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1" r:id="rId3"/>
    <p:sldId id="305" r:id="rId4"/>
    <p:sldId id="308" r:id="rId5"/>
    <p:sldId id="306" r:id="rId6"/>
    <p:sldId id="307" r:id="rId7"/>
  </p:sldIdLst>
  <p:sldSz cx="9144000" cy="6858000" type="screen4x3"/>
  <p:notesSz cx="9866313" cy="66659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99">
          <p15:clr>
            <a:srgbClr val="A4A3A4"/>
          </p15:clr>
        </p15:guide>
        <p15:guide id="2" pos="31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32121"/>
    <a:srgbClr val="BA1818"/>
    <a:srgbClr val="009900"/>
    <a:srgbClr val="FF0000"/>
    <a:srgbClr val="0000FF"/>
    <a:srgbClr val="DDDDDD"/>
    <a:srgbClr val="0000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819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1404" y="-78"/>
      </p:cViewPr>
      <p:guideLst>
        <p:guide orient="horz" pos="2099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88A2CDB-2781-412B-BA0F-38D678C009D0}" type="datetime1">
              <a:rPr lang="en-US"/>
              <a:pPr>
                <a:defRPr/>
              </a:pPr>
              <a:t>3/2/2022</a:t>
            </a:fld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59D2A10-70B4-473B-9313-A390E773804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087792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3267075" y="500063"/>
            <a:ext cx="3333750" cy="2500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038" y="3165475"/>
            <a:ext cx="7234237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tekstu z Wzorca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61F333F2-29B1-4158-B6FB-A522505A77DB}" type="datetime1">
              <a:rPr lang="en-GB"/>
              <a:pPr>
                <a:defRPr/>
              </a:pPr>
              <a:t>02/03/2022</a:t>
            </a:fld>
            <a:endParaRPr lang="en-GB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CB042A4-205B-407A-AFD6-EDEE768FE0C1}" type="slidenum">
              <a:rPr lang="en-GB" altLang="pl-PL"/>
              <a:pPr>
                <a:defRPr/>
              </a:pPr>
              <a:t>‹#›</a:t>
            </a:fld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351994826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fld id="{2AE7753D-391B-4335-AEA1-7FC1C5B620CA}" type="datetime1">
              <a:rPr kumimoji="0" lang="en-GB" altLang="pl-P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02/03/2022</a:t>
            </a:fld>
            <a:endParaRPr kumimoji="0" lang="en-GB" altLang="pl-PL" sz="120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fld id="{2CB20ED9-C34B-40A6-A7AB-5180B074870A}" type="slidenum">
              <a:rPr kumimoji="0" lang="en-GB" altLang="pl-PL" sz="120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</a:t>
            </a:fld>
            <a:endParaRPr kumimoji="0" lang="en-GB" altLang="pl-PL" sz="12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pl-P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151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304800" y="3933825"/>
            <a:ext cx="8534400" cy="71438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endParaRPr lang="pl-PL" altLang="pl-PL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88" y="333375"/>
            <a:ext cx="8458200" cy="3455988"/>
          </a:xfrm>
        </p:spPr>
        <p:txBody>
          <a:bodyPr anchor="ctr"/>
          <a:lstStyle>
            <a:lvl1pPr algn="ctr">
              <a:defRPr sz="2800"/>
            </a:lvl1pPr>
          </a:lstStyle>
          <a:p>
            <a:endParaRPr lang="en-GB"/>
          </a:p>
        </p:txBody>
      </p:sp>
      <p:sp>
        <p:nvSpPr>
          <p:cNvPr id="1639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349250" y="4149725"/>
            <a:ext cx="8458200" cy="2303463"/>
          </a:xfrm>
        </p:spPr>
        <p:txBody>
          <a:bodyPr anchorCtr="1"/>
          <a:lstStyle>
            <a:lvl1pPr marL="0" indent="0" algn="ctr">
              <a:buFontTx/>
              <a:buNone/>
              <a:defRPr sz="2400">
                <a:solidFill>
                  <a:srgbClr val="000066"/>
                </a:solidFill>
                <a:sym typeface="Symbol" pitchFamily="18" charset="2"/>
              </a:defRPr>
            </a:lvl1pPr>
          </a:lstStyle>
          <a:p>
            <a:endParaRPr lang="en-GB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23031667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Wizualizacja danych    0. Informacje wstępne    </a:t>
            </a:r>
            <a:fld id="{EE233602-7542-4591-849F-F72FFCE93B47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6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4274183797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3075" y="115888"/>
            <a:ext cx="2212975" cy="6626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9388" y="115888"/>
            <a:ext cx="6491287" cy="6626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Wizualizacja danych    0. Informacje wstępne    </a:t>
            </a:r>
            <a:fld id="{E5F9E31E-765E-444E-BCFC-B061517EE71E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6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408375384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Wizualizacja danych    0. Informacje wstępne    </a:t>
            </a:r>
            <a:fld id="{98C7C059-703D-43F9-AF46-3FC263C5BEAC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6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973359408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Wizualizacja danych    0. Informacje wstępne    </a:t>
            </a:r>
            <a:fld id="{04B680E4-3B85-4338-8627-29C2CB805F42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6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3100981601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388" y="952500"/>
            <a:ext cx="4351337" cy="5789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3125" y="952500"/>
            <a:ext cx="4352925" cy="5789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Wizualizacja danych    0. Informacje wstępne    </a:t>
            </a:r>
            <a:fld id="{C53D2024-C463-4F0C-A5FB-1B896A48B27A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6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3496696438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Wizualizacja danych    0. Informacje wstępne    </a:t>
            </a:r>
            <a:fld id="{73AE09EB-FE17-4543-B83D-B1D8C862833C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6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638051833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Wizualizacja danych    0. Informacje wstępne    </a:t>
            </a:r>
            <a:fld id="{9CA2F715-DFA5-4E43-B4FB-D2CAA893E7E9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6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751733630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Wizualizacja danych    0. Informacje wstępne    </a:t>
            </a:r>
            <a:fld id="{B9C5CD95-2F33-4A96-AD19-AB632B2AAB24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6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723480753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Wizualizacja danych    0. Informacje wstępne    </a:t>
            </a:r>
            <a:fld id="{BF439C33-11B7-4947-82BF-A56E9DF92A87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6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590847737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Wizualizacja danych    0. Informacje wstępne    </a:t>
            </a:r>
            <a:fld id="{579294B7-E6DE-4585-B3D9-1C89D4211626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6</a:t>
            </a:r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2269037845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9388" y="6597650"/>
            <a:ext cx="89281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pl-PL" altLang="pl-PL"/>
              <a:t>Wizualizacja danych    0. Informacje wstępne    </a:t>
            </a:r>
            <a:fld id="{D3A02917-1001-4E76-8FB6-B41D8FD22439}" type="slidenum">
              <a:rPr lang="en-GB" altLang="pl-PL"/>
              <a:pPr>
                <a:defRPr/>
              </a:pPr>
              <a:t>‹#›</a:t>
            </a:fld>
            <a:r>
              <a:rPr lang="en-GB" altLang="pl-PL"/>
              <a:t>/</a:t>
            </a:r>
            <a:r>
              <a:rPr lang="pl-PL" altLang="pl-PL"/>
              <a:t>6</a:t>
            </a:r>
            <a:endParaRPr lang="en-GB" altLang="pl-PL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15888"/>
            <a:ext cx="88566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Tytuł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952500"/>
            <a:ext cx="8856662" cy="578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style tekstu</a:t>
            </a:r>
            <a:br>
              <a:rPr lang="en-GB" altLang="pl-PL" smtClean="0"/>
            </a:br>
            <a:r>
              <a:rPr lang="en-GB" altLang="pl-PL" smtClean="0"/>
              <a:t>z Wzorca</a:t>
            </a:r>
          </a:p>
          <a:p>
            <a:pPr lvl="1"/>
            <a:r>
              <a:rPr lang="en-GB" altLang="pl-PL" smtClean="0"/>
              <a:t>Drugi poziom</a:t>
            </a:r>
          </a:p>
          <a:p>
            <a:pPr lvl="2"/>
            <a:r>
              <a:rPr lang="en-GB" altLang="pl-PL" smtClean="0"/>
              <a:t>Trzeci poziom</a:t>
            </a:r>
          </a:p>
          <a:p>
            <a:pPr lvl="3"/>
            <a:r>
              <a:rPr lang="en-GB" altLang="pl-PL" smtClean="0"/>
              <a:t>Czwarty poziom</a:t>
            </a:r>
          </a:p>
          <a:p>
            <a:pPr lvl="4"/>
            <a:r>
              <a:rPr lang="en-GB" altLang="pl-PL" smtClean="0"/>
              <a:t>Piąty poziom</a:t>
            </a:r>
          </a:p>
        </p:txBody>
      </p:sp>
      <p:sp>
        <p:nvSpPr>
          <p:cNvPr id="1029" name="Rectangle 21"/>
          <p:cNvSpPr>
            <a:spLocks noChangeArrowheads="1"/>
          </p:cNvSpPr>
          <p:nvPr userDrawn="1"/>
        </p:nvSpPr>
        <p:spPr bwMode="auto">
          <a:xfrm>
            <a:off x="123825" y="850900"/>
            <a:ext cx="8924925" cy="3175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endParaRPr kumimoji="0" lang="en-GB" altLang="pl-PL" sz="2600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>
    <p:wipe dir="d"/>
  </p:transition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itchFamily="34" charset="0"/>
        </a:defRPr>
      </a:lvl9pPr>
    </p:titleStyle>
    <p:bodyStyle>
      <a:lvl1pPr marL="533400" indent="-5334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800">
          <a:solidFill>
            <a:srgbClr val="300606"/>
          </a:solidFill>
          <a:latin typeface="+mn-lt"/>
          <a:ea typeface="+mn-ea"/>
          <a:cs typeface="+mn-cs"/>
        </a:defRPr>
      </a:lvl1pPr>
      <a:lvl2pPr marL="952500" indent="-4953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80000"/>
        <a:buFont typeface="OpenSymbol" pitchFamily="2" charset="0"/>
        <a:buChar char="♦"/>
        <a:defRPr kumimoji="1" sz="2600">
          <a:solidFill>
            <a:srgbClr val="300606"/>
          </a:solidFill>
          <a:latin typeface="+mn-lt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Font typeface="Wingdings" panose="05000000000000000000" pitchFamily="2" charset="2"/>
        <a:buChar char="§"/>
        <a:defRPr kumimoji="1" sz="2400">
          <a:solidFill>
            <a:srgbClr val="300606"/>
          </a:solidFill>
          <a:latin typeface="+mn-lt"/>
        </a:defRPr>
      </a:lvl3pPr>
      <a:lvl4pPr marL="17526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000">
          <a:solidFill>
            <a:srgbClr val="300606"/>
          </a:solidFill>
          <a:latin typeface="+mn-lt"/>
        </a:defRPr>
      </a:lvl4pPr>
      <a:lvl5pPr marL="22098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–"/>
        <a:defRPr kumimoji="1" sz="2000">
          <a:solidFill>
            <a:srgbClr val="300606"/>
          </a:solidFill>
          <a:latin typeface="+mn-lt"/>
        </a:defRPr>
      </a:lvl5pPr>
      <a:lvl6pPr marL="26670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–"/>
        <a:defRPr kumimoji="1" sz="2000">
          <a:solidFill>
            <a:srgbClr val="300606"/>
          </a:solidFill>
          <a:latin typeface="+mn-lt"/>
        </a:defRPr>
      </a:lvl6pPr>
      <a:lvl7pPr marL="31242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–"/>
        <a:defRPr kumimoji="1" sz="2000">
          <a:solidFill>
            <a:srgbClr val="300606"/>
          </a:solidFill>
          <a:latin typeface="+mn-lt"/>
        </a:defRPr>
      </a:lvl7pPr>
      <a:lvl8pPr marL="35814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–"/>
        <a:defRPr kumimoji="1" sz="2000">
          <a:solidFill>
            <a:srgbClr val="300606"/>
          </a:solidFill>
          <a:latin typeface="+mn-lt"/>
        </a:defRPr>
      </a:lvl8pPr>
      <a:lvl9pPr marL="40386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–"/>
        <a:defRPr kumimoji="1" sz="2000">
          <a:solidFill>
            <a:srgbClr val="300606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3200" smtClean="0"/>
              <a:t>Wizualizacja danych</a:t>
            </a:r>
            <a:r>
              <a:rPr lang="pl-PL" altLang="pl-PL" smtClean="0"/>
              <a:t/>
            </a:r>
            <a:br>
              <a:rPr lang="pl-PL" altLang="pl-PL" smtClean="0"/>
            </a:br>
            <a:r>
              <a:rPr lang="pl-PL" altLang="pl-PL" smtClean="0"/>
              <a:t/>
            </a:r>
            <a:br>
              <a:rPr lang="pl-PL" altLang="pl-PL" smtClean="0"/>
            </a:br>
            <a:r>
              <a:rPr lang="pl-PL" altLang="pl-PL" smtClean="0"/>
              <a:t>0. Informacje wstępne</a:t>
            </a:r>
            <a:endParaRPr lang="en-GB" altLang="pl-PL" smtClean="0"/>
          </a:p>
        </p:txBody>
      </p:sp>
      <p:sp>
        <p:nvSpPr>
          <p:cNvPr id="5123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pl-PL" dirty="0" smtClean="0"/>
              <a:t>Leszek J Chmielewski</a:t>
            </a:r>
          </a:p>
          <a:p>
            <a:r>
              <a:rPr lang="pl-PL" altLang="pl-PL" dirty="0" smtClean="0"/>
              <a:t>Wydział Zastosowań Informatyki i Matematyki</a:t>
            </a:r>
            <a:br>
              <a:rPr lang="pl-PL" altLang="pl-PL" dirty="0" smtClean="0"/>
            </a:br>
            <a:r>
              <a:rPr lang="pl-PL" altLang="pl-PL" dirty="0" smtClean="0"/>
              <a:t>SGGW</a:t>
            </a:r>
          </a:p>
          <a:p>
            <a:r>
              <a:rPr lang="pl-PL" altLang="pl-PL" dirty="0" smtClean="0"/>
              <a:t/>
            </a:r>
            <a:br>
              <a:rPr lang="pl-PL" altLang="pl-PL" dirty="0" smtClean="0"/>
            </a:br>
            <a:endParaRPr lang="en-GB" altLang="pl-PL" sz="2000" dirty="0" smtClean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0" y="5501335"/>
            <a:ext cx="951853" cy="951853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>
                <a:solidFill>
                  <a:srgbClr val="000099"/>
                </a:solidFill>
              </a:rPr>
              <a:t>Wizualizacja danych    0. Informacje wstępne    </a:t>
            </a:r>
            <a:fld id="{611EA919-1307-4EAA-BFFE-2C8302B759E5}" type="slidenum">
              <a:rPr lang="en-GB" altLang="pl-PL" sz="1000">
                <a:solidFill>
                  <a:srgbClr val="000099"/>
                </a:solidFill>
              </a:rPr>
              <a:pPr/>
              <a:t>2</a:t>
            </a:fld>
            <a:r>
              <a:rPr lang="en-GB" altLang="pl-PL" sz="1000">
                <a:solidFill>
                  <a:srgbClr val="000099"/>
                </a:solidFill>
              </a:rPr>
              <a:t>/</a:t>
            </a:r>
            <a:r>
              <a:rPr lang="pl-PL" altLang="pl-PL" sz="1000">
                <a:solidFill>
                  <a:srgbClr val="000099"/>
                </a:solidFill>
              </a:rPr>
              <a:t>6</a:t>
            </a:r>
            <a:endParaRPr lang="en-GB" altLang="pl-PL" sz="1000">
              <a:solidFill>
                <a:srgbClr val="000099"/>
              </a:solidFill>
            </a:endParaRPr>
          </a:p>
        </p:txBody>
      </p:sp>
      <p:sp>
        <p:nvSpPr>
          <p:cNvPr id="7171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Plan zajęć</a:t>
            </a:r>
            <a:endParaRPr lang="en-GB" altLang="pl-PL" smtClean="0"/>
          </a:p>
        </p:txBody>
      </p:sp>
      <p:sp>
        <p:nvSpPr>
          <p:cNvPr id="7172" name="Rectangle 1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 sz="1400" dirty="0" smtClean="0"/>
          </a:p>
          <a:p>
            <a:r>
              <a:rPr lang="pl-PL" altLang="pl-PL" dirty="0" smtClean="0"/>
              <a:t>Wykłady: 	  1 godziny tygodniowo</a:t>
            </a:r>
          </a:p>
          <a:p>
            <a:r>
              <a:rPr lang="pl-PL" altLang="pl-PL" dirty="0" smtClean="0"/>
              <a:t>Laboratoria:	</a:t>
            </a:r>
            <a:r>
              <a:rPr lang="pl-PL" altLang="pl-PL" smtClean="0"/>
              <a:t>  1(2) </a:t>
            </a:r>
            <a:r>
              <a:rPr lang="pl-PL" altLang="pl-PL" dirty="0" smtClean="0"/>
              <a:t>godziny tygodniowo</a:t>
            </a:r>
          </a:p>
          <a:p>
            <a:pPr>
              <a:buFontTx/>
              <a:buNone/>
            </a:pPr>
            <a:endParaRPr lang="pl-PL" altLang="pl-PL" dirty="0" smtClean="0">
              <a:sym typeface="Symbol" panose="05050102010706020507" pitchFamily="18" charset="2"/>
            </a:endParaRPr>
          </a:p>
          <a:p>
            <a:pPr>
              <a:buFontTx/>
              <a:buNone/>
            </a:pPr>
            <a:r>
              <a:rPr lang="pl-PL" altLang="pl-PL" dirty="0" smtClean="0">
                <a:sym typeface="Symbol" panose="05050102010706020507" pitchFamily="18" charset="2"/>
              </a:rPr>
              <a:t>         </a:t>
            </a:r>
            <a:r>
              <a:rPr lang="pl-PL" altLang="pl-PL" dirty="0"/>
              <a:t>(≈) </a:t>
            </a:r>
            <a:r>
              <a:rPr lang="pl-PL" altLang="pl-PL" dirty="0" smtClean="0">
                <a:sym typeface="Symbol" panose="05050102010706020507" pitchFamily="18" charset="2"/>
              </a:rPr>
              <a:t></a:t>
            </a:r>
          </a:p>
          <a:p>
            <a:endParaRPr lang="pl-PL" altLang="pl-PL" dirty="0" smtClean="0">
              <a:sym typeface="Symbol" panose="05050102010706020507" pitchFamily="18" charset="2"/>
            </a:endParaRPr>
          </a:p>
          <a:p>
            <a:r>
              <a:rPr lang="pl-PL" altLang="pl-PL" dirty="0" smtClean="0">
                <a:sym typeface="Symbol" panose="05050102010706020507" pitchFamily="18" charset="2"/>
              </a:rPr>
              <a:t>Seria wykładów</a:t>
            </a:r>
          </a:p>
          <a:p>
            <a:r>
              <a:rPr lang="pl-PL" altLang="pl-PL" dirty="0" smtClean="0">
                <a:sym typeface="Symbol" panose="05050102010706020507" pitchFamily="18" charset="2"/>
              </a:rPr>
              <a:t>Kolokwium/Test		50 pkt</a:t>
            </a:r>
          </a:p>
          <a:p>
            <a:r>
              <a:rPr lang="pl-PL" altLang="pl-PL" dirty="0" smtClean="0">
                <a:sym typeface="Symbol" panose="05050102010706020507" pitchFamily="18" charset="2"/>
              </a:rPr>
              <a:t>Projekt laboratoryjny	50 pkt</a:t>
            </a:r>
            <a:endParaRPr lang="pl-PL" altLang="pl-P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>
                <a:solidFill>
                  <a:srgbClr val="000099"/>
                </a:solidFill>
              </a:rPr>
              <a:t>Wizualizacja danych    0. Informacje wstępne    </a:t>
            </a:r>
            <a:fld id="{2D230717-9626-4B68-A179-BF2FE6270645}" type="slidenum">
              <a:rPr lang="en-GB" altLang="pl-PL" sz="1000">
                <a:solidFill>
                  <a:srgbClr val="000099"/>
                </a:solidFill>
              </a:rPr>
              <a:pPr/>
              <a:t>3</a:t>
            </a:fld>
            <a:r>
              <a:rPr lang="en-GB" altLang="pl-PL" sz="1000">
                <a:solidFill>
                  <a:srgbClr val="000099"/>
                </a:solidFill>
              </a:rPr>
              <a:t>/</a:t>
            </a:r>
            <a:r>
              <a:rPr lang="pl-PL" altLang="pl-PL" sz="1000">
                <a:solidFill>
                  <a:srgbClr val="000099"/>
                </a:solidFill>
              </a:rPr>
              <a:t>6</a:t>
            </a:r>
            <a:endParaRPr lang="en-GB" altLang="pl-PL" sz="1000">
              <a:solidFill>
                <a:srgbClr val="000099"/>
              </a:solidFill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Plan zajęć</a:t>
            </a:r>
            <a:endParaRPr lang="en-GB" altLang="pl-PL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 smtClean="0"/>
              <a:t>Materiały:</a:t>
            </a:r>
          </a:p>
          <a:p>
            <a:pPr lvl="1"/>
            <a:r>
              <a:rPr lang="pl-PL" altLang="pl-PL" dirty="0" smtClean="0"/>
              <a:t>kolekcja zależna od tematu</a:t>
            </a:r>
          </a:p>
          <a:p>
            <a:pPr lvl="1"/>
            <a:r>
              <a:rPr lang="pl-PL" altLang="pl-PL" dirty="0" smtClean="0"/>
              <a:t>internet</a:t>
            </a:r>
          </a:p>
          <a:p>
            <a:endParaRPr lang="pl-PL" altLang="pl-PL" sz="1000" dirty="0"/>
          </a:p>
          <a:p>
            <a:r>
              <a:rPr lang="pl-PL" altLang="pl-PL" dirty="0" smtClean="0"/>
              <a:t>Bez obecności na wykładach: ???</a:t>
            </a:r>
          </a:p>
          <a:p>
            <a:endParaRPr lang="pl-PL" altLang="pl-PL" sz="1000" dirty="0" smtClean="0"/>
          </a:p>
          <a:p>
            <a:r>
              <a:rPr lang="pl-PL" altLang="pl-PL" dirty="0" smtClean="0"/>
              <a:t>Tematyka:</a:t>
            </a:r>
          </a:p>
          <a:p>
            <a:pPr lvl="1"/>
            <a:r>
              <a:rPr lang="pl-PL" altLang="pl-PL" dirty="0" smtClean="0"/>
              <a:t>przykłady wizualizacji </a:t>
            </a:r>
            <a:r>
              <a:rPr lang="pl-PL" altLang="pl-PL" dirty="0" smtClean="0">
                <a:sym typeface="Symbol" panose="05050102010706020507" pitchFamily="18" charset="2"/>
              </a:rPr>
              <a:t> zasady wizualizacji</a:t>
            </a:r>
          </a:p>
          <a:p>
            <a:pPr lvl="1"/>
            <a:r>
              <a:rPr lang="pl-PL" altLang="pl-PL" dirty="0" smtClean="0">
                <a:sym typeface="Symbol" panose="05050102010706020507" pitchFamily="18" charset="2"/>
              </a:rPr>
              <a:t>tematyka w dwóch rozdziałach</a:t>
            </a:r>
          </a:p>
          <a:p>
            <a:pPr lvl="2"/>
            <a:r>
              <a:rPr lang="pl-PL" altLang="pl-PL" dirty="0" smtClean="0">
                <a:sym typeface="Symbol" panose="05050102010706020507" pitchFamily="18" charset="2"/>
              </a:rPr>
              <a:t>przykłady wizualizacji – karmienie wyobraźni</a:t>
            </a:r>
          </a:p>
          <a:p>
            <a:pPr lvl="2"/>
            <a:r>
              <a:rPr lang="pl-PL" altLang="pl-PL" dirty="0" smtClean="0">
                <a:sym typeface="Symbol" panose="05050102010706020507" pitchFamily="18" charset="2"/>
              </a:rPr>
              <a:t>wizualizacja w statystyce – zobaczyć to, </a:t>
            </a:r>
            <a:br>
              <a:rPr lang="pl-PL" altLang="pl-PL" dirty="0" smtClean="0">
                <a:sym typeface="Symbol" panose="05050102010706020507" pitchFamily="18" charset="2"/>
              </a:rPr>
            </a:br>
            <a:r>
              <a:rPr lang="pl-PL" altLang="pl-PL" dirty="0" smtClean="0">
                <a:sym typeface="Symbol" panose="05050102010706020507" pitchFamily="18" charset="2"/>
              </a:rPr>
              <a:t>co wydawało się zbyt trudne</a:t>
            </a:r>
          </a:p>
          <a:p>
            <a:endParaRPr lang="pl-PL" altLang="pl-PL" sz="1000" dirty="0" smtClean="0">
              <a:sym typeface="Symbol" panose="05050102010706020507" pitchFamily="18" charset="2"/>
            </a:endParaRPr>
          </a:p>
          <a:p>
            <a:r>
              <a:rPr lang="pl-PL" altLang="pl-PL" dirty="0" smtClean="0">
                <a:sym typeface="Symbol" panose="05050102010706020507" pitchFamily="18" charset="2"/>
              </a:rPr>
              <a:t>Zakładam znajomość Excela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>
                <a:solidFill>
                  <a:srgbClr val="000099"/>
                </a:solidFill>
              </a:rPr>
              <a:t>Wizualizacja danych    0. Informacje wstępne    </a:t>
            </a:r>
            <a:fld id="{8222EA92-0508-4BB7-B5A6-CA4AC57205C3}" type="slidenum">
              <a:rPr lang="en-GB" altLang="pl-PL" sz="1000">
                <a:solidFill>
                  <a:srgbClr val="000099"/>
                </a:solidFill>
              </a:rPr>
              <a:pPr/>
              <a:t>4</a:t>
            </a:fld>
            <a:r>
              <a:rPr lang="en-GB" altLang="pl-PL" sz="1000">
                <a:solidFill>
                  <a:srgbClr val="000099"/>
                </a:solidFill>
              </a:rPr>
              <a:t>/</a:t>
            </a:r>
            <a:r>
              <a:rPr lang="pl-PL" altLang="pl-PL" sz="1000">
                <a:solidFill>
                  <a:srgbClr val="000099"/>
                </a:solidFill>
              </a:rPr>
              <a:t>6</a:t>
            </a:r>
            <a:endParaRPr lang="en-GB" altLang="pl-PL" sz="1000">
              <a:solidFill>
                <a:srgbClr val="000099"/>
              </a:solidFill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Materiały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mtClean="0"/>
              <a:t>Edward Tufte – klasyka</a:t>
            </a:r>
          </a:p>
          <a:p>
            <a:r>
              <a:rPr lang="pl-PL" altLang="pl-PL" smtClean="0"/>
              <a:t>Stephen Few – klasyka</a:t>
            </a:r>
          </a:p>
          <a:p>
            <a:r>
              <a:rPr lang="pl-PL" altLang="pl-PL" smtClean="0"/>
              <a:t>W. S. Cleveland. Visualizing data. AT&amp;T Bell Labs, 1993.</a:t>
            </a:r>
          </a:p>
          <a:p>
            <a:r>
              <a:rPr lang="pl-PL" altLang="pl-PL" smtClean="0"/>
              <a:t>Przemysław Biecek. Odkrywać! Ujawniać! Objaśniać! Zbiór esejów o sztuce prezentowania danych. Wydawnictwo Uniwersytetu Warszawskiego 2014. http://biecek.pl/Eseje/ </a:t>
            </a:r>
          </a:p>
          <a:p>
            <a:r>
              <a:rPr lang="pl-PL" altLang="pl-PL" sz="2400" smtClean="0"/>
              <a:t>C. Chen, W. Härdle, A. Unwin (Eds.) Handbook of data visualization. Springer, 2008.</a:t>
            </a:r>
          </a:p>
          <a:p>
            <a:r>
              <a:rPr lang="pl-PL" altLang="pl-PL" smtClean="0"/>
              <a:t>inne źródła, z internetu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>
                <a:solidFill>
                  <a:srgbClr val="000099"/>
                </a:solidFill>
              </a:rPr>
              <a:t>Wizualizacja danych    0. Informacje wstępne    </a:t>
            </a:r>
            <a:fld id="{CB02D780-CF9A-4268-A072-EFBD03DBCC97}" type="slidenum">
              <a:rPr lang="en-GB" altLang="pl-PL" sz="1000">
                <a:solidFill>
                  <a:srgbClr val="000099"/>
                </a:solidFill>
              </a:rPr>
              <a:pPr/>
              <a:t>5</a:t>
            </a:fld>
            <a:r>
              <a:rPr lang="en-GB" altLang="pl-PL" sz="1000">
                <a:solidFill>
                  <a:srgbClr val="000099"/>
                </a:solidFill>
              </a:rPr>
              <a:t>/</a:t>
            </a:r>
            <a:r>
              <a:rPr lang="pl-PL" altLang="pl-PL" sz="1000">
                <a:solidFill>
                  <a:srgbClr val="000099"/>
                </a:solidFill>
              </a:rPr>
              <a:t>6</a:t>
            </a:r>
            <a:endParaRPr lang="en-GB" altLang="pl-PL" sz="1000">
              <a:solidFill>
                <a:srgbClr val="000099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Projekt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 dirty="0" smtClean="0"/>
          </a:p>
          <a:p>
            <a:r>
              <a:rPr lang="pl-PL" altLang="pl-PL" dirty="0" smtClean="0"/>
              <a:t>Zbiór danych, duży i złożony</a:t>
            </a:r>
          </a:p>
          <a:p>
            <a:pPr>
              <a:buFontTx/>
              <a:buNone/>
            </a:pPr>
            <a:r>
              <a:rPr lang="pl-PL" altLang="pl-PL" dirty="0" smtClean="0">
                <a:sym typeface="Symbol" panose="05050102010706020507" pitchFamily="18" charset="2"/>
              </a:rPr>
              <a:t>     </a:t>
            </a:r>
          </a:p>
          <a:p>
            <a:r>
              <a:rPr lang="pl-PL" altLang="pl-PL" dirty="0" smtClean="0">
                <a:sym typeface="Symbol" panose="05050102010706020507" pitchFamily="18" charset="2"/>
              </a:rPr>
              <a:t>Obmyślić, wykonać i przedstawić wizualizację</a:t>
            </a:r>
          </a:p>
          <a:p>
            <a:pPr lvl="1"/>
            <a:r>
              <a:rPr lang="pl-PL" altLang="pl-PL" dirty="0" smtClean="0">
                <a:sym typeface="Symbol" panose="05050102010706020507" pitchFamily="18" charset="2"/>
              </a:rPr>
              <a:t>uzasadnić koncepcję – zasady, rozsądek</a:t>
            </a:r>
          </a:p>
          <a:p>
            <a:endParaRPr lang="pl-PL" altLang="pl-PL" dirty="0" smtClean="0">
              <a:sym typeface="Symbol" panose="05050102010706020507" pitchFamily="18" charset="2"/>
            </a:endParaRPr>
          </a:p>
          <a:p>
            <a:r>
              <a:rPr lang="pl-PL" altLang="pl-PL" dirty="0" smtClean="0">
                <a:sym typeface="Symbol" panose="05050102010706020507" pitchFamily="18" charset="2"/>
              </a:rPr>
              <a:t>Narzędzia: dostępne, znane narzędzia graficzne, według uznania, np.</a:t>
            </a:r>
          </a:p>
          <a:p>
            <a:pPr lvl="1"/>
            <a:r>
              <a:rPr lang="pl-PL" altLang="pl-PL" dirty="0" smtClean="0">
                <a:sym typeface="Symbol" panose="05050102010706020507" pitchFamily="18" charset="2"/>
              </a:rPr>
              <a:t>MS Excel, </a:t>
            </a:r>
            <a:r>
              <a:rPr lang="pl-PL" altLang="pl-PL" dirty="0" err="1" smtClean="0">
                <a:sym typeface="Symbol" panose="05050102010706020507" pitchFamily="18" charset="2"/>
              </a:rPr>
              <a:t>GNUplot</a:t>
            </a:r>
            <a:r>
              <a:rPr lang="pl-PL" altLang="pl-PL" dirty="0" smtClean="0">
                <a:sym typeface="Symbol" panose="05050102010706020507" pitchFamily="18" charset="2"/>
              </a:rPr>
              <a:t>, ... </a:t>
            </a:r>
            <a:r>
              <a:rPr lang="pl-PL" altLang="pl-PL" dirty="0" err="1" smtClean="0">
                <a:sym typeface="Symbol" panose="05050102010706020507" pitchFamily="18" charset="2"/>
              </a:rPr>
              <a:t>Gapminder</a:t>
            </a:r>
            <a:r>
              <a:rPr lang="pl-PL" altLang="pl-PL" dirty="0" smtClean="0">
                <a:sym typeface="Symbol" panose="05050102010706020507" pitchFamily="18" charset="2"/>
              </a:rPr>
              <a:t>, ..., Tableau Software, …, VTK, ...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>
                <a:solidFill>
                  <a:srgbClr val="000099"/>
                </a:solidFill>
              </a:rPr>
              <a:t>Wizualizacja danych    0. Informacje wstępne    </a:t>
            </a:r>
            <a:fld id="{D8956AB7-8180-4A49-899B-66CBFDF4ECF1}" type="slidenum">
              <a:rPr lang="en-GB" altLang="pl-PL" sz="1000">
                <a:solidFill>
                  <a:srgbClr val="000099"/>
                </a:solidFill>
              </a:rPr>
              <a:pPr/>
              <a:t>6</a:t>
            </a:fld>
            <a:r>
              <a:rPr lang="en-GB" altLang="pl-PL" sz="1000">
                <a:solidFill>
                  <a:srgbClr val="000099"/>
                </a:solidFill>
              </a:rPr>
              <a:t>/</a:t>
            </a:r>
            <a:r>
              <a:rPr lang="pl-PL" altLang="pl-PL" sz="1000">
                <a:solidFill>
                  <a:srgbClr val="000099"/>
                </a:solidFill>
              </a:rPr>
              <a:t>6</a:t>
            </a:r>
            <a:endParaRPr lang="en-GB" altLang="pl-PL" sz="1000">
              <a:solidFill>
                <a:srgbClr val="000099"/>
              </a:solidFill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Kontakt z wykładowcą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 dirty="0" smtClean="0"/>
          </a:p>
          <a:p>
            <a:r>
              <a:rPr lang="pl-PL" altLang="pl-PL" dirty="0" smtClean="0"/>
              <a:t>Leszek Chmielewski</a:t>
            </a:r>
            <a:br>
              <a:rPr lang="pl-PL" altLang="pl-PL" dirty="0" smtClean="0"/>
            </a:br>
            <a:r>
              <a:rPr lang="pl-PL" altLang="pl-PL" dirty="0" smtClean="0"/>
              <a:t>dr hab. inż., prof. SGGW</a:t>
            </a:r>
          </a:p>
          <a:p>
            <a:endParaRPr lang="pl-PL" altLang="pl-PL" dirty="0" smtClean="0"/>
          </a:p>
          <a:p>
            <a:r>
              <a:rPr lang="pl-PL" altLang="pl-PL" dirty="0" smtClean="0">
                <a:solidFill>
                  <a:srgbClr val="0000FF"/>
                </a:solidFill>
              </a:rPr>
              <a:t>leszek_chmielewski@sggw.edu.pl</a:t>
            </a:r>
          </a:p>
          <a:p>
            <a:r>
              <a:rPr lang="pl-PL" altLang="pl-PL" dirty="0" smtClean="0">
                <a:solidFill>
                  <a:srgbClr val="0000FF"/>
                </a:solidFill>
              </a:rPr>
              <a:t>lchmiel@lchmiel.pl</a:t>
            </a:r>
          </a:p>
          <a:p>
            <a:r>
              <a:rPr lang="pl-PL" altLang="pl-PL" strike="sngStrike" dirty="0" smtClean="0">
                <a:solidFill>
                  <a:srgbClr val="0000FF"/>
                </a:solidFill>
              </a:rPr>
              <a:t>http://www.</a:t>
            </a:r>
            <a:r>
              <a:rPr lang="pl-PL" altLang="pl-PL" strike="sngStrike" dirty="0" smtClean="0">
                <a:solidFill>
                  <a:srgbClr val="0000FF"/>
                </a:solidFill>
                <a:latin typeface="Arial" panose="020B0604020202020204" pitchFamily="34" charset="0"/>
              </a:rPr>
              <a:t>wzim.sggw.pl/leszek_chmielewski/</a:t>
            </a:r>
            <a:endParaRPr lang="pl-PL" altLang="pl-PL" strike="sngStrike" dirty="0" smtClean="0">
              <a:solidFill>
                <a:srgbClr val="0000FF"/>
              </a:solidFill>
              <a:sym typeface="Symbol" panose="05050102010706020507" pitchFamily="18" charset="2"/>
            </a:endParaRPr>
          </a:p>
          <a:p>
            <a:r>
              <a:rPr lang="pl-PL" altLang="pl-PL" dirty="0" smtClean="0">
                <a:solidFill>
                  <a:srgbClr val="0000FF"/>
                </a:solidFill>
              </a:rPr>
              <a:t>http://stud.lchmiel.pl</a:t>
            </a:r>
            <a:endParaRPr lang="pl-PL" altLang="pl-PL" dirty="0" smtClean="0"/>
          </a:p>
          <a:p>
            <a:endParaRPr lang="pl-PL" altLang="pl-PL" dirty="0" smtClean="0"/>
          </a:p>
          <a:p>
            <a:r>
              <a:rPr lang="pl-PL" altLang="pl-PL" dirty="0" smtClean="0"/>
              <a:t>konsultacje:	 </a:t>
            </a:r>
            <a:r>
              <a:rPr lang="pl-PL" altLang="pl-PL" dirty="0" smtClean="0">
                <a:latin typeface="Arial" panose="020B0604020202020204" pitchFamily="34" charset="0"/>
              </a:rPr>
              <a:t>  podane na stronach</a:t>
            </a:r>
            <a:r>
              <a:rPr lang="pl-PL" altLang="pl-PL" dirty="0" smtClean="0"/>
              <a:t>	  </a:t>
            </a:r>
          </a:p>
          <a:p>
            <a:r>
              <a:rPr lang="pl-PL" altLang="pl-PL" smtClean="0"/>
              <a:t>pokój </a:t>
            </a:r>
            <a:r>
              <a:rPr lang="pl-PL" altLang="pl-PL" smtClean="0"/>
              <a:t>3/37B</a:t>
            </a:r>
            <a:endParaRPr lang="pl-PL" altLang="pl-PL" dirty="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mielewski_ICCVG04">
  <a:themeElements>
    <a:clrScheme name="Chmielewski_ICCVG04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Chmielewski_ICCVG04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900" b="0" i="0" u="none" strike="noStrike" cap="none" normalizeH="0" baseline="0" smtClean="0">
            <a:ln>
              <a:noFill/>
            </a:ln>
            <a:solidFill>
              <a:srgbClr val="300606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900" b="0" i="0" u="none" strike="noStrike" cap="none" normalizeH="0" baseline="0" smtClean="0">
            <a:ln>
              <a:noFill/>
            </a:ln>
            <a:solidFill>
              <a:srgbClr val="300606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Chmielewski_ICCVG04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mielewski_ICCVG04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mielewski_ICCVG04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Settings\lchmiel\Moje dokumenty\TEXT\ICCVG2004-Warszawa\Presentation\Chmielewski_ICCVG04.pot</Template>
  <TotalTime>4434</TotalTime>
  <Words>226</Words>
  <Application>Microsoft Office PowerPoint</Application>
  <PresentationFormat>Pokaz na ekranie (4:3)</PresentationFormat>
  <Paragraphs>62</Paragraphs>
  <Slides>6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3" baseType="lpstr">
      <vt:lpstr>Arial</vt:lpstr>
      <vt:lpstr>OpenSymbol</vt:lpstr>
      <vt:lpstr>Symbol</vt:lpstr>
      <vt:lpstr>Times New Roman</vt:lpstr>
      <vt:lpstr>Verdana</vt:lpstr>
      <vt:lpstr>Wingdings</vt:lpstr>
      <vt:lpstr>Chmielewski_ICCVG04</vt:lpstr>
      <vt:lpstr>Wizualizacja danych  0. Informacje wstępne</vt:lpstr>
      <vt:lpstr>Plan zajęć</vt:lpstr>
      <vt:lpstr>Plan zajęć</vt:lpstr>
      <vt:lpstr>Materiały</vt:lpstr>
      <vt:lpstr>Projekt</vt:lpstr>
      <vt:lpstr>Kontakt z wykładowcą</vt:lpstr>
    </vt:vector>
  </TitlesOfParts>
  <Company>w domu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Detection of Non-parametric Lines by Evidence Accumulation:  Finding Blood Vessels in Mammograms</dc:title>
  <dc:creator>Leszek Chmielewski</dc:creator>
  <dc:description>ICCVG 2004</dc:description>
  <cp:lastModifiedBy>lchmiel</cp:lastModifiedBy>
  <cp:revision>177</cp:revision>
  <cp:lastPrinted>2000-03-01T14:24:30Z</cp:lastPrinted>
  <dcterms:created xsi:type="dcterms:W3CDTF">2004-09-09T11:36:23Z</dcterms:created>
  <dcterms:modified xsi:type="dcterms:W3CDTF">2022-03-02T20:10:15Z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ęzyk">
    <vt:lpwstr>Angielski (UK)</vt:lpwstr>
  </property>
</Properties>
</file>