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04" r:id="rId3"/>
    <p:sldId id="329" r:id="rId4"/>
    <p:sldId id="330" r:id="rId5"/>
    <p:sldId id="334" r:id="rId6"/>
    <p:sldId id="331" r:id="rId7"/>
    <p:sldId id="335" r:id="rId8"/>
    <p:sldId id="336" r:id="rId9"/>
    <p:sldId id="337" r:id="rId10"/>
    <p:sldId id="339" r:id="rId11"/>
    <p:sldId id="340" r:id="rId12"/>
    <p:sldId id="320" r:id="rId13"/>
    <p:sldId id="338" r:id="rId14"/>
    <p:sldId id="319" r:id="rId15"/>
    <p:sldId id="321" r:id="rId16"/>
    <p:sldId id="322" r:id="rId17"/>
    <p:sldId id="323" r:id="rId18"/>
    <p:sldId id="324" r:id="rId19"/>
    <p:sldId id="325" r:id="rId20"/>
    <p:sldId id="326" r:id="rId21"/>
    <p:sldId id="328" r:id="rId22"/>
    <p:sldId id="327" r:id="rId23"/>
  </p:sldIdLst>
  <p:sldSz cx="9144000" cy="6858000" type="screen4x3"/>
  <p:notesSz cx="9866313" cy="66659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600" kern="1200">
        <a:solidFill>
          <a:srgbClr val="000099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99">
          <p15:clr>
            <a:srgbClr val="A4A3A4"/>
          </p15:clr>
        </p15:guide>
        <p15:guide id="2" pos="31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D32121"/>
    <a:srgbClr val="BA1818"/>
    <a:srgbClr val="009900"/>
    <a:srgbClr val="FF0000"/>
    <a:srgbClr val="DDDDDD"/>
    <a:srgbClr val="0000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76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1404" y="-78"/>
      </p:cViewPr>
      <p:guideLst>
        <p:guide orient="horz" pos="2099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50D2A10-D166-4A2A-8C02-8F6289443B3B}" type="datetime1">
              <a:rPr lang="en-US" altLang="pl-PL"/>
              <a:pPr>
                <a:defRPr/>
              </a:pPr>
              <a:t>10/3/2022</a:t>
            </a:fld>
            <a:endParaRPr lang="en-US" altLang="pl-PL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E6A36A3-3E92-452C-8716-59842D03FA6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4423878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pl-PL"/>
          </a:p>
        </p:txBody>
      </p:sp>
      <p:sp>
        <p:nvSpPr>
          <p:cNvPr id="3075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267075" y="500063"/>
            <a:ext cx="3333750" cy="2500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038" y="3165475"/>
            <a:ext cx="7234237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tekstu z Wzorca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5589588" y="0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DB7F3E1-91C1-48C2-9229-A5A0762E90E3}" type="datetime1">
              <a:rPr lang="en-GB" altLang="pl-PL"/>
              <a:pPr>
                <a:defRPr/>
              </a:pPr>
              <a:t>03/10/2022</a:t>
            </a:fld>
            <a:endParaRPr lang="en-GB" altLang="pl-PL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pl-PL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9588" y="6332538"/>
            <a:ext cx="4276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B3DC3BD-3B66-4B3F-94F4-F50E77B604E0}" type="slidenum">
              <a:rPr lang="en-GB" altLang="pl-PL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41631809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AA84A903-32E6-4245-AC72-C19D3E9EFA88}" type="datetime1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03/10/2022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F70F7F2A-401E-4688-A464-7C70275C8A7A}" type="slidenum">
              <a:rPr kumimoji="0" lang="en-GB" altLang="pl-PL" sz="12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kumimoji="0" lang="en-GB" altLang="pl-PL" sz="12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pl-PL" smtClean="0"/>
          </a:p>
        </p:txBody>
      </p:sp>
    </p:spTree>
    <p:extLst>
      <p:ext uri="{BB962C8B-B14F-4D97-AF65-F5344CB8AC3E}">
        <p14:creationId xmlns:p14="http://schemas.microsoft.com/office/powerpoint/2010/main" val="54894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04800" y="3933825"/>
            <a:ext cx="8534400" cy="71438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endParaRPr lang="pl-PL" altLang="pl-PL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333375"/>
            <a:ext cx="8458200" cy="3455988"/>
          </a:xfrm>
        </p:spPr>
        <p:txBody>
          <a:bodyPr anchor="ctr"/>
          <a:lstStyle>
            <a:lvl1pPr algn="ctr">
              <a:defRPr sz="2800"/>
            </a:lvl1pPr>
          </a:lstStyle>
          <a:p>
            <a:pPr lvl="0"/>
            <a:endParaRPr lang="en-GB" altLang="pl-PL" noProof="0" smtClean="0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49250" y="4149725"/>
            <a:ext cx="8458200" cy="2303463"/>
          </a:xfrm>
        </p:spPr>
        <p:txBody>
          <a:bodyPr anchorCtr="1"/>
          <a:lstStyle>
            <a:lvl1pPr marL="0" indent="0" algn="ctr">
              <a:buFontTx/>
              <a:buNone/>
              <a:defRPr sz="2400">
                <a:solidFill>
                  <a:srgbClr val="000066"/>
                </a:solidFill>
                <a:sym typeface="Symbol" panose="05050102010706020507" pitchFamily="18" charset="2"/>
              </a:defRPr>
            </a:lvl1pPr>
          </a:lstStyle>
          <a:p>
            <a:pPr lvl="0"/>
            <a:endParaRPr lang="en-GB" altLang="pl-PL" noProof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60675794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CFD13-55D8-4651-A065-361490493C10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67359085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23075" y="115888"/>
            <a:ext cx="2212975" cy="66262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79388" y="115888"/>
            <a:ext cx="6491287" cy="66262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B4768-E402-46CD-886F-0292846EF900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797472472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1"/>
            <a:ext cx="8856662" cy="5572844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79388" y="6597352"/>
            <a:ext cx="8856662" cy="232073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131FB-2E99-452B-ACD2-0A6D88469845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0632721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35EC7-FD2D-4B10-9A16-DE2141E0E663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579973369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79388" y="952500"/>
            <a:ext cx="4351337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83125" y="952500"/>
            <a:ext cx="4352925" cy="578961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96E08-0FE5-4DFD-8FA4-1B8D3845DB19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4109113555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9ABB8-DF1E-47DD-83CC-C09D36701240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440856872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1EAA4-2167-46E5-9DA9-E49A6C8A860D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388205160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0A4AB-9BFE-413C-8EA7-F2AD369F4B7D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940553746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2173E-6D4E-4E7D-94DE-40EE1BE7C918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701879524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4BB66-39BA-4C09-99E6-A0B029F2B455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513079152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9388" y="6597650"/>
            <a:ext cx="89281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BE643621-8548-43A9-89AF-BAAC553B5BD4}" type="slidenum">
              <a:rPr lang="en-GB" altLang="pl-PL" smtClean="0"/>
              <a:pPr>
                <a:defRPr/>
              </a:pPr>
              <a:t>‹#›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15888"/>
            <a:ext cx="8856662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Tytuł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952500"/>
            <a:ext cx="8856662" cy="578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style tekstu</a:t>
            </a:r>
            <a:br>
              <a:rPr lang="en-GB" altLang="pl-PL" smtClean="0"/>
            </a:br>
            <a:r>
              <a:rPr lang="en-GB" altLang="pl-PL" smtClean="0"/>
              <a:t>z Wzorca</a:t>
            </a:r>
          </a:p>
          <a:p>
            <a:pPr lvl="1"/>
            <a:r>
              <a:rPr lang="en-GB" altLang="pl-PL" smtClean="0"/>
              <a:t>Drugi poziom</a:t>
            </a:r>
          </a:p>
          <a:p>
            <a:pPr lvl="2"/>
            <a:r>
              <a:rPr lang="en-GB" altLang="pl-PL" smtClean="0"/>
              <a:t>Trzeci poziom</a:t>
            </a:r>
          </a:p>
          <a:p>
            <a:pPr lvl="3"/>
            <a:r>
              <a:rPr lang="en-GB" altLang="pl-PL" smtClean="0"/>
              <a:t>Czwarty poziom</a:t>
            </a:r>
          </a:p>
          <a:p>
            <a:pPr lvl="4"/>
            <a:r>
              <a:rPr lang="en-GB" altLang="pl-PL" smtClean="0"/>
              <a:t>Piąty poziom</a:t>
            </a:r>
          </a:p>
        </p:txBody>
      </p:sp>
      <p:sp>
        <p:nvSpPr>
          <p:cNvPr id="1029" name="Rectangle 21"/>
          <p:cNvSpPr>
            <a:spLocks noChangeArrowheads="1"/>
          </p:cNvSpPr>
          <p:nvPr userDrawn="1"/>
        </p:nvSpPr>
        <p:spPr bwMode="auto">
          <a:xfrm>
            <a:off x="123825" y="850900"/>
            <a:ext cx="8924925" cy="3175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endParaRPr kumimoji="0" lang="en-GB" altLang="pl-PL" smtClean="0">
              <a:solidFill>
                <a:srgbClr val="003399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ransition>
    <p:wipe dir="d"/>
  </p:transition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200" b="1">
          <a:solidFill>
            <a:srgbClr val="000066"/>
          </a:solidFill>
          <a:latin typeface="Verdana" panose="020B0604030504040204" pitchFamily="34" charset="0"/>
        </a:defRPr>
      </a:lvl9pPr>
    </p:titleStyle>
    <p:bodyStyle>
      <a:lvl1pPr marL="533400" indent="-5334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800" kern="1200">
          <a:solidFill>
            <a:srgbClr val="300606"/>
          </a:solidFill>
          <a:latin typeface="+mn-lt"/>
          <a:ea typeface="+mn-ea"/>
          <a:cs typeface="+mn-cs"/>
        </a:defRPr>
      </a:lvl1pPr>
      <a:lvl2pPr marL="952500" indent="-4953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80000"/>
        <a:buFont typeface="OpenSymbol" panose="05010000000000000000" pitchFamily="2" charset="0"/>
        <a:buChar char="♦"/>
        <a:defRPr kumimoji="1" sz="2600" kern="1200">
          <a:solidFill>
            <a:srgbClr val="300606"/>
          </a:solidFill>
          <a:latin typeface="+mn-lt"/>
          <a:ea typeface="+mn-ea"/>
          <a:cs typeface="+mn-cs"/>
        </a:defRPr>
      </a:lvl2pPr>
      <a:lvl3pPr marL="1371600" indent="-4572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anose="05000000000000000000" pitchFamily="2" charset="2"/>
        <a:buChar char="§"/>
        <a:defRPr kumimoji="1" sz="2400" kern="1200">
          <a:solidFill>
            <a:srgbClr val="300606"/>
          </a:solidFill>
          <a:latin typeface="+mn-lt"/>
          <a:ea typeface="+mn-ea"/>
          <a:cs typeface="+mn-cs"/>
        </a:defRPr>
      </a:lvl3pPr>
      <a:lvl4pPr marL="17526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•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4pPr>
      <a:lvl5pPr marL="2209800" indent="-3810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Char char="–"/>
        <a:defRPr kumimoji="1" sz="2000" kern="1200">
          <a:solidFill>
            <a:srgbClr val="30060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dirty="0" smtClean="0"/>
              <a:t>Wytyczne dla prac dyplomowych</a:t>
            </a:r>
            <a:br>
              <a:rPr lang="pl-PL" altLang="pl-PL" dirty="0" smtClean="0"/>
            </a:br>
            <a:r>
              <a:rPr lang="pl-PL" altLang="pl-PL" dirty="0" smtClean="0"/>
              <a:t/>
            </a:r>
            <a:br>
              <a:rPr lang="pl-PL" altLang="pl-PL" dirty="0" smtClean="0"/>
            </a:br>
            <a:r>
              <a:rPr lang="pl-PL" altLang="pl-PL" dirty="0" smtClean="0"/>
              <a:t>Język i styl</a:t>
            </a:r>
            <a:endParaRPr lang="en-GB" altLang="pl-PL" dirty="0" smtClean="0"/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pl-PL" dirty="0" smtClean="0"/>
              <a:t>Leszek J Chmielewski</a:t>
            </a:r>
          </a:p>
          <a:p>
            <a:r>
              <a:rPr lang="pl-PL" altLang="pl-PL" smtClean="0"/>
              <a:t>Wydział Zastosowań Informatyki i Matematyki</a:t>
            </a:r>
            <a:br>
              <a:rPr lang="pl-PL" altLang="pl-PL" smtClean="0"/>
            </a:br>
            <a:r>
              <a:rPr lang="pl-PL" altLang="pl-PL" smtClean="0"/>
              <a:t>SGGW</a:t>
            </a:r>
          </a:p>
          <a:p>
            <a:r>
              <a:rPr lang="pl-PL" altLang="pl-PL" sz="900" dirty="0" smtClean="0"/>
              <a:t/>
            </a:r>
            <a:br>
              <a:rPr lang="pl-PL" altLang="pl-PL" sz="900" dirty="0" smtClean="0"/>
            </a:br>
            <a:r>
              <a:rPr lang="en-GB" altLang="pl-PL" sz="2000" dirty="0" smtClean="0">
                <a:solidFill>
                  <a:srgbClr val="000099"/>
                </a:solidFill>
              </a:rPr>
              <a:t>http://www.wzim.sggw.pl/leszek_chmielewski</a:t>
            </a:r>
            <a:r>
              <a:rPr lang="pl-PL" altLang="pl-PL" sz="2000" dirty="0" smtClean="0">
                <a:solidFill>
                  <a:srgbClr val="000099"/>
                </a:solidFill>
              </a:rPr>
              <a:t/>
            </a:r>
            <a:br>
              <a:rPr lang="pl-PL" altLang="pl-PL" sz="2000" dirty="0" smtClean="0">
                <a:solidFill>
                  <a:srgbClr val="000099"/>
                </a:solidFill>
              </a:rPr>
            </a:br>
            <a:r>
              <a:rPr lang="pl-PL" altLang="pl-PL" sz="2000" dirty="0" smtClean="0">
                <a:solidFill>
                  <a:srgbClr val="000099"/>
                </a:solidFill>
              </a:rPr>
              <a:t>http://</a:t>
            </a:r>
            <a:r>
              <a:rPr lang="pl-PL" altLang="pl-PL" sz="2000" dirty="0" smtClean="0"/>
              <a:t>lchmiel.pl</a:t>
            </a:r>
            <a:endParaRPr lang="en-GB" altLang="pl-PL" sz="2000" dirty="0" smtClean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88" y="5501335"/>
            <a:ext cx="951853" cy="951853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Wzór pracy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Istnieje wzór w formie edytowalnej </a:t>
            </a:r>
            <a:br>
              <a:rPr lang="pl-PL" dirty="0" smtClean="0"/>
            </a:br>
            <a:r>
              <a:rPr lang="pl-PL" dirty="0" smtClean="0"/>
              <a:t>(MS Word)</a:t>
            </a:r>
          </a:p>
          <a:p>
            <a:r>
              <a:rPr lang="pl-PL" dirty="0" smtClean="0"/>
              <a:t>Zarządzenie 100 wprowadza nową okładkę </a:t>
            </a:r>
            <a:br>
              <a:rPr lang="pl-PL" dirty="0" smtClean="0"/>
            </a:br>
            <a:r>
              <a:rPr lang="pl-PL" dirty="0" smtClean="0"/>
              <a:t>i stronę tytułową (względem Zarządzenia 34)</a:t>
            </a:r>
          </a:p>
          <a:p>
            <a:r>
              <a:rPr lang="pl-PL" dirty="0" smtClean="0"/>
              <a:t>Istnieje także klasa i wzorzec </a:t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 err="1" smtClean="0"/>
              <a:t>LaTeXu</a:t>
            </a:r>
            <a:r>
              <a:rPr lang="pl-PL" dirty="0" smtClean="0"/>
              <a:t> [la-</a:t>
            </a:r>
            <a:r>
              <a:rPr lang="pl-PL" dirty="0" err="1" smtClean="0"/>
              <a:t>tech</a:t>
            </a:r>
            <a:r>
              <a:rPr lang="pl-PL" dirty="0" smtClean="0"/>
              <a:t>, la-</a:t>
            </a:r>
            <a:r>
              <a:rPr lang="pl-PL" dirty="0" err="1" smtClean="0"/>
              <a:t>techu</a:t>
            </a:r>
            <a:r>
              <a:rPr lang="pl-PL" dirty="0" smtClean="0"/>
              <a:t>]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B131FB-2E99-452B-ACD2-0A6D88469845}" type="slidenum">
              <a:rPr lang="en-GB" altLang="pl-PL" smtClean="0"/>
              <a:pPr>
                <a:defRPr/>
              </a:pPr>
              <a:t>10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4093144905"/>
      </p:ext>
    </p:extLst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Badanie antyplagiatowe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Po ustaleniu treści pracy promotor zgłasza ją do badania antyplagiatowego</a:t>
            </a:r>
          </a:p>
          <a:p>
            <a:endParaRPr lang="pl-PL" sz="1600" dirty="0" smtClean="0"/>
          </a:p>
          <a:p>
            <a:r>
              <a:rPr lang="pl-PL" sz="2400" dirty="0" smtClean="0"/>
              <a:t>Ogólnopolski Jednolity System </a:t>
            </a:r>
            <a:r>
              <a:rPr lang="pl-PL" sz="2400" dirty="0" err="1" smtClean="0"/>
              <a:t>Antyplagiatowy</a:t>
            </a:r>
            <a:r>
              <a:rPr lang="pl-PL" sz="2400" dirty="0" smtClean="0"/>
              <a:t> JSA</a:t>
            </a:r>
          </a:p>
          <a:p>
            <a:pPr lvl="1"/>
            <a:r>
              <a:rPr lang="pl-PL" sz="2400" dirty="0" smtClean="0"/>
              <a:t>zawiera wszystkie prace dyplomowe, licencjackie, inżynierskie, magisterskie </a:t>
            </a:r>
            <a:br>
              <a:rPr lang="pl-PL" sz="2400" dirty="0" smtClean="0"/>
            </a:br>
            <a:r>
              <a:rPr lang="pl-PL" sz="2400" dirty="0" smtClean="0"/>
              <a:t>od kilku lat</a:t>
            </a:r>
          </a:p>
          <a:p>
            <a:pPr lvl="1"/>
            <a:r>
              <a:rPr lang="pl-PL" sz="2400" dirty="0"/>
              <a:t>a</a:t>
            </a:r>
            <a:r>
              <a:rPr lang="pl-PL" sz="2400" dirty="0" smtClean="0"/>
              <a:t>lgorytmy porównywania są doskonalone, proste metody unikania wykrycia nie działają</a:t>
            </a:r>
          </a:p>
          <a:p>
            <a:r>
              <a:rPr lang="pl-PL" sz="2400" dirty="0" smtClean="0"/>
              <a:t>Wykryte podobieństwa są przeglądane przez promotora, z możliwością wykluczenia</a:t>
            </a:r>
          </a:p>
          <a:p>
            <a:pPr lvl="1"/>
            <a:r>
              <a:rPr lang="pl-PL" sz="2400" dirty="0" smtClean="0"/>
              <a:t>aby pominąć teksty z natury powtarzające się</a:t>
            </a:r>
          </a:p>
          <a:p>
            <a:endParaRPr lang="pl-PL" sz="1600" dirty="0" smtClean="0"/>
          </a:p>
          <a:p>
            <a:r>
              <a:rPr lang="pl-PL" sz="2400" dirty="0" smtClean="0"/>
              <a:t>Praktyka pokazuje, że JSA nie </a:t>
            </a:r>
            <a:r>
              <a:rPr lang="pl-PL" sz="2400" smtClean="0"/>
              <a:t>stwarza problemów</a:t>
            </a:r>
            <a:endParaRPr lang="pl-PL" sz="24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B131FB-2E99-452B-ACD2-0A6D88469845}" type="slidenum">
              <a:rPr lang="en-GB" altLang="pl-PL" smtClean="0"/>
              <a:pPr>
                <a:defRPr/>
              </a:pPr>
              <a:t>11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1335451590"/>
      </p:ext>
    </p:extLst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Pisanie prac wg Przewodnika…</a:t>
            </a:r>
          </a:p>
        </p:txBody>
      </p:sp>
      <p:sp>
        <p:nvSpPr>
          <p:cNvPr id="8195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endParaRPr lang="pl-PL" altLang="pl-PL" dirty="0" smtClean="0"/>
          </a:p>
          <a:p>
            <a:r>
              <a:rPr lang="pl-PL" altLang="pl-PL" dirty="0" smtClean="0"/>
              <a:t>Romuald </a:t>
            </a:r>
            <a:r>
              <a:rPr lang="pl-PL" altLang="pl-PL" dirty="0"/>
              <a:t>Zabielski. </a:t>
            </a:r>
            <a:r>
              <a:rPr lang="pl-PL" altLang="pl-PL" i="1" dirty="0"/>
              <a:t>Przewodnik pisania prac magisterskich i dysertacji doktorskich dla studentów SGGW</a:t>
            </a:r>
            <a:r>
              <a:rPr lang="pl-PL" altLang="pl-PL" dirty="0"/>
              <a:t>. Warszawa, kwiecień 2011. Wydanie II poprawione i uzupełnione.</a:t>
            </a:r>
            <a:endParaRPr lang="pl-PL" altLang="pl-PL" dirty="0" smtClean="0"/>
          </a:p>
          <a:p>
            <a:endParaRPr lang="pl-PL" altLang="pl-PL" dirty="0" smtClean="0"/>
          </a:p>
          <a:p>
            <a:r>
              <a:rPr lang="pl-PL" altLang="pl-PL" dirty="0" smtClean="0"/>
              <a:t>Przewodnik i zarządzenia:</a:t>
            </a:r>
            <a:endParaRPr lang="pl-PL" altLang="pl-PL" dirty="0"/>
          </a:p>
          <a:p>
            <a:pPr lvl="1"/>
            <a:r>
              <a:rPr lang="pl-PL" altLang="pl-PL" dirty="0">
                <a:solidFill>
                  <a:srgbClr val="000099"/>
                </a:solidFill>
              </a:rPr>
              <a:t>http://www.sggw.edu.pl</a:t>
            </a:r>
            <a:r>
              <a:rPr lang="pl-PL" altLang="pl-PL" dirty="0"/>
              <a:t> </a:t>
            </a:r>
            <a:br>
              <a:rPr lang="pl-PL" altLang="pl-PL" dirty="0"/>
            </a:br>
            <a:r>
              <a:rPr lang="pl-PL" altLang="pl-PL" dirty="0">
                <a:sym typeface="Symbol" panose="05050102010706020507" pitchFamily="18" charset="2"/>
              </a:rPr>
              <a:t> Dla studenta </a:t>
            </a:r>
            <a:br>
              <a:rPr lang="pl-PL" altLang="pl-PL" dirty="0">
                <a:sym typeface="Symbol" panose="05050102010706020507" pitchFamily="18" charset="2"/>
              </a:rPr>
            </a:br>
            <a:r>
              <a:rPr lang="pl-PL" altLang="pl-PL" dirty="0">
                <a:sym typeface="Symbol" panose="05050102010706020507" pitchFamily="18" charset="2"/>
              </a:rPr>
              <a:t> Informacje praktyczne dla studentów    Praca dyplomowa</a:t>
            </a:r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16733AE2-05C2-4AA6-A699-B15C8498AEDA}" type="slidenum">
              <a:rPr lang="en-GB" altLang="pl-PL" sz="1000" smtClean="0"/>
              <a:pPr/>
              <a:t>12</a:t>
            </a:fld>
            <a:r>
              <a:rPr lang="en-GB" altLang="pl-PL" sz="1000" dirty="0" smtClean="0"/>
              <a:t>/23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Zasady ogólne</a:t>
            </a:r>
          </a:p>
        </p:txBody>
      </p:sp>
      <p:sp>
        <p:nvSpPr>
          <p:cNvPr id="8195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r>
              <a:rPr lang="pl-PL" altLang="pl-PL" sz="2600" smtClean="0"/>
              <a:t>Praca powinna być napisana jasnym, komunikatywnym językiem i krótko </a:t>
            </a:r>
          </a:p>
          <a:p>
            <a:r>
              <a:rPr lang="pl-PL" altLang="pl-PL" sz="2600" smtClean="0"/>
              <a:t>Celem pracy jest przedstawienie nowej cegiełki, którą dokładamy do budowanego od pokoleń gmachu wiedzy (…), a nie dostarczenie lektury na długie zimowe wieczory</a:t>
            </a:r>
          </a:p>
          <a:p>
            <a:r>
              <a:rPr lang="pl-PL" altLang="pl-PL" sz="2600" smtClean="0"/>
              <a:t>Ideałem byłoby tak napisać pracę, aby czytelnik uporał się z nią w parę godzin i aby </a:t>
            </a:r>
            <a:r>
              <a:rPr lang="pl-PL" altLang="pl-PL" sz="2600" b="1" smtClean="0"/>
              <a:t>jednokrotne przeczytanie wystarczyło dla jej zrozumienia</a:t>
            </a:r>
            <a:endParaRPr lang="pl-PL" altLang="pl-PL" sz="2600" smtClean="0"/>
          </a:p>
          <a:p>
            <a:r>
              <a:rPr lang="pl-PL" altLang="pl-PL" sz="2600" smtClean="0"/>
              <a:t>(…) [To] jest szczególnie trudne do osiągnięcia</a:t>
            </a:r>
            <a:br>
              <a:rPr lang="pl-PL" altLang="pl-PL" sz="2600" smtClean="0"/>
            </a:br>
            <a:r>
              <a:rPr lang="pl-PL" altLang="pl-PL" sz="2600" smtClean="0"/>
              <a:t>i wymaga od piszącego wiele pracy nad jej stylem</a:t>
            </a:r>
          </a:p>
        </p:txBody>
      </p:sp>
      <p:sp>
        <p:nvSpPr>
          <p:cNvPr id="819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16733AE2-05C2-4AA6-A699-B15C8498AEDA}" type="slidenum">
              <a:rPr lang="en-GB" altLang="pl-PL" sz="1000" smtClean="0"/>
              <a:pPr/>
              <a:t>13</a:t>
            </a:fld>
            <a:r>
              <a:rPr lang="en-GB" altLang="pl-PL" sz="1000" dirty="0" smtClean="0"/>
              <a:t>/23</a:t>
            </a:r>
            <a:endParaRPr lang="en-GB" altLang="pl-PL" sz="1000" dirty="0"/>
          </a:p>
        </p:txBody>
      </p:sp>
    </p:spTree>
    <p:extLst>
      <p:ext uri="{BB962C8B-B14F-4D97-AF65-F5344CB8AC3E}">
        <p14:creationId xmlns:p14="http://schemas.microsoft.com/office/powerpoint/2010/main" val="1438859242"/>
      </p:ext>
    </p:extLst>
  </p:cSld>
  <p:clrMapOvr>
    <a:masterClrMapping/>
  </p:clrMapOvr>
  <p:transition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0E16A680-6F09-4A35-9322-B1C097A0B6C6}" type="slidenum">
              <a:rPr lang="en-GB" altLang="pl-PL" sz="1000" smtClean="0"/>
              <a:pPr/>
              <a:t>14</a:t>
            </a:fld>
            <a:r>
              <a:rPr lang="en-GB" altLang="pl-PL" sz="1000" dirty="0" smtClean="0"/>
              <a:t>/23</a:t>
            </a:r>
            <a:endParaRPr lang="en-GB" altLang="pl-PL" sz="1000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Język i jego rejestry</a:t>
            </a:r>
            <a:endParaRPr lang="en-GB" altLang="pl-PL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52500"/>
            <a:ext cx="8856662" cy="55721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l-PL" altLang="pl-PL" dirty="0" smtClean="0"/>
              <a:t>Języki mają rejestry</a:t>
            </a:r>
          </a:p>
          <a:p>
            <a:endParaRPr lang="pl-PL" altLang="pl-PL" dirty="0" smtClean="0"/>
          </a:p>
          <a:p>
            <a:pPr lvl="1"/>
            <a:r>
              <a:rPr lang="pl-PL" altLang="pl-PL" dirty="0" smtClean="0"/>
              <a:t>Inaczej mówimy w środowisku młodzieżowym, inaczej na obiedzie rodzinnym</a:t>
            </a:r>
          </a:p>
          <a:p>
            <a:pPr lvl="1"/>
            <a:r>
              <a:rPr lang="pl-PL" altLang="pl-PL" dirty="0" smtClean="0"/>
              <a:t>Inaczej na zajęciach na uczelni, </a:t>
            </a:r>
            <a:br>
              <a:rPr lang="pl-PL" altLang="pl-PL" dirty="0" smtClean="0"/>
            </a:br>
            <a:r>
              <a:rPr lang="pl-PL" altLang="pl-PL" dirty="0" smtClean="0"/>
              <a:t>a inaczej na egzaminie</a:t>
            </a:r>
          </a:p>
          <a:p>
            <a:endParaRPr lang="pl-PL" altLang="pl-PL" dirty="0" smtClean="0"/>
          </a:p>
          <a:p>
            <a:r>
              <a:rPr lang="pl-PL" altLang="pl-PL" dirty="0" smtClean="0"/>
              <a:t>Praca dyplomowa, licencjacka, inżynierska, magisterska, doktorska, należą do klasy </a:t>
            </a:r>
            <a:br>
              <a:rPr lang="pl-PL" altLang="pl-PL" dirty="0" smtClean="0"/>
            </a:br>
            <a:r>
              <a:rPr lang="pl-PL" altLang="pl-PL" dirty="0" smtClean="0"/>
              <a:t>prac naukowych</a:t>
            </a:r>
          </a:p>
          <a:p>
            <a:r>
              <a:rPr lang="pl-PL" altLang="pl-PL" dirty="0" smtClean="0"/>
              <a:t>Stwarza to specyficzne wymagania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Styl</a:t>
            </a:r>
          </a:p>
        </p:txBody>
      </p:sp>
      <p:sp>
        <p:nvSpPr>
          <p:cNvPr id="1024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r>
              <a:rPr lang="pl-PL" altLang="pl-PL" sz="2600" dirty="0" smtClean="0"/>
              <a:t>Praca naukowa ma swój </a:t>
            </a:r>
            <a:r>
              <a:rPr lang="pl-PL" altLang="pl-PL" sz="2600" b="1" dirty="0" smtClean="0"/>
              <a:t>specyficzny styl</a:t>
            </a:r>
            <a:r>
              <a:rPr lang="pl-PL" altLang="pl-PL" sz="2600" dirty="0" smtClean="0"/>
              <a:t>, </a:t>
            </a:r>
            <a:br>
              <a:rPr lang="pl-PL" altLang="pl-PL" sz="2600" dirty="0" smtClean="0"/>
            </a:br>
            <a:r>
              <a:rPr lang="pl-PL" altLang="pl-PL" sz="2600" dirty="0" smtClean="0"/>
              <a:t>dość daleki od literackiego, </a:t>
            </a:r>
            <a:br>
              <a:rPr lang="pl-PL" altLang="pl-PL" sz="2600" dirty="0" smtClean="0"/>
            </a:br>
            <a:r>
              <a:rPr lang="pl-PL" altLang="pl-PL" sz="2600" dirty="0" smtClean="0"/>
              <a:t>jest </a:t>
            </a:r>
            <a:r>
              <a:rPr lang="pl-PL" altLang="pl-PL" sz="2600" b="1" dirty="0" smtClean="0"/>
              <a:t>prosty i jednoznaczny</a:t>
            </a:r>
            <a:endParaRPr lang="pl-PL" altLang="pl-PL" sz="2600" dirty="0" smtClean="0"/>
          </a:p>
          <a:p>
            <a:r>
              <a:rPr lang="pl-PL" altLang="pl-PL" sz="2600" dirty="0" smtClean="0"/>
              <a:t>Praca powinna być pozbawiona niepotrzebnych, nic niewnoszących słów, zwrotów i kwiecistości.</a:t>
            </a:r>
          </a:p>
          <a:p>
            <a:r>
              <a:rPr lang="pl-PL" altLang="pl-PL" sz="2600" dirty="0" smtClean="0"/>
              <a:t>Poszczególne słowa w pracy naukowej, lub ich ciągi mają często ściśle zdefiniowane znaczenia (</a:t>
            </a:r>
            <a:r>
              <a:rPr lang="pl-PL" altLang="pl-PL" sz="2600" b="1" dirty="0" smtClean="0"/>
              <a:t>terminologia</a:t>
            </a:r>
            <a:r>
              <a:rPr lang="pl-PL" altLang="pl-PL" sz="2600" dirty="0" smtClean="0"/>
              <a:t>) i dla precyzji muszą być użyte w niezmienionej postaci tak często jak tego potrzeba</a:t>
            </a:r>
          </a:p>
          <a:p>
            <a:r>
              <a:rPr lang="pl-PL" altLang="pl-PL" sz="2600" dirty="0" smtClean="0"/>
              <a:t>W odróżnieniu od języka literackiego, w języku naukowym </a:t>
            </a:r>
            <a:r>
              <a:rPr lang="pl-PL" altLang="pl-PL" sz="2600" b="1" dirty="0" smtClean="0"/>
              <a:t>powtórzenia nie są błędem</a:t>
            </a:r>
            <a:endParaRPr lang="pl-PL" altLang="pl-PL" sz="2600" dirty="0" smtClean="0"/>
          </a:p>
        </p:txBody>
      </p:sp>
      <p:sp>
        <p:nvSpPr>
          <p:cNvPr id="1024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79686E51-6F3B-49F5-8C65-2E95960C4FB0}" type="slidenum">
              <a:rPr lang="en-GB" altLang="pl-PL" sz="1000" smtClean="0"/>
              <a:pPr/>
              <a:t>15</a:t>
            </a:fld>
            <a:r>
              <a:rPr lang="en-GB" altLang="pl-PL" sz="1000" dirty="0" smtClean="0"/>
              <a:t>/23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Styl cd. </a:t>
            </a:r>
          </a:p>
        </p:txBody>
      </p:sp>
      <p:sp>
        <p:nvSpPr>
          <p:cNvPr id="11267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r>
              <a:rPr lang="pl-PL" altLang="pl-PL" dirty="0" smtClean="0"/>
              <a:t>Powtórzenia wyrazów: po co komplikować prostotę przekazu wprowadzając mniej precyzyjne, dwuznaczne, a czasem anachroniczne określenia? Szkoda czasu </a:t>
            </a:r>
            <a:br>
              <a:rPr lang="pl-PL" altLang="pl-PL" dirty="0" smtClean="0"/>
            </a:br>
            <a:r>
              <a:rPr lang="pl-PL" altLang="pl-PL" dirty="0" smtClean="0"/>
              <a:t>i szkoda utraty jasności przekazu </a:t>
            </a:r>
          </a:p>
          <a:p>
            <a:r>
              <a:rPr lang="pl-PL" altLang="pl-PL" dirty="0" smtClean="0"/>
              <a:t>Styl prosty i jednoznaczny pracy naukowej, to także jednoznaczne opisy zjawisk</a:t>
            </a:r>
          </a:p>
          <a:p>
            <a:r>
              <a:rPr lang="pl-PL" altLang="pl-PL" dirty="0" smtClean="0"/>
              <a:t>Nie powinno być żadnych wątpliwości </a:t>
            </a:r>
            <a:br>
              <a:rPr lang="pl-PL" altLang="pl-PL" dirty="0" smtClean="0"/>
            </a:br>
            <a:r>
              <a:rPr lang="pl-PL" altLang="pl-PL" dirty="0" smtClean="0"/>
              <a:t>w podawanej informacji co z czego wynika lub od czego zależy</a:t>
            </a:r>
          </a:p>
          <a:p>
            <a:r>
              <a:rPr lang="pl-PL" altLang="pl-PL" dirty="0" smtClean="0"/>
              <a:t>Ilustracja graficzna, tabele znacząco poprawiają i skracają przekaz informacji</a:t>
            </a:r>
          </a:p>
        </p:txBody>
      </p:sp>
      <p:sp>
        <p:nvSpPr>
          <p:cNvPr id="11268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67EB200C-00C6-4D2C-B786-5A1581D3ADB9}" type="slidenum">
              <a:rPr lang="en-GB" altLang="pl-PL" sz="1000" smtClean="0"/>
              <a:pPr/>
              <a:t>16</a:t>
            </a:fld>
            <a:r>
              <a:rPr lang="en-GB" altLang="pl-PL" sz="1000" dirty="0" smtClean="0"/>
              <a:t>/23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Selekcja treści</a:t>
            </a:r>
          </a:p>
        </p:txBody>
      </p:sp>
      <p:sp>
        <p:nvSpPr>
          <p:cNvPr id="12291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r>
              <a:rPr lang="pl-PL" altLang="pl-PL" sz="2400" dirty="0" smtClean="0"/>
              <a:t>Piszemy to, co jest istotne dla tematu</a:t>
            </a:r>
          </a:p>
          <a:p>
            <a:pPr lvl="1"/>
            <a:r>
              <a:rPr lang="pl-PL" altLang="pl-PL" sz="2200" dirty="0" smtClean="0"/>
              <a:t>Ważne: uzasadnienie podjęcia tematu</a:t>
            </a:r>
          </a:p>
          <a:p>
            <a:r>
              <a:rPr lang="pl-PL" altLang="pl-PL" sz="2400" dirty="0" smtClean="0"/>
              <a:t>Treść starannie </a:t>
            </a:r>
            <a:r>
              <a:rPr lang="pl-PL" altLang="pl-PL" sz="2400" b="1" dirty="0" smtClean="0"/>
              <a:t>wyselekcjonowana</a:t>
            </a:r>
          </a:p>
          <a:p>
            <a:pPr lvl="1"/>
            <a:r>
              <a:rPr lang="pl-PL" altLang="pl-PL" sz="2400" dirty="0" smtClean="0"/>
              <a:t>Pozbawiona wiadomości nieistotnych dla prezentowanej pracy </a:t>
            </a:r>
          </a:p>
          <a:p>
            <a:pPr lvl="1"/>
            <a:r>
              <a:rPr lang="pl-PL" altLang="pl-PL" sz="2400" dirty="0" smtClean="0"/>
              <a:t>Wstęp i Dyskusja – często czyta się tam rzeczy, mające z tematem niezwykle luźny związek</a:t>
            </a:r>
          </a:p>
          <a:p>
            <a:r>
              <a:rPr lang="pl-PL" altLang="pl-PL" sz="2400" dirty="0" smtClean="0"/>
              <a:t>To samo dotyczy cytowania publikacji</a:t>
            </a:r>
          </a:p>
          <a:p>
            <a:r>
              <a:rPr lang="pl-PL" altLang="pl-PL" sz="2400" dirty="0" smtClean="0"/>
              <a:t>Nie należy powoływać się na zalecenia dotyczące objętości i liczby cytowań w pracy, a tym bardziej (…) proporcji objętości rozdziałów</a:t>
            </a:r>
          </a:p>
          <a:p>
            <a:r>
              <a:rPr lang="pl-PL" altLang="pl-PL" sz="2400" dirty="0" smtClean="0"/>
              <a:t>Znacznie lepiej są oceniane prace krótkie, zwarte, (…), niż rozwlekłe, nietrzymające się tematu, pełne dygresji i kwiecistych opisów</a:t>
            </a:r>
          </a:p>
        </p:txBody>
      </p:sp>
      <p:sp>
        <p:nvSpPr>
          <p:cNvPr id="12292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776DF191-7856-4FF7-8B41-02EDA9D14681}" type="slidenum">
              <a:rPr lang="en-GB" altLang="pl-PL" sz="1000" smtClean="0"/>
              <a:pPr/>
              <a:t>17</a:t>
            </a:fld>
            <a:r>
              <a:rPr lang="en-GB" altLang="pl-PL" sz="1000" dirty="0" smtClean="0"/>
              <a:t>/23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Tytuł pracy</a:t>
            </a:r>
          </a:p>
        </p:txBody>
      </p:sp>
      <p:sp>
        <p:nvSpPr>
          <p:cNvPr id="13315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r>
              <a:rPr lang="pl-PL" altLang="pl-PL" dirty="0" smtClean="0"/>
              <a:t>Dobrze oddaje to, co w artykule się znajduje. </a:t>
            </a:r>
          </a:p>
          <a:p>
            <a:r>
              <a:rPr lang="pl-PL" altLang="pl-PL" dirty="0" smtClean="0"/>
              <a:t>Podstawa dla czytelnika do selekcji – potem patrzymy na streszczenie i ew. treść</a:t>
            </a:r>
          </a:p>
          <a:p>
            <a:r>
              <a:rPr lang="pl-PL" altLang="pl-PL" dirty="0" smtClean="0"/>
              <a:t>Krótki, powiedzmy, do 20 wyrazów</a:t>
            </a:r>
          </a:p>
          <a:p>
            <a:r>
              <a:rPr lang="pl-PL" altLang="pl-PL" dirty="0" smtClean="0"/>
              <a:t>Bez zbędnych słów</a:t>
            </a:r>
          </a:p>
          <a:p>
            <a:pPr lvl="1"/>
            <a:r>
              <a:rPr lang="pl-PL" altLang="pl-PL" dirty="0" smtClean="0"/>
              <a:t>„Badania nad…”, „Krótka charakterystyka”</a:t>
            </a:r>
          </a:p>
          <a:p>
            <a:r>
              <a:rPr lang="pl-PL" altLang="pl-PL" dirty="0" smtClean="0"/>
              <a:t>Możliwie najwięcej szczegółów dotyczących przedmiotu badań, metod, zakresu</a:t>
            </a:r>
          </a:p>
          <a:p>
            <a:r>
              <a:rPr lang="pl-PL" altLang="pl-PL" b="1" dirty="0" smtClean="0"/>
              <a:t>Na końcu tytułu nie stawia się kropki! </a:t>
            </a:r>
            <a:r>
              <a:rPr lang="pl-PL" altLang="pl-PL" dirty="0" smtClean="0"/>
              <a:t>Dotyczy to także tytułów rozdziałów </a:t>
            </a:r>
            <a:br>
              <a:rPr lang="pl-PL" altLang="pl-PL" dirty="0" smtClean="0"/>
            </a:br>
            <a:r>
              <a:rPr lang="pl-PL" altLang="pl-PL" dirty="0" smtClean="0"/>
              <a:t>i podrozdziałów</a:t>
            </a:r>
          </a:p>
        </p:txBody>
      </p:sp>
      <p:sp>
        <p:nvSpPr>
          <p:cNvPr id="1331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006BF80C-AFD8-4AAD-A675-F18E60093A6B}" type="slidenum">
              <a:rPr lang="en-GB" altLang="pl-PL" sz="1000" smtClean="0"/>
              <a:pPr/>
              <a:t>18</a:t>
            </a:fld>
            <a:r>
              <a:rPr lang="en-GB" altLang="pl-PL" sz="1000" dirty="0" smtClean="0"/>
              <a:t>/23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Streszczenie</a:t>
            </a:r>
          </a:p>
        </p:txBody>
      </p:sp>
      <p:sp>
        <p:nvSpPr>
          <p:cNvPr id="14339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r>
              <a:rPr lang="pl-PL" altLang="pl-PL" dirty="0" smtClean="0"/>
              <a:t>Obejmuje wszystkie elementy</a:t>
            </a:r>
          </a:p>
          <a:p>
            <a:pPr lvl="1"/>
            <a:r>
              <a:rPr lang="pl-PL" altLang="pl-PL" dirty="0" smtClean="0"/>
              <a:t>wstęp, cel, opis, wyniki, dyskusja, wnioski</a:t>
            </a:r>
          </a:p>
          <a:p>
            <a:r>
              <a:rPr lang="pl-PL" altLang="pl-PL" dirty="0" smtClean="0"/>
              <a:t>Zaledwie do 150 słów lub 1000 znaków </a:t>
            </a:r>
          </a:p>
          <a:p>
            <a:r>
              <a:rPr lang="pl-PL" altLang="pl-PL" dirty="0" smtClean="0"/>
              <a:t>Świetna łamigłówka; każde słowo i znak ma swoją wagę</a:t>
            </a:r>
          </a:p>
          <a:p>
            <a:r>
              <a:rPr lang="pl-PL" altLang="pl-PL" dirty="0" smtClean="0"/>
              <a:t>Nie ma cytowań, tabel i rysunków</a:t>
            </a:r>
          </a:p>
          <a:p>
            <a:r>
              <a:rPr lang="pl-PL" altLang="pl-PL" dirty="0" smtClean="0"/>
              <a:t>Częste błędy:</a:t>
            </a:r>
          </a:p>
          <a:p>
            <a:pPr lvl="1"/>
            <a:r>
              <a:rPr lang="pl-PL" altLang="pl-PL" dirty="0" smtClean="0"/>
              <a:t>Powtarzanie słów z tytułu</a:t>
            </a:r>
          </a:p>
          <a:p>
            <a:pPr lvl="1"/>
            <a:r>
              <a:rPr lang="pl-PL" altLang="pl-PL" dirty="0" smtClean="0"/>
              <a:t>Używanie żargonu dla skrócenia tekstu</a:t>
            </a:r>
          </a:p>
          <a:p>
            <a:pPr lvl="1"/>
            <a:endParaRPr lang="pl-PL" altLang="pl-PL" dirty="0" smtClean="0"/>
          </a:p>
        </p:txBody>
      </p:sp>
      <p:sp>
        <p:nvSpPr>
          <p:cNvPr id="1434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759F1DFD-DB90-4348-B089-CE157525DCAF}" type="slidenum">
              <a:rPr lang="en-GB" altLang="pl-PL" sz="1000" smtClean="0"/>
              <a:pPr/>
              <a:t>19</a:t>
            </a:fld>
            <a:r>
              <a:rPr lang="en-GB" altLang="pl-PL" sz="1000" dirty="0" smtClean="0"/>
              <a:t>/23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AD0DBC94-6EDA-4394-AB7C-E0673FBE7064}" type="slidenum">
              <a:rPr lang="en-GB" altLang="pl-PL" sz="1000" smtClean="0"/>
              <a:pPr/>
              <a:t>2</a:t>
            </a:fld>
            <a:r>
              <a:rPr lang="en-GB" altLang="pl-PL" sz="1000" dirty="0" smtClean="0"/>
              <a:t>/23</a:t>
            </a:r>
            <a:endParaRPr lang="en-GB" altLang="pl-PL" sz="1000" dirty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Literatura</a:t>
            </a:r>
            <a:endParaRPr lang="en-GB" altLang="pl-PL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52500"/>
            <a:ext cx="8856662" cy="55721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Verdana" panose="020B0604030504040204" pitchFamily="34" charset="0"/>
              <a:buAutoNum type="arabicPeriod"/>
            </a:pPr>
            <a:r>
              <a:rPr lang="pl-PL" altLang="pl-PL" sz="2200" dirty="0" smtClean="0"/>
              <a:t>Zarządzenie </a:t>
            </a:r>
            <a:r>
              <a:rPr lang="pl-PL" altLang="pl-PL" sz="2200" dirty="0"/>
              <a:t>Nr </a:t>
            </a:r>
            <a:r>
              <a:rPr lang="pl-PL" altLang="pl-PL" sz="2200" dirty="0" smtClean="0"/>
              <a:t>100 Rektora SGGW </a:t>
            </a:r>
            <a:br>
              <a:rPr lang="pl-PL" altLang="pl-PL" sz="2200" dirty="0" smtClean="0"/>
            </a:br>
            <a:r>
              <a:rPr lang="pl-PL" altLang="pl-PL" sz="2200" dirty="0" smtClean="0"/>
              <a:t>z dnia 22 września </a:t>
            </a:r>
            <a:r>
              <a:rPr lang="pl-PL" altLang="pl-PL" sz="2200" dirty="0"/>
              <a:t>2021 </a:t>
            </a:r>
            <a:r>
              <a:rPr lang="pl-PL" altLang="pl-PL" sz="2200" dirty="0" smtClean="0"/>
              <a:t>r. w </a:t>
            </a:r>
            <a:r>
              <a:rPr lang="pl-PL" altLang="pl-PL" sz="2200" dirty="0"/>
              <a:t>sprawie wprowadzenia „Wytycznych dotyczących przygotowywania prac dyplomowych w Szkole Głównej Gospodarstwa Wiejskiego w Warszawie</a:t>
            </a:r>
            <a:r>
              <a:rPr lang="pl-PL" altLang="pl-PL" sz="2200" dirty="0" smtClean="0"/>
              <a:t>” </a:t>
            </a:r>
            <a:endParaRPr lang="pl-PL" altLang="pl-PL" sz="2200" dirty="0" smtClean="0"/>
          </a:p>
          <a:p>
            <a:pPr>
              <a:buFont typeface="Verdana" panose="020B0604030504040204" pitchFamily="34" charset="0"/>
              <a:buAutoNum type="arabicPeriod"/>
            </a:pPr>
            <a:endParaRPr lang="pl-PL" altLang="pl-PL" sz="1200" dirty="0" smtClean="0"/>
          </a:p>
          <a:p>
            <a:pPr>
              <a:buFont typeface="Verdana" panose="020B0604030504040204" pitchFamily="34" charset="0"/>
              <a:buAutoNum type="arabicPeriod"/>
            </a:pPr>
            <a:r>
              <a:rPr lang="pl-PL" altLang="pl-PL" sz="2200" dirty="0" smtClean="0"/>
              <a:t>Romuald Zabielski. </a:t>
            </a:r>
            <a:r>
              <a:rPr lang="pl-PL" altLang="pl-PL" sz="2200" i="1" dirty="0" smtClean="0"/>
              <a:t>Przewodnik pisania prac magisterskich i dysertacji doktorskich dla studentów SGGW</a:t>
            </a:r>
            <a:r>
              <a:rPr lang="pl-PL" altLang="pl-PL" sz="2200" dirty="0" smtClean="0"/>
              <a:t>. Warszawa, kwiecień 2011. Wydanie II poprawione i uzupełnione.</a:t>
            </a:r>
          </a:p>
          <a:p>
            <a:pPr>
              <a:buFont typeface="Verdana" panose="020B0604030504040204" pitchFamily="34" charset="0"/>
              <a:buAutoNum type="arabicPeriod"/>
            </a:pPr>
            <a:endParaRPr lang="pl-PL" altLang="pl-PL" sz="1200" dirty="0" smtClean="0"/>
          </a:p>
          <a:p>
            <a:pPr>
              <a:buFont typeface="Verdana" panose="020B0604030504040204" pitchFamily="34" charset="0"/>
              <a:buAutoNum type="arabicPeriod"/>
            </a:pPr>
            <a:r>
              <a:rPr lang="pl-PL" altLang="pl-PL" sz="2200" dirty="0" smtClean="0"/>
              <a:t>Własne doświadczenia jako recenzenta </a:t>
            </a:r>
            <a:br>
              <a:rPr lang="pl-PL" altLang="pl-PL" sz="2200" dirty="0" smtClean="0"/>
            </a:br>
            <a:r>
              <a:rPr lang="pl-PL" altLang="pl-PL" sz="2200" dirty="0" smtClean="0"/>
              <a:t>i promotora prac inż., lic., mgr., dr. i hab.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Słowa kluczowe</a:t>
            </a:r>
          </a:p>
        </p:txBody>
      </p:sp>
      <p:sp>
        <p:nvSpPr>
          <p:cNvPr id="1536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952500"/>
            <a:ext cx="8856662" cy="5572125"/>
          </a:xfrm>
        </p:spPr>
        <p:txBody>
          <a:bodyPr/>
          <a:lstStyle/>
          <a:p>
            <a:r>
              <a:rPr lang="pl-PL" altLang="pl-PL" smtClean="0"/>
              <a:t>Kilka wyrażeń w istotny sposób charakteryzujących pracę, </a:t>
            </a:r>
            <a:r>
              <a:rPr lang="pl-PL" altLang="pl-PL" b="1" smtClean="0"/>
              <a:t>zwykle 3 do 5</a:t>
            </a:r>
          </a:p>
          <a:p>
            <a:r>
              <a:rPr lang="pl-PL" altLang="pl-PL" b="1" smtClean="0"/>
              <a:t>Których nie ma w tytule pracy</a:t>
            </a:r>
          </a:p>
          <a:p>
            <a:r>
              <a:rPr lang="pl-PL" altLang="pl-PL" smtClean="0"/>
              <a:t>Mają przybliżyć treść pracy</a:t>
            </a:r>
          </a:p>
          <a:p>
            <a:r>
              <a:rPr lang="pl-PL" altLang="pl-PL" smtClean="0"/>
              <a:t>Są używane do automatycznego wyszukiwania prac w bazach danych</a:t>
            </a:r>
          </a:p>
          <a:p>
            <a:r>
              <a:rPr lang="pl-PL" altLang="pl-PL" smtClean="0"/>
              <a:t>Warto przejrzeć kilka artykułów ze swojej specjalności pod kątem słów kluczowych</a:t>
            </a:r>
          </a:p>
          <a:p>
            <a:r>
              <a:rPr lang="pl-PL" altLang="pl-PL" smtClean="0"/>
              <a:t>Wyrażenia jedno- lub dwuwyrazowe, ostatecznie trzywyrazowe, nie dłuższe</a:t>
            </a:r>
          </a:p>
          <a:p>
            <a:r>
              <a:rPr lang="pl-PL" altLang="pl-PL" smtClean="0"/>
              <a:t>Skróty powszechnie używane w danej specjalności są akceptowane</a:t>
            </a:r>
          </a:p>
        </p:txBody>
      </p:sp>
      <p:sp>
        <p:nvSpPr>
          <p:cNvPr id="15364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656D093A-E906-4E25-A290-EA7C019D7676}" type="slidenum">
              <a:rPr lang="en-GB" altLang="pl-PL" sz="1000" smtClean="0"/>
              <a:pPr/>
              <a:t>20</a:t>
            </a:fld>
            <a:r>
              <a:rPr lang="en-GB" altLang="pl-PL" sz="1000" dirty="0" smtClean="0"/>
              <a:t>/23</a:t>
            </a:r>
            <a:endParaRPr lang="en-GB" altLang="pl-PL" sz="1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8EE53CCA-F296-444E-9B76-FD594DD51C21}" type="slidenum">
              <a:rPr lang="en-GB" altLang="pl-PL" sz="1000" smtClean="0"/>
              <a:pPr/>
              <a:t>21</a:t>
            </a:fld>
            <a:r>
              <a:rPr lang="en-GB" altLang="pl-PL" sz="1000" dirty="0" smtClean="0"/>
              <a:t>/23</a:t>
            </a:r>
            <a:endParaRPr lang="en-GB" altLang="pl-PL" sz="1000" dirty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mtClean="0"/>
              <a:t>W jakiej kolejności pisać?</a:t>
            </a:r>
            <a:endParaRPr lang="en-GB" altLang="pl-PL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 dirty="0" smtClean="0"/>
          </a:p>
          <a:p>
            <a:r>
              <a:rPr lang="pl-PL" altLang="pl-PL" dirty="0" smtClean="0"/>
              <a:t>3. Wstęp</a:t>
            </a:r>
          </a:p>
          <a:p>
            <a:r>
              <a:rPr lang="pl-PL" altLang="pl-PL" dirty="0" smtClean="0"/>
              <a:t>4. Przegląd piśmiennictwa</a:t>
            </a:r>
          </a:p>
          <a:p>
            <a:r>
              <a:rPr lang="pl-PL" altLang="pl-PL" b="1" dirty="0" smtClean="0"/>
              <a:t>1. Cel, materiał i metodyka pracy</a:t>
            </a:r>
          </a:p>
          <a:p>
            <a:r>
              <a:rPr lang="pl-PL" altLang="pl-PL" b="1" dirty="0" smtClean="0"/>
              <a:t>2. Omówienie i dyskusja wyników</a:t>
            </a:r>
          </a:p>
          <a:p>
            <a:r>
              <a:rPr lang="pl-PL" altLang="pl-PL" dirty="0" smtClean="0"/>
              <a:t>5. Podsumowanie i wnioski</a:t>
            </a:r>
          </a:p>
          <a:p>
            <a:r>
              <a:rPr lang="pl-PL" altLang="pl-PL" dirty="0" smtClean="0"/>
              <a:t>Literatura (spis piśmiennictwa)</a:t>
            </a:r>
          </a:p>
          <a:p>
            <a:r>
              <a:rPr lang="pl-PL" altLang="pl-PL" i="1" dirty="0" smtClean="0"/>
              <a:t>(ewentualnie) </a:t>
            </a:r>
            <a:r>
              <a:rPr lang="pl-PL" altLang="pl-PL" dirty="0" smtClean="0"/>
              <a:t>Aneks</a:t>
            </a:r>
          </a:p>
          <a:p>
            <a:pPr>
              <a:buFontTx/>
              <a:buNone/>
            </a:pPr>
            <a:endParaRPr lang="pl-PL" altLang="pl-PL" dirty="0" smtClean="0"/>
          </a:p>
        </p:txBody>
      </p:sp>
      <p:sp>
        <p:nvSpPr>
          <p:cNvPr id="544778" name="AutoShape 10"/>
          <p:cNvSpPr>
            <a:spLocks noChangeArrowheads="1"/>
          </p:cNvSpPr>
          <p:nvPr/>
        </p:nvSpPr>
        <p:spPr bwMode="auto">
          <a:xfrm flipH="1">
            <a:off x="179388" y="1125538"/>
            <a:ext cx="576262" cy="1871662"/>
          </a:xfrm>
          <a:prstGeom prst="curvedLeftArrow">
            <a:avLst>
              <a:gd name="adj1" fmla="val 26720"/>
              <a:gd name="adj2" fmla="val 71169"/>
              <a:gd name="adj3" fmla="val 35657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endParaRPr lang="pl-PL" altLang="pl-PL"/>
          </a:p>
        </p:txBody>
      </p:sp>
      <p:sp>
        <p:nvSpPr>
          <p:cNvPr id="544779" name="AutoShape 11"/>
          <p:cNvSpPr>
            <a:spLocks noChangeArrowheads="1"/>
          </p:cNvSpPr>
          <p:nvPr/>
        </p:nvSpPr>
        <p:spPr bwMode="auto">
          <a:xfrm>
            <a:off x="7812088" y="2708275"/>
            <a:ext cx="720725" cy="720725"/>
          </a:xfrm>
          <a:prstGeom prst="curvedLeftArrow">
            <a:avLst>
              <a:gd name="adj1" fmla="val 8227"/>
              <a:gd name="adj2" fmla="val 21912"/>
              <a:gd name="adj3" fmla="val 35657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endParaRPr lang="pl-PL" altLang="pl-PL"/>
          </a:p>
        </p:txBody>
      </p:sp>
      <p:sp>
        <p:nvSpPr>
          <p:cNvPr id="544780" name="AutoShape 12"/>
          <p:cNvSpPr>
            <a:spLocks noChangeArrowheads="1"/>
          </p:cNvSpPr>
          <p:nvPr/>
        </p:nvSpPr>
        <p:spPr bwMode="auto">
          <a:xfrm flipV="1">
            <a:off x="7667625" y="1484313"/>
            <a:ext cx="1081088" cy="1944687"/>
          </a:xfrm>
          <a:prstGeom prst="curvedLeftArrow">
            <a:avLst>
              <a:gd name="adj1" fmla="val 14799"/>
              <a:gd name="adj2" fmla="val 39416"/>
              <a:gd name="adj3" fmla="val 35657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endParaRPr lang="pl-PL" altLang="pl-PL"/>
          </a:p>
        </p:txBody>
      </p:sp>
      <p:sp>
        <p:nvSpPr>
          <p:cNvPr id="544781" name="AutoShape 13"/>
          <p:cNvSpPr>
            <a:spLocks noChangeArrowheads="1"/>
          </p:cNvSpPr>
          <p:nvPr/>
        </p:nvSpPr>
        <p:spPr bwMode="auto">
          <a:xfrm>
            <a:off x="5867400" y="2205038"/>
            <a:ext cx="1081088" cy="1800225"/>
          </a:xfrm>
          <a:prstGeom prst="curvedLeftArrow">
            <a:avLst>
              <a:gd name="adj1" fmla="val 13699"/>
              <a:gd name="adj2" fmla="val 36488"/>
              <a:gd name="adj3" fmla="val 35657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37067957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4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44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4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44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778" grpId="0" animBg="1"/>
      <p:bldP spid="544779" grpId="0" animBg="1"/>
      <p:bldP spid="544780" grpId="0" animBg="1"/>
      <p:bldP spid="54478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AD0DBC94-6EDA-4394-AB7C-E0673FBE7064}" type="slidenum">
              <a:rPr lang="en-GB" altLang="pl-PL" sz="1000" smtClean="0"/>
              <a:pPr/>
              <a:t>22</a:t>
            </a:fld>
            <a:r>
              <a:rPr lang="en-GB" altLang="pl-PL" sz="1000" dirty="0" smtClean="0"/>
              <a:t>/23</a:t>
            </a:r>
            <a:endParaRPr lang="en-GB" altLang="pl-PL" sz="1000" dirty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Literatura</a:t>
            </a:r>
            <a:endParaRPr lang="en-GB" altLang="pl-PL" dirty="0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52500"/>
            <a:ext cx="8856662" cy="55721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z="1200" dirty="0" smtClean="0"/>
          </a:p>
          <a:p>
            <a:r>
              <a:rPr lang="pl-PL" altLang="pl-PL" dirty="0" smtClean="0"/>
              <a:t>Romuald Zabielski. </a:t>
            </a:r>
            <a:r>
              <a:rPr lang="pl-PL" altLang="pl-PL" i="1" dirty="0" smtClean="0"/>
              <a:t>Przewodnik pisania prac magisterskich i dysertacji doktorskich dla studentów SGGW</a:t>
            </a:r>
            <a:r>
              <a:rPr lang="pl-PL" altLang="pl-PL" dirty="0" smtClean="0"/>
              <a:t>. Warszawa, kwiecień 2011. Wydanie II poprawione i uzupełnione. </a:t>
            </a:r>
          </a:p>
          <a:p>
            <a:pPr>
              <a:buFont typeface="Verdana" panose="020B0604030504040204" pitchFamily="34" charset="0"/>
              <a:buAutoNum type="arabicPeriod"/>
            </a:pPr>
            <a:endParaRPr lang="pl-PL" altLang="pl-PL" sz="1200" dirty="0" smtClean="0"/>
          </a:p>
          <a:p>
            <a:pPr marL="0" indent="0" algn="ctr">
              <a:buNone/>
            </a:pPr>
            <a:r>
              <a:rPr lang="pl-PL" altLang="pl-PL" dirty="0" smtClean="0">
                <a:sym typeface="Symbol" panose="05050102010706020507" pitchFamily="18" charset="2"/>
              </a:rPr>
              <a:t> </a:t>
            </a:r>
            <a:r>
              <a:rPr lang="pl-PL" altLang="pl-PL" dirty="0" smtClean="0"/>
              <a:t>Proszę przeczytać </a:t>
            </a:r>
            <a:r>
              <a:rPr lang="pl-PL" altLang="pl-PL" dirty="0" smtClean="0">
                <a:sym typeface="Symbol" panose="05050102010706020507" pitchFamily="18" charset="2"/>
              </a:rPr>
              <a:t></a:t>
            </a:r>
            <a:endParaRPr lang="pl-PL" altLang="pl-PL" dirty="0" smtClean="0"/>
          </a:p>
          <a:p>
            <a:endParaRPr lang="pl-PL" altLang="pl-PL" sz="1200" dirty="0" smtClean="0"/>
          </a:p>
          <a:p>
            <a:r>
              <a:rPr lang="pl-PL" altLang="pl-PL" dirty="0" smtClean="0">
                <a:solidFill>
                  <a:schemeClr val="bg2"/>
                </a:solidFill>
              </a:rPr>
              <a:t>Poradnik i wzorzec jest tu:</a:t>
            </a:r>
          </a:p>
          <a:p>
            <a:r>
              <a:rPr lang="pl-PL" altLang="pl-PL" dirty="0" smtClean="0">
                <a:solidFill>
                  <a:srgbClr val="000099"/>
                </a:solidFill>
              </a:rPr>
              <a:t>http</a:t>
            </a:r>
            <a:r>
              <a:rPr lang="pl-PL" altLang="pl-PL" dirty="0">
                <a:solidFill>
                  <a:srgbClr val="000099"/>
                </a:solidFill>
              </a:rPr>
              <a:t>://www.sggw.edu.pl</a:t>
            </a:r>
            <a:r>
              <a:rPr lang="pl-PL" altLang="pl-PL" dirty="0"/>
              <a:t> </a:t>
            </a:r>
            <a:br>
              <a:rPr lang="pl-PL" altLang="pl-PL" dirty="0"/>
            </a:br>
            <a:r>
              <a:rPr lang="pl-PL" altLang="pl-PL" dirty="0">
                <a:sym typeface="Symbol" panose="05050102010706020507" pitchFamily="18" charset="2"/>
              </a:rPr>
              <a:t> Dla studenta </a:t>
            </a:r>
            <a:br>
              <a:rPr lang="pl-PL" altLang="pl-PL" dirty="0">
                <a:sym typeface="Symbol" panose="05050102010706020507" pitchFamily="18" charset="2"/>
              </a:rPr>
            </a:br>
            <a:r>
              <a:rPr lang="pl-PL" altLang="pl-PL" dirty="0">
                <a:sym typeface="Symbol" panose="05050102010706020507" pitchFamily="18" charset="2"/>
              </a:rPr>
              <a:t> Informacje praktyczne dla </a:t>
            </a:r>
            <a:r>
              <a:rPr lang="pl-PL" altLang="pl-PL" dirty="0" smtClean="0">
                <a:sym typeface="Symbol" panose="05050102010706020507" pitchFamily="18" charset="2"/>
              </a:rPr>
              <a:t>studentów</a:t>
            </a:r>
            <a:br>
              <a:rPr lang="pl-PL" altLang="pl-PL" dirty="0" smtClean="0">
                <a:sym typeface="Symbol" panose="05050102010706020507" pitchFamily="18" charset="2"/>
              </a:rPr>
            </a:br>
            <a:r>
              <a:rPr lang="pl-PL" altLang="pl-PL" dirty="0" smtClean="0">
                <a:sym typeface="Symbol" panose="05050102010706020507" pitchFamily="18" charset="2"/>
              </a:rPr>
              <a:t> </a:t>
            </a:r>
            <a:r>
              <a:rPr lang="pl-PL" altLang="pl-PL" dirty="0">
                <a:sym typeface="Symbol" panose="05050102010706020507" pitchFamily="18" charset="2"/>
              </a:rPr>
              <a:t>Praca </a:t>
            </a:r>
            <a:r>
              <a:rPr lang="pl-PL" altLang="pl-PL" dirty="0" smtClean="0">
                <a:sym typeface="Symbol" panose="05050102010706020507" pitchFamily="18" charset="2"/>
              </a:rPr>
              <a:t>dyplomowa</a:t>
            </a:r>
            <a:endParaRPr lang="pl-PL" altLang="pl-PL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6399394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Wytyczne dla dyplomantów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000" dirty="0"/>
              <a:t>Praca </a:t>
            </a:r>
            <a:r>
              <a:rPr lang="pl-PL" sz="2000" dirty="0" smtClean="0"/>
              <a:t>dyplomowa</a:t>
            </a:r>
          </a:p>
          <a:p>
            <a:pPr marL="0" indent="0">
              <a:buNone/>
            </a:pPr>
            <a:endParaRPr lang="pl-PL" sz="2000" dirty="0" smtClean="0"/>
          </a:p>
          <a:p>
            <a:r>
              <a:rPr lang="pl-PL" sz="2000" dirty="0" smtClean="0"/>
              <a:t>jest </a:t>
            </a:r>
            <a:r>
              <a:rPr lang="pl-PL" sz="2000" dirty="0"/>
              <a:t>samodzielnym </a:t>
            </a:r>
            <a:r>
              <a:rPr lang="pl-PL" sz="2000" dirty="0" smtClean="0"/>
              <a:t>opracowaniem zagadnienia </a:t>
            </a:r>
            <a:r>
              <a:rPr lang="pl-PL" sz="2000" dirty="0"/>
              <a:t>naukowego lub </a:t>
            </a:r>
            <a:r>
              <a:rPr lang="pl-PL" sz="2000" dirty="0" smtClean="0"/>
              <a:t>praktycznego </a:t>
            </a:r>
            <a:r>
              <a:rPr lang="pl-PL" sz="2000" dirty="0"/>
              <a:t>albo dokonaniem technicznym, prezentującym ogólną wiedzę i umiejętności </a:t>
            </a:r>
            <a:r>
              <a:rPr lang="pl-PL" sz="2000" dirty="0" smtClean="0"/>
              <a:t>studenta </a:t>
            </a:r>
            <a:r>
              <a:rPr lang="pl-PL" sz="2000" dirty="0"/>
              <a:t>związane ze studiami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na </a:t>
            </a:r>
            <a:r>
              <a:rPr lang="pl-PL" sz="2000" dirty="0"/>
              <a:t>danym kierunku, poziomie i profilu oraz umiejętności </a:t>
            </a:r>
            <a:r>
              <a:rPr lang="pl-PL" sz="2000" dirty="0" smtClean="0"/>
              <a:t>samodzielnego </a:t>
            </a:r>
            <a:r>
              <a:rPr lang="pl-PL" sz="2000" dirty="0"/>
              <a:t>analizowania </a:t>
            </a:r>
            <a:r>
              <a:rPr lang="pl-PL" sz="2000" dirty="0" smtClean="0"/>
              <a:t>i wnioskowania</a:t>
            </a:r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potwierdza </a:t>
            </a:r>
            <a:r>
              <a:rPr lang="pl-PL" sz="2000" dirty="0"/>
              <a:t>posługiwanie </a:t>
            </a:r>
            <a:r>
              <a:rPr lang="pl-PL" sz="2000" dirty="0" smtClean="0"/>
              <a:t>się </a:t>
            </a:r>
            <a:r>
              <a:rPr lang="pl-PL" sz="2000" dirty="0"/>
              <a:t>wiedzą, umiejętnościami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i </a:t>
            </a:r>
            <a:r>
              <a:rPr lang="pl-PL" sz="2000" dirty="0"/>
              <a:t>kompetencjami </a:t>
            </a:r>
            <a:r>
              <a:rPr lang="pl-PL" sz="2000" dirty="0" smtClean="0"/>
              <a:t>społecznymi </a:t>
            </a:r>
            <a:r>
              <a:rPr lang="pl-PL" sz="2000" dirty="0"/>
              <a:t>odnoszącymi się do efektów kształcenia </a:t>
            </a:r>
            <a:r>
              <a:rPr lang="pl-PL" sz="2000" dirty="0" smtClean="0"/>
              <a:t>dla kierunku studiów</a:t>
            </a:r>
            <a:r>
              <a:rPr lang="pl-PL" sz="2000" dirty="0"/>
              <a:t>, poziomu </a:t>
            </a:r>
            <a:r>
              <a:rPr lang="pl-PL" sz="2000" dirty="0" smtClean="0"/>
              <a:t>i </a:t>
            </a:r>
            <a:r>
              <a:rPr lang="pl-PL" sz="2000" dirty="0"/>
              <a:t>profilu kształcenia związanymi z obszarem wiedzy i dziedziną, </a:t>
            </a:r>
            <a:r>
              <a:rPr lang="pl-PL" sz="2000" dirty="0" smtClean="0"/>
              <a:t>do </a:t>
            </a:r>
            <a:r>
              <a:rPr lang="pl-PL" sz="2000" dirty="0"/>
              <a:t>której ten kierunek </a:t>
            </a:r>
            <a:r>
              <a:rPr lang="pl-PL" sz="2000" dirty="0" smtClean="0"/>
              <a:t>został przyporządkowany</a:t>
            </a:r>
          </a:p>
          <a:p>
            <a:endParaRPr lang="pl-PL" sz="2000" dirty="0"/>
          </a:p>
          <a:p>
            <a:pPr marL="0" indent="0">
              <a:buNone/>
            </a:pPr>
            <a:r>
              <a:rPr lang="pl-PL" sz="2000" dirty="0" smtClean="0"/>
              <a:t>To znaczy, że prezentujemy nabyte umiejętności </a:t>
            </a:r>
            <a:br>
              <a:rPr lang="pl-PL" sz="2000" dirty="0" smtClean="0"/>
            </a:br>
            <a:r>
              <a:rPr lang="pl-PL" sz="2000" dirty="0" smtClean="0"/>
              <a:t>i piszemy o zagadnieniach związanych z tematyką studiów</a:t>
            </a:r>
            <a:endParaRPr lang="pl-PL" sz="20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B131FB-2E99-452B-ACD2-0A6D88469845}" type="slidenum">
              <a:rPr lang="en-GB" altLang="pl-PL" smtClean="0"/>
              <a:pPr>
                <a:defRPr/>
              </a:pPr>
              <a:t>3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628940717"/>
      </p:ext>
    </p:extLst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Praca </a:t>
            </a:r>
            <a:r>
              <a:rPr lang="pl-PL" i="1" dirty="0" smtClean="0"/>
              <a:t>inżynierska</a:t>
            </a:r>
            <a:r>
              <a:rPr lang="pl-PL" dirty="0" smtClean="0"/>
              <a:t> i licencjacka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sz="1800" dirty="0" smtClean="0"/>
          </a:p>
          <a:p>
            <a:r>
              <a:rPr lang="pl-PL" sz="1800" dirty="0" smtClean="0"/>
              <a:t>tematem </a:t>
            </a:r>
            <a:r>
              <a:rPr lang="pl-PL" sz="1800" dirty="0"/>
              <a:t>dostosowana jest do ukończonego kierunku </a:t>
            </a:r>
            <a:r>
              <a:rPr lang="pl-PL" sz="1800" dirty="0" smtClean="0"/>
              <a:t>studiów </a:t>
            </a:r>
            <a:endParaRPr lang="pl-PL" sz="1800" dirty="0"/>
          </a:p>
          <a:p>
            <a:r>
              <a:rPr lang="pl-PL" sz="1800" dirty="0" smtClean="0"/>
              <a:t>ma </a:t>
            </a:r>
            <a:r>
              <a:rPr lang="pl-PL" sz="1800" b="1" dirty="0"/>
              <a:t>zdefiniowany problem badawczy</a:t>
            </a:r>
            <a:r>
              <a:rPr lang="pl-PL" sz="1800" dirty="0"/>
              <a:t> oraz </a:t>
            </a:r>
            <a:r>
              <a:rPr lang="pl-PL" sz="1800" b="1" u="sng" dirty="0"/>
              <a:t>może</a:t>
            </a:r>
            <a:r>
              <a:rPr lang="pl-PL" sz="1800" b="1" dirty="0"/>
              <a:t> zawierać hipotezę </a:t>
            </a:r>
            <a:r>
              <a:rPr lang="pl-PL" sz="1800" b="1" dirty="0" smtClean="0"/>
              <a:t>badawczą</a:t>
            </a:r>
            <a:r>
              <a:rPr lang="pl-PL" sz="1800" dirty="0" smtClean="0"/>
              <a:t> </a:t>
            </a:r>
            <a:endParaRPr lang="pl-PL" sz="1800" dirty="0"/>
          </a:p>
          <a:p>
            <a:r>
              <a:rPr lang="pl-PL" sz="1800" dirty="0" smtClean="0"/>
              <a:t>wykorzystuje </a:t>
            </a:r>
            <a:r>
              <a:rPr lang="pl-PL" sz="1800" dirty="0"/>
              <a:t>aktualną literaturę naukową krajową i/lub </a:t>
            </a:r>
            <a:r>
              <a:rPr lang="pl-PL" sz="1800" dirty="0" smtClean="0"/>
              <a:t>zagraniczną</a:t>
            </a:r>
            <a:endParaRPr lang="pl-PL" sz="1800" dirty="0"/>
          </a:p>
          <a:p>
            <a:r>
              <a:rPr lang="pl-PL" sz="1800" dirty="0" smtClean="0"/>
              <a:t>prezentuje </a:t>
            </a:r>
            <a:r>
              <a:rPr lang="pl-PL" sz="1800" dirty="0"/>
              <a:t>zagadnienie </a:t>
            </a:r>
            <a:r>
              <a:rPr lang="pl-PL" sz="1800" i="1" dirty="0" smtClean="0"/>
              <a:t>o charakterze inżynierskim</a:t>
            </a:r>
            <a:r>
              <a:rPr lang="pl-PL" sz="1800" dirty="0" smtClean="0"/>
              <a:t>, adekwatne </a:t>
            </a:r>
            <a:r>
              <a:rPr lang="pl-PL" sz="1800" dirty="0"/>
              <a:t>do wiedzy i umiejętności zdobytych podczas </a:t>
            </a:r>
            <a:r>
              <a:rPr lang="pl-PL" sz="1800" dirty="0" smtClean="0"/>
              <a:t>studiów </a:t>
            </a:r>
            <a:r>
              <a:rPr lang="pl-PL" sz="1800" dirty="0"/>
              <a:t>pierwszego stopnia, </a:t>
            </a:r>
            <a:r>
              <a:rPr lang="pl-PL" sz="1800" i="1" dirty="0"/>
              <a:t>prowadzi do przedstawienia konkretnych rozwiązań, sformułowania zaleceń, ewentualnych wskazówek do wykorzystania </a:t>
            </a:r>
            <a:r>
              <a:rPr lang="pl-PL" sz="1800" i="1" dirty="0" smtClean="0"/>
              <a:t>praktycznego</a:t>
            </a:r>
            <a:endParaRPr lang="pl-PL" sz="1800" i="1" dirty="0"/>
          </a:p>
          <a:p>
            <a:r>
              <a:rPr lang="pl-PL" sz="1800" dirty="0" smtClean="0"/>
              <a:t>wykazuje </a:t>
            </a:r>
            <a:r>
              <a:rPr lang="pl-PL" sz="1800" dirty="0"/>
              <a:t>przygotowanie do prowadzenia badań naukowych 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w </a:t>
            </a:r>
            <a:r>
              <a:rPr lang="pl-PL" sz="1800" dirty="0"/>
              <a:t>przypadku </a:t>
            </a:r>
            <a:r>
              <a:rPr lang="pl-PL" sz="1800" dirty="0" smtClean="0"/>
              <a:t>kierunku </a:t>
            </a:r>
            <a:r>
              <a:rPr lang="pl-PL" sz="1800" dirty="0"/>
              <a:t>o profilu </a:t>
            </a:r>
            <a:r>
              <a:rPr lang="pl-PL" sz="1800" dirty="0" err="1" smtClean="0"/>
              <a:t>ogólnoakademickim</a:t>
            </a:r>
            <a:endParaRPr lang="pl-PL" sz="1800" dirty="0" smtClean="0"/>
          </a:p>
          <a:p>
            <a:r>
              <a:rPr lang="pl-PL" sz="1800" dirty="0" smtClean="0"/>
              <a:t>wykorzystuje instrumentarium badawcze poznane podczas studiów</a:t>
            </a:r>
          </a:p>
          <a:p>
            <a:r>
              <a:rPr lang="pl-PL" sz="1800" dirty="0" smtClean="0"/>
              <a:t>prezentuje </a:t>
            </a:r>
            <a:r>
              <a:rPr lang="pl-PL" sz="1800" dirty="0"/>
              <a:t>umiejętność samodzielnej interpretacji przedstawionego </a:t>
            </a:r>
            <a:r>
              <a:rPr lang="pl-PL" sz="1800" dirty="0" smtClean="0"/>
              <a:t>zagadnienia</a:t>
            </a:r>
          </a:p>
          <a:p>
            <a:endParaRPr lang="pl-PL" sz="1800" dirty="0"/>
          </a:p>
          <a:p>
            <a:pPr marL="0" indent="0">
              <a:buNone/>
            </a:pPr>
            <a:r>
              <a:rPr lang="pl-PL" sz="1800" dirty="0" smtClean="0"/>
              <a:t>To znaczy, że prezentujemy problem badawczy, pokazujemy, że potrafimy go rozwiązać w praktyce, że możemy </a:t>
            </a:r>
            <a:r>
              <a:rPr lang="pl-PL" sz="1800" b="1" dirty="0" smtClean="0"/>
              <a:t>podjąć zadanie badawcze</a:t>
            </a:r>
            <a:r>
              <a:rPr lang="pl-PL" sz="1800" dirty="0" smtClean="0"/>
              <a:t>, </a:t>
            </a:r>
            <a:br>
              <a:rPr lang="pl-PL" sz="1800" dirty="0" smtClean="0"/>
            </a:br>
            <a:r>
              <a:rPr lang="pl-PL" sz="1800" dirty="0" smtClean="0"/>
              <a:t>że umiemy interpretować uzyskane wyniki.</a:t>
            </a:r>
            <a:endParaRPr lang="pl-PL" sz="18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B131FB-2E99-452B-ACD2-0A6D88469845}" type="slidenum">
              <a:rPr lang="en-GB" altLang="pl-PL" smtClean="0"/>
              <a:pPr>
                <a:defRPr/>
              </a:pPr>
              <a:t>4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4253800523"/>
      </p:ext>
    </p:extLst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Praca </a:t>
            </a:r>
            <a:r>
              <a:rPr lang="pl-PL" i="1" dirty="0" smtClean="0"/>
              <a:t>inżynierska</a:t>
            </a:r>
            <a:r>
              <a:rPr lang="pl-PL" dirty="0" smtClean="0"/>
              <a:t> i licencjacka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Może być</a:t>
            </a:r>
          </a:p>
          <a:p>
            <a:r>
              <a:rPr lang="pl-PL" dirty="0" smtClean="0"/>
              <a:t>ekspertyzą </a:t>
            </a:r>
            <a:endParaRPr lang="pl-PL" dirty="0"/>
          </a:p>
          <a:p>
            <a:r>
              <a:rPr lang="pl-PL" dirty="0" smtClean="0"/>
              <a:t>studium przypadku</a:t>
            </a:r>
            <a:endParaRPr lang="pl-PL" dirty="0"/>
          </a:p>
          <a:p>
            <a:r>
              <a:rPr lang="pl-PL" dirty="0" smtClean="0"/>
              <a:t>pracą </a:t>
            </a:r>
            <a:r>
              <a:rPr lang="pl-PL" i="1" dirty="0" smtClean="0"/>
              <a:t>konstrukcyjną</a:t>
            </a:r>
            <a:r>
              <a:rPr lang="pl-PL" i="1" dirty="0"/>
              <a:t>, rozwiązaniem zagadnienia technologicznego, </a:t>
            </a:r>
            <a:r>
              <a:rPr lang="pl-PL" i="1" dirty="0" smtClean="0"/>
              <a:t>technicznego</a:t>
            </a:r>
            <a:r>
              <a:rPr lang="pl-PL" i="1" dirty="0"/>
              <a:t>, architektonicznego lub inną pracą</a:t>
            </a:r>
            <a:r>
              <a:rPr lang="pl-PL" dirty="0"/>
              <a:t> </a:t>
            </a:r>
            <a:r>
              <a:rPr lang="pl-PL" dirty="0" smtClean="0"/>
              <a:t>projektową</a:t>
            </a:r>
            <a:endParaRPr lang="pl-PL" dirty="0"/>
          </a:p>
          <a:p>
            <a:r>
              <a:rPr lang="pl-PL" dirty="0" smtClean="0"/>
              <a:t>zaprojektowanym </a:t>
            </a:r>
            <a:r>
              <a:rPr lang="pl-PL" dirty="0"/>
              <a:t>i wykonanym programem lub systemem </a:t>
            </a:r>
            <a:r>
              <a:rPr lang="pl-PL" dirty="0" smtClean="0"/>
              <a:t>komputerowym</a:t>
            </a:r>
            <a:endParaRPr lang="pl-PL" dirty="0"/>
          </a:p>
          <a:p>
            <a:r>
              <a:rPr lang="pl-PL" dirty="0" smtClean="0"/>
              <a:t>artykułem </a:t>
            </a:r>
            <a:r>
              <a:rPr lang="pl-PL" dirty="0"/>
              <a:t>opublikowanym w czasopiśmie naukowym lub rozdziałem </a:t>
            </a:r>
            <a:r>
              <a:rPr lang="pl-PL" dirty="0" smtClean="0"/>
              <a:t>w monografii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B131FB-2E99-452B-ACD2-0A6D88469845}" type="slidenum">
              <a:rPr lang="en-GB" altLang="pl-PL" smtClean="0"/>
              <a:pPr>
                <a:defRPr/>
              </a:pPr>
              <a:t>5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293474233"/>
      </p:ext>
    </p:extLst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Praca magisterska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sz="1800" dirty="0" smtClean="0"/>
          </a:p>
          <a:p>
            <a:r>
              <a:rPr lang="pl-PL" sz="1800" dirty="0" smtClean="0"/>
              <a:t>tematem </a:t>
            </a:r>
            <a:r>
              <a:rPr lang="pl-PL" sz="1800" dirty="0"/>
              <a:t>dostosowana jest do ukończonego kierunku </a:t>
            </a:r>
            <a:r>
              <a:rPr lang="pl-PL" sz="1800" dirty="0" smtClean="0"/>
              <a:t>studiów </a:t>
            </a:r>
            <a:endParaRPr lang="pl-PL" sz="1800" dirty="0"/>
          </a:p>
          <a:p>
            <a:r>
              <a:rPr lang="pl-PL" sz="1800" dirty="0" smtClean="0"/>
              <a:t>ma </a:t>
            </a:r>
            <a:r>
              <a:rPr lang="pl-PL" sz="1800" b="1" dirty="0"/>
              <a:t>jasno określony cel badawczy</a:t>
            </a:r>
            <a:r>
              <a:rPr lang="pl-PL" sz="1800" dirty="0"/>
              <a:t> i zawiera </a:t>
            </a:r>
            <a:r>
              <a:rPr lang="pl-PL" sz="1800" b="1" dirty="0"/>
              <a:t>hipotezę </a:t>
            </a:r>
            <a:r>
              <a:rPr lang="pl-PL" sz="1800" b="1" dirty="0" smtClean="0"/>
              <a:t>badawczą</a:t>
            </a:r>
            <a:endParaRPr lang="pl-PL" sz="1800" b="1" dirty="0"/>
          </a:p>
          <a:p>
            <a:r>
              <a:rPr lang="pl-PL" sz="1800" b="1" dirty="0" smtClean="0"/>
              <a:t>wykazuje </a:t>
            </a:r>
            <a:r>
              <a:rPr lang="pl-PL" sz="1800" b="1" dirty="0"/>
              <a:t>umiejętność prowadzenia badań naukowych</a:t>
            </a:r>
            <a:r>
              <a:rPr lang="pl-PL" sz="1800" dirty="0"/>
              <a:t>, korzystania ze źródeł </a:t>
            </a:r>
            <a:r>
              <a:rPr lang="pl-PL" sz="1800" dirty="0" smtClean="0"/>
              <a:t>wiedzy </a:t>
            </a:r>
            <a:r>
              <a:rPr lang="pl-PL" sz="1800" dirty="0"/>
              <a:t>na dany temat, </a:t>
            </a:r>
            <a:r>
              <a:rPr lang="pl-PL" sz="1800" b="1" dirty="0"/>
              <a:t>krytycznego rozumienia</a:t>
            </a:r>
            <a:r>
              <a:rPr lang="pl-PL" sz="1800" dirty="0"/>
              <a:t> danych literaturowych oraz </a:t>
            </a:r>
            <a:r>
              <a:rPr lang="pl-PL" sz="1800" dirty="0" smtClean="0"/>
              <a:t>przyjętych </a:t>
            </a:r>
            <a:r>
              <a:rPr lang="pl-PL" sz="1800" dirty="0"/>
              <a:t>teorii i zasad ich stosowania, prawidłowego </a:t>
            </a:r>
            <a:r>
              <a:rPr lang="pl-PL" sz="1800" b="1" dirty="0"/>
              <a:t>zastosowania metod </a:t>
            </a:r>
            <a:r>
              <a:rPr lang="pl-PL" sz="1800" b="1" dirty="0" smtClean="0"/>
              <a:t>badawczych</a:t>
            </a:r>
            <a:r>
              <a:rPr lang="pl-PL" sz="1800" dirty="0"/>
              <a:t>, prezentowania, </a:t>
            </a:r>
            <a:r>
              <a:rPr lang="pl-PL" sz="1800" b="1" dirty="0"/>
              <a:t>interpretacji i dyskusji</a:t>
            </a:r>
            <a:r>
              <a:rPr lang="pl-PL" sz="1800" dirty="0"/>
              <a:t> uzyskanych wyników oraz </a:t>
            </a:r>
            <a:r>
              <a:rPr lang="pl-PL" sz="1800" dirty="0" smtClean="0"/>
              <a:t>formułowania </a:t>
            </a:r>
            <a:r>
              <a:rPr lang="pl-PL" sz="1800" dirty="0"/>
              <a:t>spostrzeżeń i </a:t>
            </a:r>
            <a:r>
              <a:rPr lang="pl-PL" sz="1800" dirty="0" smtClean="0"/>
              <a:t>wniosków</a:t>
            </a:r>
            <a:endParaRPr lang="pl-PL" sz="1800" dirty="0"/>
          </a:p>
          <a:p>
            <a:r>
              <a:rPr lang="pl-PL" sz="1800" dirty="0" smtClean="0"/>
              <a:t>wykorzystuje </a:t>
            </a:r>
            <a:r>
              <a:rPr lang="pl-PL" sz="1800" dirty="0"/>
              <a:t>aktualną literaturę naukową krajową i </a:t>
            </a:r>
            <a:r>
              <a:rPr lang="pl-PL" sz="1800" dirty="0" smtClean="0"/>
              <a:t>zagraniczną</a:t>
            </a:r>
            <a:endParaRPr lang="pl-PL" sz="1800" dirty="0"/>
          </a:p>
          <a:p>
            <a:r>
              <a:rPr lang="pl-PL" sz="1800" dirty="0" smtClean="0"/>
              <a:t>wykorzystuje </a:t>
            </a:r>
            <a:r>
              <a:rPr lang="pl-PL" sz="1800" dirty="0"/>
              <a:t>instrumentarium badawcze prezentowane podczas studiów </a:t>
            </a:r>
            <a:r>
              <a:rPr lang="pl-PL" sz="1800" b="1" dirty="0" smtClean="0"/>
              <a:t>lub wykraczające </a:t>
            </a:r>
            <a:r>
              <a:rPr lang="pl-PL" sz="1800" b="1" dirty="0"/>
              <a:t>poza program </a:t>
            </a:r>
            <a:r>
              <a:rPr lang="pl-PL" sz="1800" b="1" dirty="0" smtClean="0"/>
              <a:t>studiów</a:t>
            </a:r>
            <a:endParaRPr lang="pl-PL" sz="1800" dirty="0" smtClean="0"/>
          </a:p>
          <a:p>
            <a:endParaRPr lang="pl-PL" sz="1800" dirty="0" smtClean="0"/>
          </a:p>
          <a:p>
            <a:pPr marL="0" indent="0">
              <a:buNone/>
            </a:pPr>
            <a:r>
              <a:rPr lang="pl-PL" sz="1800" dirty="0" smtClean="0"/>
              <a:t>To znaczy, że praca </a:t>
            </a:r>
            <a:r>
              <a:rPr lang="pl-PL" sz="1800" b="1" dirty="0" smtClean="0"/>
              <a:t>ma charakter badawczy</a:t>
            </a:r>
            <a:r>
              <a:rPr lang="pl-PL" sz="1800" dirty="0" smtClean="0"/>
              <a:t>, wychodzący od hipotezy,</a:t>
            </a:r>
            <a:br>
              <a:rPr lang="pl-PL" sz="1800" dirty="0" smtClean="0"/>
            </a:br>
            <a:r>
              <a:rPr lang="pl-PL" sz="1800" dirty="0" smtClean="0"/>
              <a:t>i poprzez badania dochodzący do wniosków. Zawiera dyskusję wyników </a:t>
            </a:r>
            <a:br>
              <a:rPr lang="pl-PL" sz="1800" dirty="0" smtClean="0"/>
            </a:br>
            <a:r>
              <a:rPr lang="pl-PL" sz="1800" dirty="0" smtClean="0"/>
              <a:t>i prowadzi do ich krytycznej interpretacji.</a:t>
            </a:r>
            <a:endParaRPr lang="pl-PL" sz="18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B131FB-2E99-452B-ACD2-0A6D88469845}" type="slidenum">
              <a:rPr lang="en-GB" altLang="pl-PL" smtClean="0"/>
              <a:pPr>
                <a:defRPr/>
              </a:pPr>
              <a:t>6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3479037578"/>
      </p:ext>
    </p:extLst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Praca magisterska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000" dirty="0"/>
              <a:t>Może być</a:t>
            </a:r>
          </a:p>
          <a:p>
            <a:r>
              <a:rPr lang="pl-PL" sz="2000" dirty="0" smtClean="0"/>
              <a:t>eksperymentem </a:t>
            </a:r>
            <a:r>
              <a:rPr lang="pl-PL" sz="2000" dirty="0"/>
              <a:t>technicznym, technologicznym, laboratoryjnym, społecznym </a:t>
            </a:r>
            <a:r>
              <a:rPr lang="pl-PL" sz="2000" dirty="0" smtClean="0"/>
              <a:t>lub </a:t>
            </a:r>
            <a:r>
              <a:rPr lang="pl-PL" sz="2000" dirty="0"/>
              <a:t>inną formą badawczą przyjętą w dyscyplinie, do której kierunek </a:t>
            </a:r>
            <a:r>
              <a:rPr lang="pl-PL" sz="2000" dirty="0" smtClean="0"/>
              <a:t>studiów jest przyporządkowany</a:t>
            </a:r>
          </a:p>
          <a:p>
            <a:r>
              <a:rPr lang="pl-PL" sz="2000" dirty="0" smtClean="0"/>
              <a:t>artykułem </a:t>
            </a:r>
            <a:r>
              <a:rPr lang="pl-PL" sz="2000" dirty="0"/>
              <a:t>opublikowanym w czasopiśmie naukowym lub rozdziałem w </a:t>
            </a:r>
            <a:r>
              <a:rPr lang="pl-PL" sz="2000" dirty="0" smtClean="0"/>
              <a:t>monografii</a:t>
            </a:r>
          </a:p>
          <a:p>
            <a:endParaRPr lang="pl-PL" dirty="0"/>
          </a:p>
          <a:p>
            <a:r>
              <a:rPr lang="pl-PL" sz="2000" dirty="0"/>
              <a:t> </a:t>
            </a:r>
            <a:r>
              <a:rPr lang="pl-PL" sz="2000" strike="sngStrike" dirty="0" smtClean="0"/>
              <a:t>ekspertyzą</a:t>
            </a:r>
            <a:r>
              <a:rPr lang="pl-PL" sz="2000" dirty="0" smtClean="0"/>
              <a:t> </a:t>
            </a:r>
            <a:endParaRPr lang="pl-PL" sz="2000" dirty="0"/>
          </a:p>
          <a:p>
            <a:r>
              <a:rPr lang="pl-PL" sz="2000" dirty="0" smtClean="0"/>
              <a:t> </a:t>
            </a:r>
            <a:r>
              <a:rPr lang="pl-PL" sz="2000" strike="sngStrike" dirty="0" smtClean="0"/>
              <a:t>studium </a:t>
            </a:r>
            <a:r>
              <a:rPr lang="pl-PL" sz="2000" strike="sngStrike" dirty="0"/>
              <a:t>przypadku</a:t>
            </a:r>
          </a:p>
          <a:p>
            <a:r>
              <a:rPr lang="pl-PL" sz="2000" dirty="0" smtClean="0"/>
              <a:t> </a:t>
            </a:r>
            <a:r>
              <a:rPr lang="pl-PL" sz="2000" strike="sngStrike" dirty="0" smtClean="0"/>
              <a:t>pracą </a:t>
            </a:r>
            <a:r>
              <a:rPr lang="pl-PL" sz="2000" strike="sngStrike" dirty="0"/>
              <a:t>konstrukcyjną, rozwiązaniem </a:t>
            </a:r>
            <a:r>
              <a:rPr lang="pl-PL" sz="2000" strike="sngStrike" dirty="0" smtClean="0"/>
              <a:t>technicznym, projektem</a:t>
            </a:r>
            <a:endParaRPr lang="pl-PL" sz="2000" strike="sngStrike" dirty="0"/>
          </a:p>
          <a:p>
            <a:r>
              <a:rPr lang="pl-PL" sz="2000" dirty="0" smtClean="0"/>
              <a:t> </a:t>
            </a:r>
            <a:r>
              <a:rPr lang="pl-PL" sz="2000" strike="sngStrike" dirty="0" smtClean="0"/>
              <a:t>programem </a:t>
            </a:r>
            <a:r>
              <a:rPr lang="pl-PL" sz="2000" strike="sngStrike" dirty="0"/>
              <a:t>lub systemem komputerowym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sz="2000" dirty="0" smtClean="0"/>
              <a:t>Jest to praca badawcza.</a:t>
            </a:r>
            <a:endParaRPr lang="pl-PL" sz="20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B131FB-2E99-452B-ACD2-0A6D88469845}" type="slidenum">
              <a:rPr lang="en-GB" altLang="pl-PL" smtClean="0"/>
              <a:pPr>
                <a:defRPr/>
              </a:pPr>
              <a:t>7</a:t>
            </a:fld>
            <a:r>
              <a:rPr lang="en-GB" altLang="pl-PL" dirty="0" smtClean="0"/>
              <a:t>/23</a:t>
            </a:r>
            <a:endParaRPr lang="en-GB" altLang="pl-PL" dirty="0"/>
          </a:p>
        </p:txBody>
      </p:sp>
    </p:spTree>
    <p:extLst>
      <p:ext uri="{BB962C8B-B14F-4D97-AF65-F5344CB8AC3E}">
        <p14:creationId xmlns:p14="http://schemas.microsoft.com/office/powerpoint/2010/main" val="2656506199"/>
      </p:ext>
    </p:extLst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F5DD393E-3F83-437E-8B0A-F707C5A7BDD8}" type="slidenum">
              <a:rPr lang="en-GB" altLang="pl-PL" sz="1000" smtClean="0"/>
              <a:pPr/>
              <a:t>8</a:t>
            </a:fld>
            <a:r>
              <a:rPr lang="en-GB" altLang="pl-PL" sz="1000" dirty="0" smtClean="0"/>
              <a:t>/23</a:t>
            </a:r>
            <a:endParaRPr lang="en-GB" altLang="pl-PL" sz="1000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Spis treści wg </a:t>
            </a:r>
            <a:r>
              <a:rPr lang="pl-PL" altLang="pl-PL" dirty="0"/>
              <a:t>z</a:t>
            </a:r>
            <a:r>
              <a:rPr lang="pl-PL" altLang="pl-PL" dirty="0" smtClean="0"/>
              <a:t>arządzenia Rektora</a:t>
            </a:r>
            <a:endParaRPr lang="en-GB" altLang="pl-PL" dirty="0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altLang="pl-PL" dirty="0" smtClean="0"/>
              <a:t>Praca inżynierska i licencjacka</a:t>
            </a:r>
          </a:p>
          <a:p>
            <a:endParaRPr lang="pl-PL" altLang="pl-PL" dirty="0" smtClean="0"/>
          </a:p>
          <a:p>
            <a:r>
              <a:rPr lang="pl-PL" altLang="pl-PL" dirty="0" smtClean="0"/>
              <a:t>spis treści</a:t>
            </a:r>
            <a:endParaRPr lang="pl-PL" altLang="pl-PL" dirty="0"/>
          </a:p>
          <a:p>
            <a:r>
              <a:rPr lang="pl-PL" altLang="pl-PL" dirty="0" smtClean="0"/>
              <a:t>wstęp </a:t>
            </a:r>
            <a:r>
              <a:rPr lang="pl-PL" altLang="pl-PL" dirty="0"/>
              <a:t>z elementami przeglądu </a:t>
            </a:r>
            <a:r>
              <a:rPr lang="pl-PL" altLang="pl-PL" dirty="0" smtClean="0"/>
              <a:t>literatury</a:t>
            </a:r>
            <a:endParaRPr lang="pl-PL" altLang="pl-PL" dirty="0"/>
          </a:p>
          <a:p>
            <a:r>
              <a:rPr lang="pl-PL" altLang="pl-PL" dirty="0" smtClean="0"/>
              <a:t>cel </a:t>
            </a:r>
            <a:r>
              <a:rPr lang="pl-PL" altLang="pl-PL" dirty="0"/>
              <a:t>i zakres </a:t>
            </a:r>
            <a:r>
              <a:rPr lang="pl-PL" altLang="pl-PL" dirty="0" smtClean="0"/>
              <a:t>pracy</a:t>
            </a:r>
            <a:endParaRPr lang="pl-PL" altLang="pl-PL" dirty="0"/>
          </a:p>
          <a:p>
            <a:r>
              <a:rPr lang="pl-PL" altLang="pl-PL" dirty="0" smtClean="0"/>
              <a:t>opis </a:t>
            </a:r>
            <a:r>
              <a:rPr lang="pl-PL" altLang="pl-PL" dirty="0"/>
              <a:t>założeń </a:t>
            </a:r>
            <a:r>
              <a:rPr lang="pl-PL" altLang="pl-PL" dirty="0" smtClean="0"/>
              <a:t>metodycznych</a:t>
            </a:r>
            <a:endParaRPr lang="pl-PL" altLang="pl-PL" dirty="0"/>
          </a:p>
          <a:p>
            <a:r>
              <a:rPr lang="pl-PL" altLang="pl-PL" dirty="0" smtClean="0"/>
              <a:t>omówienie wyników</a:t>
            </a:r>
            <a:endParaRPr lang="pl-PL" altLang="pl-PL" dirty="0"/>
          </a:p>
          <a:p>
            <a:r>
              <a:rPr lang="pl-PL" altLang="pl-PL" dirty="0" smtClean="0"/>
              <a:t>wnioski</a:t>
            </a:r>
            <a:endParaRPr lang="pl-PL" altLang="pl-PL" dirty="0"/>
          </a:p>
          <a:p>
            <a:r>
              <a:rPr lang="pl-PL" altLang="pl-PL" dirty="0" smtClean="0"/>
              <a:t>spis literatury</a:t>
            </a:r>
          </a:p>
          <a:p>
            <a:endParaRPr lang="pl-PL" altLang="pl-PL" dirty="0"/>
          </a:p>
          <a:p>
            <a:pPr marL="0" indent="0">
              <a:buNone/>
            </a:pPr>
            <a:r>
              <a:rPr lang="pl-PL" altLang="pl-PL" dirty="0" smtClean="0"/>
              <a:t>To ogólna struktura, można ją adaptować </a:t>
            </a:r>
          </a:p>
        </p:txBody>
      </p:sp>
    </p:spTree>
    <p:extLst>
      <p:ext uri="{BB962C8B-B14F-4D97-AF65-F5344CB8AC3E}">
        <p14:creationId xmlns:p14="http://schemas.microsoft.com/office/powerpoint/2010/main" val="303599850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1pPr>
            <a:lvl2pPr marL="742950" indent="-28575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2pPr>
            <a:lvl3pPr marL="11430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3pPr>
            <a:lvl4pPr marL="16002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4pPr>
            <a:lvl5pPr marL="2057400" indent="-228600"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rgbClr val="000099"/>
                </a:solidFill>
                <a:latin typeface="Verdana" panose="020B0604030504040204" pitchFamily="34" charset="0"/>
              </a:defRPr>
            </a:lvl9pPr>
          </a:lstStyle>
          <a:p>
            <a:fld id="{F5DD393E-3F83-437E-8B0A-F707C5A7BDD8}" type="slidenum">
              <a:rPr lang="en-GB" altLang="pl-PL" sz="1000" smtClean="0"/>
              <a:pPr/>
              <a:t>9</a:t>
            </a:fld>
            <a:r>
              <a:rPr lang="en-GB" altLang="pl-PL" sz="1000" dirty="0" smtClean="0"/>
              <a:t>/23</a:t>
            </a:r>
            <a:endParaRPr lang="en-GB" altLang="pl-PL" sz="1000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 smtClean="0"/>
              <a:t>Spis treści wg </a:t>
            </a:r>
            <a:r>
              <a:rPr lang="pl-PL" altLang="pl-PL" dirty="0"/>
              <a:t>z</a:t>
            </a:r>
            <a:r>
              <a:rPr lang="pl-PL" altLang="pl-PL" dirty="0" smtClean="0"/>
              <a:t>arządzenia Rektora</a:t>
            </a:r>
            <a:endParaRPr lang="en-GB" altLang="pl-PL" dirty="0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altLang="pl-PL" dirty="0" smtClean="0"/>
              <a:t>Praca magisterska</a:t>
            </a:r>
          </a:p>
          <a:p>
            <a:endParaRPr lang="pl-PL" altLang="pl-PL" sz="1800" dirty="0" smtClean="0"/>
          </a:p>
          <a:p>
            <a:r>
              <a:rPr lang="pl-PL" altLang="pl-PL" dirty="0" smtClean="0"/>
              <a:t>spis treści</a:t>
            </a:r>
            <a:endParaRPr lang="pl-PL" altLang="pl-PL" dirty="0"/>
          </a:p>
          <a:p>
            <a:r>
              <a:rPr lang="pl-PL" altLang="pl-PL" b="1" dirty="0"/>
              <a:t>wstęp</a:t>
            </a:r>
          </a:p>
          <a:p>
            <a:r>
              <a:rPr lang="pl-PL" altLang="pl-PL" b="1" dirty="0" smtClean="0"/>
              <a:t>przegląd literatury</a:t>
            </a:r>
            <a:r>
              <a:rPr lang="pl-PL" altLang="pl-PL" dirty="0" smtClean="0"/>
              <a:t> (rozdzielone)</a:t>
            </a:r>
            <a:endParaRPr lang="pl-PL" altLang="pl-PL" dirty="0"/>
          </a:p>
          <a:p>
            <a:r>
              <a:rPr lang="pl-PL" altLang="pl-PL" dirty="0" smtClean="0"/>
              <a:t>cel </a:t>
            </a:r>
            <a:r>
              <a:rPr lang="pl-PL" altLang="pl-PL" dirty="0"/>
              <a:t>i zakres </a:t>
            </a:r>
            <a:r>
              <a:rPr lang="pl-PL" altLang="pl-PL" dirty="0" smtClean="0"/>
              <a:t>pracy</a:t>
            </a:r>
            <a:endParaRPr lang="pl-PL" altLang="pl-PL" dirty="0"/>
          </a:p>
          <a:p>
            <a:r>
              <a:rPr lang="pl-PL" altLang="pl-PL" b="1" dirty="0" smtClean="0"/>
              <a:t>materiał </a:t>
            </a:r>
            <a:r>
              <a:rPr lang="pl-PL" altLang="pl-PL" b="1" dirty="0"/>
              <a:t>i metodyka </a:t>
            </a:r>
            <a:r>
              <a:rPr lang="pl-PL" altLang="pl-PL" b="1" dirty="0" smtClean="0"/>
              <a:t>badań </a:t>
            </a:r>
            <a:r>
              <a:rPr lang="pl-PL" altLang="pl-PL" dirty="0" smtClean="0"/>
              <a:t>(konkretniej)</a:t>
            </a:r>
            <a:endParaRPr lang="pl-PL" altLang="pl-PL" dirty="0"/>
          </a:p>
          <a:p>
            <a:r>
              <a:rPr lang="pl-PL" altLang="pl-PL" dirty="0" smtClean="0"/>
              <a:t>omówienie </a:t>
            </a:r>
            <a:r>
              <a:rPr lang="pl-PL" altLang="pl-PL" b="1" dirty="0"/>
              <a:t>i dyskusja</a:t>
            </a:r>
            <a:r>
              <a:rPr lang="pl-PL" altLang="pl-PL" dirty="0"/>
              <a:t> </a:t>
            </a:r>
            <a:r>
              <a:rPr lang="pl-PL" altLang="pl-PL" dirty="0" smtClean="0"/>
              <a:t>wyników</a:t>
            </a:r>
            <a:endParaRPr lang="pl-PL" altLang="pl-PL" dirty="0"/>
          </a:p>
          <a:p>
            <a:r>
              <a:rPr lang="pl-PL" altLang="pl-PL" dirty="0" smtClean="0"/>
              <a:t>wnioski</a:t>
            </a:r>
            <a:endParaRPr lang="pl-PL" altLang="pl-PL" dirty="0"/>
          </a:p>
          <a:p>
            <a:r>
              <a:rPr lang="pl-PL" altLang="pl-PL" dirty="0" smtClean="0"/>
              <a:t>spis literatury</a:t>
            </a:r>
          </a:p>
          <a:p>
            <a:pPr marL="0" indent="0">
              <a:buNone/>
            </a:pPr>
            <a:endParaRPr lang="pl-PL" altLang="pl-PL" sz="1800" dirty="0" smtClean="0"/>
          </a:p>
          <a:p>
            <a:pPr marL="0" indent="0">
              <a:buNone/>
            </a:pPr>
            <a:r>
              <a:rPr lang="pl-PL" altLang="pl-PL" dirty="0" smtClean="0"/>
              <a:t>To ogólna struktura, można ją adaptować </a:t>
            </a:r>
          </a:p>
        </p:txBody>
      </p:sp>
    </p:spTree>
    <p:extLst>
      <p:ext uri="{BB962C8B-B14F-4D97-AF65-F5344CB8AC3E}">
        <p14:creationId xmlns:p14="http://schemas.microsoft.com/office/powerpoint/2010/main" val="187801410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mielewski_ICCVG04">
  <a:themeElements>
    <a:clrScheme name="Chmielewski_ICCVG04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Chmielewski_ICCVG04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600" b="0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600" b="0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Chmielewski_ICCVG04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mielewski_ICCVG04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mielewski_ICCVG04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Settings\lchmiel\Moje dokumenty\TEXT\ICCVG2004-Warszawa\Presentation\Chmielewski_ICCVG04.pot</Template>
  <TotalTime>4604</TotalTime>
  <Words>935</Words>
  <Application>Microsoft Office PowerPoint</Application>
  <PresentationFormat>Pokaz na ekranie (4:3)</PresentationFormat>
  <Paragraphs>198</Paragraphs>
  <Slides>22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9" baseType="lpstr">
      <vt:lpstr>Arial</vt:lpstr>
      <vt:lpstr>OpenSymbol</vt:lpstr>
      <vt:lpstr>Symbol</vt:lpstr>
      <vt:lpstr>Times New Roman</vt:lpstr>
      <vt:lpstr>Verdana</vt:lpstr>
      <vt:lpstr>Wingdings</vt:lpstr>
      <vt:lpstr>Chmielewski_ICCVG04</vt:lpstr>
      <vt:lpstr>Wytyczne dla prac dyplomowych  Język i styl</vt:lpstr>
      <vt:lpstr>Literatura</vt:lpstr>
      <vt:lpstr>Wytyczne dla dyplomantów</vt:lpstr>
      <vt:lpstr>Praca inżynierska i licencjacka</vt:lpstr>
      <vt:lpstr>Praca inżynierska i licencjacka</vt:lpstr>
      <vt:lpstr>Praca magisterska</vt:lpstr>
      <vt:lpstr>Praca magisterska</vt:lpstr>
      <vt:lpstr>Spis treści wg zarządzenia Rektora</vt:lpstr>
      <vt:lpstr>Spis treści wg zarządzenia Rektora</vt:lpstr>
      <vt:lpstr>Wzór pracy</vt:lpstr>
      <vt:lpstr>Badanie antyplagiatowe</vt:lpstr>
      <vt:lpstr>Pisanie prac wg Przewodnika…</vt:lpstr>
      <vt:lpstr>Zasady ogólne</vt:lpstr>
      <vt:lpstr>Język i jego rejestry</vt:lpstr>
      <vt:lpstr>Styl</vt:lpstr>
      <vt:lpstr>Styl cd. </vt:lpstr>
      <vt:lpstr>Selekcja treści</vt:lpstr>
      <vt:lpstr>Tytuł pracy</vt:lpstr>
      <vt:lpstr>Streszczenie</vt:lpstr>
      <vt:lpstr>Słowa kluczowe</vt:lpstr>
      <vt:lpstr>W jakiej kolejności pisać?</vt:lpstr>
      <vt:lpstr>Literatura</vt:lpstr>
    </vt:vector>
  </TitlesOfParts>
  <Company>w domu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Detection of Non-parametric Lines by Evidence Accumulation:  Finding Blood Vessels in Mammograms</dc:title>
  <dc:creator>Leszek Chmielewski</dc:creator>
  <dc:description>ICCVG 2004</dc:description>
  <cp:lastModifiedBy>lchmiel</cp:lastModifiedBy>
  <cp:revision>221</cp:revision>
  <cp:lastPrinted>2000-03-01T14:24:30Z</cp:lastPrinted>
  <dcterms:created xsi:type="dcterms:W3CDTF">2004-09-09T11:36:23Z</dcterms:created>
  <dcterms:modified xsi:type="dcterms:W3CDTF">2022-10-03T16:05:42Z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ęzyk">
    <vt:lpwstr>Angielski (UK)</vt:lpwstr>
  </property>
</Properties>
</file>