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304" r:id="rId3"/>
    <p:sldId id="305" r:id="rId4"/>
    <p:sldId id="314" r:id="rId5"/>
    <p:sldId id="315" r:id="rId6"/>
    <p:sldId id="316" r:id="rId7"/>
    <p:sldId id="333" r:id="rId8"/>
    <p:sldId id="334" r:id="rId9"/>
    <p:sldId id="335" r:id="rId10"/>
    <p:sldId id="329" r:id="rId11"/>
    <p:sldId id="326" r:id="rId12"/>
    <p:sldId id="327" r:id="rId13"/>
    <p:sldId id="332" r:id="rId14"/>
    <p:sldId id="336" r:id="rId15"/>
    <p:sldId id="328" r:id="rId16"/>
    <p:sldId id="317" r:id="rId17"/>
    <p:sldId id="318" r:id="rId18"/>
    <p:sldId id="310" r:id="rId19"/>
    <p:sldId id="330" r:id="rId20"/>
    <p:sldId id="323" r:id="rId21"/>
    <p:sldId id="311" r:id="rId22"/>
    <p:sldId id="313" r:id="rId23"/>
    <p:sldId id="320" r:id="rId24"/>
    <p:sldId id="312" r:id="rId25"/>
    <p:sldId id="322" r:id="rId26"/>
    <p:sldId id="321" r:id="rId27"/>
    <p:sldId id="324" r:id="rId28"/>
    <p:sldId id="325" r:id="rId29"/>
    <p:sldId id="331" r:id="rId30"/>
    <p:sldId id="319" r:id="rId31"/>
  </p:sldIdLst>
  <p:sldSz cx="9144000" cy="6858000" type="screen4x3"/>
  <p:notesSz cx="9866313" cy="66659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99">
          <p15:clr>
            <a:srgbClr val="A4A3A4"/>
          </p15:clr>
        </p15:guide>
        <p15:guide id="2" pos="31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009900"/>
    <a:srgbClr val="0000FF"/>
    <a:srgbClr val="D32121"/>
    <a:srgbClr val="BA1818"/>
    <a:srgbClr val="DDDDDD"/>
    <a:srgbClr val="0000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4660"/>
  </p:normalViewPr>
  <p:slideViewPr>
    <p:cSldViewPr>
      <p:cViewPr varScale="1">
        <p:scale>
          <a:sx n="85" d="100"/>
          <a:sy n="85" d="100"/>
        </p:scale>
        <p:origin x="13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1404" y="-78"/>
      </p:cViewPr>
      <p:guideLst>
        <p:guide orient="horz" pos="2099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CB76615-4111-40F4-9CB5-DDB3BE13C46F}" type="datetime1">
              <a:rPr lang="en-US" altLang="pl-PL"/>
              <a:pPr>
                <a:defRPr/>
              </a:pPr>
              <a:t>11/4/2024</a:t>
            </a:fld>
            <a:endParaRPr lang="en-US" altLang="pl-PL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116E46C-05E3-4460-BC1B-64BD2DA48B7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272322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pl-PL"/>
          </a:p>
        </p:txBody>
      </p:sp>
      <p:sp>
        <p:nvSpPr>
          <p:cNvPr id="3075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267075" y="500063"/>
            <a:ext cx="3333750" cy="2500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038" y="3165475"/>
            <a:ext cx="7234237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tekstu z Wzorca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7AC8C9D-6CD4-491B-8274-48797F7C4F97}" type="datetime1">
              <a:rPr lang="en-GB" altLang="pl-PL"/>
              <a:pPr>
                <a:defRPr/>
              </a:pPr>
              <a:t>04/11/2024</a:t>
            </a:fld>
            <a:endParaRPr lang="en-GB" altLang="pl-PL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pl-PL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03AB771-CA90-48AC-909D-BFCA517722C0}" type="slidenum">
              <a:rPr lang="en-GB" altLang="pl-PL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24590520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25EB8FA0-B98E-4B76-8868-AAD1FABEA8A1}" type="datetime1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04/11/2024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94133AE6-0E5C-4890-88BB-7F4ACDD3B530}" type="slidenum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pl-PL" smtClean="0"/>
          </a:p>
        </p:txBody>
      </p:sp>
    </p:spTree>
    <p:extLst>
      <p:ext uri="{BB962C8B-B14F-4D97-AF65-F5344CB8AC3E}">
        <p14:creationId xmlns:p14="http://schemas.microsoft.com/office/powerpoint/2010/main" val="261705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04800" y="3933825"/>
            <a:ext cx="8534400" cy="71438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endParaRPr lang="pl-PL" altLang="pl-PL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333375"/>
            <a:ext cx="8458200" cy="3455988"/>
          </a:xfrm>
        </p:spPr>
        <p:txBody>
          <a:bodyPr anchor="ctr"/>
          <a:lstStyle>
            <a:lvl1pPr algn="ctr">
              <a:defRPr sz="2800"/>
            </a:lvl1pPr>
          </a:lstStyle>
          <a:p>
            <a:pPr lvl="0"/>
            <a:endParaRPr lang="en-GB" altLang="pl-PL" noProof="0" smtClean="0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149725"/>
            <a:ext cx="8458200" cy="2303463"/>
          </a:xfrm>
        </p:spPr>
        <p:txBody>
          <a:bodyPr anchorCtr="1"/>
          <a:lstStyle>
            <a:lvl1pPr marL="0" indent="0" algn="ctr">
              <a:buFontTx/>
              <a:buNone/>
              <a:defRPr sz="2400">
                <a:solidFill>
                  <a:srgbClr val="000066"/>
                </a:solidFill>
                <a:sym typeface="Symbol" panose="05050102010706020507" pitchFamily="18" charset="2"/>
              </a:defRPr>
            </a:lvl1pPr>
          </a:lstStyle>
          <a:p>
            <a:pPr lvl="0"/>
            <a:endParaRPr lang="en-GB" altLang="pl-PL" noProof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33156327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F0EB0-3934-49D2-8FAE-B912C651DAD4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046463872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23075" y="115888"/>
            <a:ext cx="2212975" cy="66262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491287" cy="66262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3DDF4-79BC-49D4-9784-5439A70484EE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501905127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1"/>
            <a:ext cx="8856662" cy="5572844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79388" y="6597352"/>
            <a:ext cx="8856662" cy="232073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91452090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11F6B-CF33-45E1-B446-CBA4DB3CB29F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188621045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79388" y="952500"/>
            <a:ext cx="4351337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83125" y="952500"/>
            <a:ext cx="4352925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D502D-0296-43BC-AF91-A8C2725820E6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232321212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18381-EAD5-4769-8D5F-B422B330FD49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90198753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F4EDA-8EC7-4420-87A4-B62A3682CE25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247250501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47C9-D5DB-49F9-9656-01CA737D7B7E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013731829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073E1-8469-40E6-AC18-96FD31476CD3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490322765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20BBB-1189-469D-BF60-A44D708B16DC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210639362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9388" y="6597650"/>
            <a:ext cx="89281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1135FAD4-D902-44A6-B421-0019CAA55629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15888"/>
            <a:ext cx="88566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Tytuł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952500"/>
            <a:ext cx="8856662" cy="578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style tekstu</a:t>
            </a:r>
            <a:br>
              <a:rPr lang="en-GB" altLang="pl-PL" smtClean="0"/>
            </a:br>
            <a:r>
              <a:rPr lang="en-GB" altLang="pl-PL" smtClean="0"/>
              <a:t>z Wzorca</a:t>
            </a:r>
          </a:p>
          <a:p>
            <a:pPr lvl="1"/>
            <a:r>
              <a:rPr lang="en-GB" altLang="pl-PL" smtClean="0"/>
              <a:t>Drugi poziom</a:t>
            </a:r>
          </a:p>
          <a:p>
            <a:pPr lvl="2"/>
            <a:r>
              <a:rPr lang="en-GB" altLang="pl-PL" smtClean="0"/>
              <a:t>Trzeci poziom</a:t>
            </a:r>
          </a:p>
          <a:p>
            <a:pPr lvl="3"/>
            <a:r>
              <a:rPr lang="en-GB" altLang="pl-PL" smtClean="0"/>
              <a:t>Czwarty poziom</a:t>
            </a:r>
          </a:p>
          <a:p>
            <a:pPr lvl="4"/>
            <a:r>
              <a:rPr lang="en-GB" altLang="pl-PL" smtClean="0"/>
              <a:t>Piąty poziom</a:t>
            </a:r>
          </a:p>
        </p:txBody>
      </p:sp>
      <p:sp>
        <p:nvSpPr>
          <p:cNvPr id="1029" name="Rectangle 21"/>
          <p:cNvSpPr>
            <a:spLocks noChangeArrowheads="1"/>
          </p:cNvSpPr>
          <p:nvPr userDrawn="1"/>
        </p:nvSpPr>
        <p:spPr bwMode="auto">
          <a:xfrm>
            <a:off x="123825" y="850900"/>
            <a:ext cx="8924925" cy="3175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endParaRPr kumimoji="0" lang="en-GB" altLang="pl-PL" smtClean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ransition>
    <p:wipe dir="d"/>
  </p:transition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9pPr>
    </p:titleStyle>
    <p:bodyStyle>
      <a:lvl1pPr marL="533400" indent="-5334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800" kern="1200">
          <a:solidFill>
            <a:srgbClr val="300606"/>
          </a:solidFill>
          <a:latin typeface="+mn-lt"/>
          <a:ea typeface="+mn-ea"/>
          <a:cs typeface="+mn-cs"/>
        </a:defRPr>
      </a:lvl1pPr>
      <a:lvl2pPr marL="952500" indent="-4953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OpenSymbol" panose="05010000000000000000" pitchFamily="2" charset="0"/>
        <a:buChar char="♦"/>
        <a:defRPr kumimoji="1" sz="2600" kern="1200">
          <a:solidFill>
            <a:srgbClr val="300606"/>
          </a:solidFill>
          <a:latin typeface="+mn-lt"/>
          <a:ea typeface="+mn-ea"/>
          <a:cs typeface="+mn-cs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anose="05000000000000000000" pitchFamily="2" charset="2"/>
        <a:buChar char="§"/>
        <a:defRPr kumimoji="1" sz="2400" kern="1200">
          <a:solidFill>
            <a:srgbClr val="300606"/>
          </a:solidFill>
          <a:latin typeface="+mn-lt"/>
          <a:ea typeface="+mn-ea"/>
          <a:cs typeface="+mn-cs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–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mtClean="0"/>
              <a:t>Ważne rady</a:t>
            </a: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sz="2000" dirty="0" smtClean="0"/>
              <a:t>wynikające z lektury wielu prac</a:t>
            </a:r>
            <a:endParaRPr lang="en-GB" altLang="pl-PL" dirty="0" smtClean="0"/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365104"/>
            <a:ext cx="8458200" cy="2088084"/>
          </a:xfrm>
        </p:spPr>
        <p:txBody>
          <a:bodyPr/>
          <a:lstStyle/>
          <a:p>
            <a:r>
              <a:rPr lang="en-GB" altLang="pl-PL" dirty="0" err="1" smtClean="0"/>
              <a:t>Leszek</a:t>
            </a:r>
            <a:r>
              <a:rPr lang="en-GB" altLang="pl-PL" dirty="0" smtClean="0"/>
              <a:t> J </a:t>
            </a:r>
            <a:r>
              <a:rPr lang="en-GB" altLang="pl-PL" dirty="0" err="1" smtClean="0"/>
              <a:t>Chmielewski</a:t>
            </a:r>
            <a:endParaRPr lang="en-GB" altLang="pl-PL" dirty="0" smtClean="0"/>
          </a:p>
          <a:p>
            <a:r>
              <a:rPr lang="pl-PL" altLang="pl-PL" dirty="0" smtClean="0"/>
              <a:t>Wydział Zastosowań Informatyki i Matematyki</a:t>
            </a:r>
            <a:br>
              <a:rPr lang="pl-PL" altLang="pl-PL" dirty="0" smtClean="0"/>
            </a:br>
            <a:r>
              <a:rPr lang="pl-PL" altLang="pl-PL" dirty="0" smtClean="0"/>
              <a:t>SGGW</a:t>
            </a: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" y="5501335"/>
            <a:ext cx="951853" cy="951853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Rysunki, tabele: podawanie źródeł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Czy przy każdym rysunku (tabeli) trzeba pisać, jakie jest jego źródło?</a:t>
            </a:r>
          </a:p>
          <a:p>
            <a:r>
              <a:rPr lang="pl-PL" sz="2400" dirty="0" smtClean="0"/>
              <a:t>Na przykład</a:t>
            </a:r>
          </a:p>
          <a:p>
            <a:pPr lvl="1"/>
            <a:r>
              <a:rPr lang="pl-PL" sz="2400" dirty="0" smtClean="0"/>
              <a:t>Rysunek 12. Schemat czegoś. Opracowanie własne.</a:t>
            </a:r>
          </a:p>
          <a:p>
            <a:pPr lvl="1"/>
            <a:r>
              <a:rPr lang="pl-PL" sz="2400" dirty="0" smtClean="0">
                <a:solidFill>
                  <a:srgbClr val="C00000"/>
                </a:solidFill>
              </a:rPr>
              <a:t>Rys. 13. Schemat czegoś innego. Opracowanie własne na podstawie [27].</a:t>
            </a:r>
          </a:p>
          <a:p>
            <a:pPr lvl="1"/>
            <a:r>
              <a:rPr lang="pl-PL" sz="2400" dirty="0" smtClean="0">
                <a:solidFill>
                  <a:srgbClr val="C00000"/>
                </a:solidFill>
              </a:rPr>
              <a:t>Rysunek 14. Schemat czegoś jeszcze innego. Źródło: [28].</a:t>
            </a:r>
          </a:p>
          <a:p>
            <a:r>
              <a:rPr lang="pl-PL" sz="2400" dirty="0" smtClean="0"/>
              <a:t>Moja propozycja jak nie powtarzać wielokrotnie tekstu „Opracowane własne”:</a:t>
            </a:r>
          </a:p>
          <a:p>
            <a:pPr lvl="1"/>
            <a:r>
              <a:rPr lang="pl-PL" sz="2400" dirty="0" smtClean="0"/>
              <a:t>Rysunek 1. Mój pierwszy schemat. (Wszystkie rysunki w tej pracy są opracowaniami własnymi, o ile nie zaznaczono inaczej.)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10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95682445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Wyrazy i nazwy angielskie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Wyrazy obcojęzyczne rzadko stosowane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Chodzi tu po pojęcie </a:t>
            </a:r>
            <a:r>
              <a:rPr lang="pl-PL" i="1" dirty="0" err="1" smtClean="0"/>
              <a:t>robustness</a:t>
            </a:r>
            <a:r>
              <a:rPr lang="pl-PL" dirty="0" smtClean="0"/>
              <a:t> (ang.)</a:t>
            </a:r>
            <a:r>
              <a:rPr lang="pl-PL" i="1" dirty="0" smtClean="0"/>
              <a:t>, </a:t>
            </a:r>
            <a:r>
              <a:rPr lang="pl-PL" dirty="0" smtClean="0"/>
              <a:t>które można tłumaczyć jako </a:t>
            </a:r>
            <a:r>
              <a:rPr lang="pl-PL" i="1" dirty="0" smtClean="0"/>
              <a:t>odporność</a:t>
            </a:r>
            <a:r>
              <a:rPr lang="pl-PL" dirty="0" smtClean="0"/>
              <a:t> lub </a:t>
            </a:r>
            <a:r>
              <a:rPr lang="pl-PL" i="1" dirty="0" smtClean="0"/>
              <a:t>krzepkość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Badając odporność (ang. </a:t>
            </a:r>
            <a:r>
              <a:rPr lang="pl-PL" i="1" dirty="0" err="1" smtClean="0"/>
              <a:t>robustness</a:t>
            </a:r>
            <a:r>
              <a:rPr lang="pl-PL" dirty="0" smtClean="0"/>
              <a:t>) na dane odstające…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Wiele angielskich słów</a:t>
            </a:r>
            <a:r>
              <a:rPr lang="pl-PL" i="1" dirty="0" smtClean="0"/>
              <a:t> </a:t>
            </a:r>
            <a:r>
              <a:rPr lang="pl-PL" dirty="0" smtClean="0"/>
              <a:t>przyjęło się tak powszechnie,</a:t>
            </a:r>
            <a:r>
              <a:rPr lang="pl-PL" i="1" dirty="0" smtClean="0"/>
              <a:t> </a:t>
            </a:r>
            <a:r>
              <a:rPr lang="pl-PL" dirty="0" smtClean="0"/>
              <a:t>że obecnie piszemy je w polskiej transkrypcji: interfejs, framework (żałuję), ale nie wszystkie.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11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47567567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Wyrazy i </a:t>
            </a:r>
            <a:r>
              <a:rPr lang="pl-PL" smtClean="0"/>
              <a:t>nazwy angielskie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Nazwy własne: produkty, firmy, źle się odmieniają</a:t>
            </a:r>
          </a:p>
          <a:p>
            <a:r>
              <a:rPr lang="pl-PL" sz="2400" dirty="0" smtClean="0"/>
              <a:t>Odmieniajmy dołączone wyrazy polskie</a:t>
            </a:r>
          </a:p>
          <a:p>
            <a:pPr marL="0" indent="0">
              <a:buNone/>
            </a:pPr>
            <a:r>
              <a:rPr lang="pl-PL" sz="2400" dirty="0" smtClean="0"/>
              <a:t>Zamiast</a:t>
            </a:r>
            <a:endParaRPr lang="pl-PL" dirty="0" smtClean="0"/>
          </a:p>
          <a:p>
            <a:r>
              <a:rPr lang="pl-PL" dirty="0" smtClean="0">
                <a:solidFill>
                  <a:srgbClr val="FF0000"/>
                </a:solidFill>
              </a:rPr>
              <a:t>…od Microsoftu</a:t>
            </a:r>
          </a:p>
          <a:p>
            <a:pPr marL="0" indent="0">
              <a:buNone/>
            </a:pPr>
            <a:r>
              <a:rPr lang="pl-PL" sz="2400" dirty="0" smtClean="0"/>
              <a:t>napiszmy</a:t>
            </a:r>
          </a:p>
          <a:p>
            <a:r>
              <a:rPr lang="pl-PL" dirty="0" smtClean="0">
                <a:solidFill>
                  <a:schemeClr val="accent1">
                    <a:lumMod val="25000"/>
                  </a:schemeClr>
                </a:solidFill>
              </a:rPr>
              <a:t>…od firmy Microsoft</a:t>
            </a:r>
          </a:p>
          <a:p>
            <a:pPr marL="0" indent="0">
              <a:buNone/>
            </a:pPr>
            <a:r>
              <a:rPr lang="pl-PL" sz="2400" dirty="0" smtClean="0"/>
              <a:t>Zamiast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W </a:t>
            </a:r>
            <a:r>
              <a:rPr lang="pl-PL" dirty="0" err="1" smtClean="0">
                <a:solidFill>
                  <a:srgbClr val="FF0000"/>
                </a:solidFill>
              </a:rPr>
              <a:t>JavaScripcie</a:t>
            </a:r>
            <a:r>
              <a:rPr lang="pl-PL" dirty="0" smtClean="0">
                <a:solidFill>
                  <a:srgbClr val="FF0000"/>
                </a:solidFill>
              </a:rPr>
              <a:t>, w </a:t>
            </a:r>
            <a:r>
              <a:rPr lang="pl-PL" dirty="0" err="1" smtClean="0">
                <a:solidFill>
                  <a:srgbClr val="FF0000"/>
                </a:solidFill>
              </a:rPr>
              <a:t>JavaScriptcie</a:t>
            </a:r>
            <a:r>
              <a:rPr lang="pl-PL" dirty="0" smtClean="0">
                <a:solidFill>
                  <a:srgbClr val="FF0000"/>
                </a:solidFill>
              </a:rPr>
              <a:t>  </a:t>
            </a:r>
            <a:r>
              <a:rPr lang="pl-PL" sz="2000" dirty="0" smtClean="0">
                <a:solidFill>
                  <a:srgbClr val="FF0000"/>
                </a:solidFill>
              </a:rPr>
              <a:t>(ratunku!)</a:t>
            </a:r>
            <a:endParaRPr lang="pl-PL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sz="2400" dirty="0" smtClean="0"/>
              <a:t>napiszmy</a:t>
            </a:r>
          </a:p>
          <a:p>
            <a:r>
              <a:rPr lang="pl-PL" dirty="0" smtClean="0">
                <a:solidFill>
                  <a:schemeClr val="accent1">
                    <a:lumMod val="25000"/>
                  </a:schemeClr>
                </a:solidFill>
              </a:rPr>
              <a:t>W języku JavaScript, w systemie .NET itp. </a:t>
            </a:r>
          </a:p>
          <a:p>
            <a:pPr marL="0" indent="0">
              <a:buNone/>
            </a:pPr>
            <a:endParaRPr lang="pl-PL" sz="110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12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60536102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Wyrazy angielskie – apostrof?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400" dirty="0" smtClean="0"/>
              <a:t>Jeśli to konieczne, jak odmieniać wyrazy obce? Czy </a:t>
            </a:r>
            <a:br>
              <a:rPr lang="pl-PL" sz="2400" dirty="0" smtClean="0"/>
            </a:br>
            <a:r>
              <a:rPr lang="pl-PL" sz="2400" dirty="0" smtClean="0"/>
              <a:t>i gdzie stosować apostrof?</a:t>
            </a:r>
          </a:p>
          <a:p>
            <a:r>
              <a:rPr lang="pl-PL" sz="2400" dirty="0" smtClean="0">
                <a:solidFill>
                  <a:srgbClr val="FF0000"/>
                </a:solidFill>
              </a:rPr>
              <a:t>Apostrof stawiamy wtedy, gdy ostatnia litera wyrazu obcego nie jest wymawiana w języku polskim.</a:t>
            </a:r>
          </a:p>
          <a:p>
            <a:pPr marL="0" indent="0">
              <a:buNone/>
            </a:pPr>
            <a:r>
              <a:rPr lang="pl-PL" sz="2400" dirty="0" smtClean="0"/>
              <a:t>Przykład:</a:t>
            </a:r>
          </a:p>
          <a:p>
            <a:pPr marL="0" indent="0">
              <a:buNone/>
            </a:pPr>
            <a:r>
              <a:rPr lang="pl-PL" sz="1800" dirty="0" smtClean="0"/>
              <a:t>Mianownik: iPhone | </a:t>
            </a:r>
            <a:r>
              <a:rPr lang="pl-PL" sz="1800" dirty="0" err="1" smtClean="0"/>
              <a:t>iPhone’y</a:t>
            </a:r>
            <a:endParaRPr lang="pl-PL" sz="1800" dirty="0" smtClean="0"/>
          </a:p>
          <a:p>
            <a:pPr marL="0" indent="0">
              <a:buNone/>
            </a:pPr>
            <a:r>
              <a:rPr lang="pl-PL" sz="1800" dirty="0" smtClean="0"/>
              <a:t>Dopełniacz: </a:t>
            </a:r>
            <a:r>
              <a:rPr lang="pl-PL" sz="1800" dirty="0" err="1" smtClean="0"/>
              <a:t>iPhone’a</a:t>
            </a:r>
            <a:r>
              <a:rPr lang="pl-PL" sz="1800" dirty="0" smtClean="0"/>
              <a:t> | </a:t>
            </a:r>
            <a:r>
              <a:rPr lang="pl-PL" sz="1800" dirty="0" err="1" smtClean="0"/>
              <a:t>iPhone’ów</a:t>
            </a:r>
            <a:endParaRPr lang="pl-PL" sz="1800" dirty="0" smtClean="0"/>
          </a:p>
          <a:p>
            <a:pPr marL="0" indent="0">
              <a:buNone/>
            </a:pPr>
            <a:r>
              <a:rPr lang="pl-PL" sz="1800" dirty="0" smtClean="0"/>
              <a:t>Celownik: </a:t>
            </a:r>
            <a:r>
              <a:rPr lang="pl-PL" sz="1800" dirty="0" err="1" smtClean="0"/>
              <a:t>iPhone’owi</a:t>
            </a:r>
            <a:r>
              <a:rPr lang="pl-PL" sz="1800" dirty="0" smtClean="0"/>
              <a:t> | </a:t>
            </a:r>
            <a:r>
              <a:rPr lang="pl-PL" sz="1800" dirty="0" err="1" smtClean="0"/>
              <a:t>iPhone’om</a:t>
            </a:r>
            <a:endParaRPr lang="pl-PL" sz="1800" dirty="0" smtClean="0"/>
          </a:p>
          <a:p>
            <a:pPr marL="0" indent="0">
              <a:buNone/>
            </a:pPr>
            <a:r>
              <a:rPr lang="pl-PL" sz="1800" dirty="0" smtClean="0"/>
              <a:t>Biernik: </a:t>
            </a:r>
            <a:r>
              <a:rPr lang="pl-PL" sz="1800" dirty="0" err="1" smtClean="0"/>
              <a:t>iPhone’a</a:t>
            </a:r>
            <a:r>
              <a:rPr lang="pl-PL" sz="1800" dirty="0" smtClean="0"/>
              <a:t> | </a:t>
            </a:r>
            <a:r>
              <a:rPr lang="pl-PL" sz="1800" dirty="0" err="1" smtClean="0"/>
              <a:t>iPhone’y</a:t>
            </a:r>
            <a:endParaRPr lang="pl-PL" sz="1800" dirty="0" smtClean="0"/>
          </a:p>
          <a:p>
            <a:pPr marL="0" indent="0">
              <a:buNone/>
            </a:pPr>
            <a:r>
              <a:rPr lang="pl-PL" sz="1800" dirty="0" smtClean="0"/>
              <a:t>Narzędnik: </a:t>
            </a:r>
            <a:r>
              <a:rPr lang="pl-PL" sz="1800" dirty="0" err="1" smtClean="0"/>
              <a:t>iPhone’em</a:t>
            </a:r>
            <a:r>
              <a:rPr lang="pl-PL" sz="1800" dirty="0" smtClean="0"/>
              <a:t> | </a:t>
            </a:r>
            <a:r>
              <a:rPr lang="pl-PL" sz="1800" dirty="0" err="1" smtClean="0"/>
              <a:t>iPhone’ami</a:t>
            </a:r>
            <a:endParaRPr lang="pl-PL" sz="1800" dirty="0" smtClean="0"/>
          </a:p>
          <a:p>
            <a:pPr marL="0" indent="0">
              <a:buNone/>
            </a:pPr>
            <a:r>
              <a:rPr lang="pl-PL" sz="1800" dirty="0" smtClean="0"/>
              <a:t>Miejscownik: </a:t>
            </a:r>
            <a:r>
              <a:rPr lang="pl-PL" sz="1800" dirty="0" err="1" smtClean="0"/>
              <a:t>iPhonie</a:t>
            </a:r>
            <a:r>
              <a:rPr lang="pl-PL" sz="1800" dirty="0" smtClean="0"/>
              <a:t> | </a:t>
            </a:r>
            <a:r>
              <a:rPr lang="pl-PL" sz="1800" dirty="0" err="1" smtClean="0"/>
              <a:t>iPhone’ach</a:t>
            </a:r>
            <a:endParaRPr lang="pl-PL" sz="1800" dirty="0" smtClean="0"/>
          </a:p>
          <a:p>
            <a:pPr marL="0" indent="0">
              <a:buNone/>
            </a:pPr>
            <a:r>
              <a:rPr lang="pl-PL" sz="1800" dirty="0" smtClean="0"/>
              <a:t>Wołacz: </a:t>
            </a:r>
            <a:r>
              <a:rPr lang="pl-PL" sz="1800" dirty="0" err="1" smtClean="0"/>
              <a:t>iPhonie</a:t>
            </a:r>
            <a:r>
              <a:rPr lang="pl-PL" sz="1800" dirty="0" smtClean="0"/>
              <a:t>! | </a:t>
            </a:r>
            <a:r>
              <a:rPr lang="pl-PL" sz="1800" dirty="0" err="1" smtClean="0"/>
              <a:t>iPhone’y</a:t>
            </a:r>
            <a:r>
              <a:rPr lang="pl-PL" sz="1800" dirty="0" smtClean="0"/>
              <a:t>!                       …więc po co się tak męczyć?</a:t>
            </a:r>
          </a:p>
          <a:p>
            <a:pPr marL="0" indent="0">
              <a:buNone/>
            </a:pPr>
            <a:r>
              <a:rPr lang="pl-PL" sz="1200" dirty="0" smtClean="0"/>
              <a:t>Źródła: Blog </a:t>
            </a:r>
            <a:r>
              <a:rPr lang="pl-PL" sz="1200" dirty="0"/>
              <a:t>Katarzyny </a:t>
            </a:r>
            <a:r>
              <a:rPr lang="pl-PL" sz="1200" dirty="0" err="1" smtClean="0"/>
              <a:t>Dammicco</a:t>
            </a:r>
            <a:r>
              <a:rPr lang="pl-PL" sz="1200" dirty="0" smtClean="0"/>
              <a:t>: https</a:t>
            </a:r>
            <a:r>
              <a:rPr lang="pl-PL" sz="1200" dirty="0"/>
              <a:t>://trudnyjezykpolski.pl/apostrof-w-wyrazach-obcych</a:t>
            </a:r>
            <a:r>
              <a:rPr lang="pl-PL" sz="1200" dirty="0" smtClean="0"/>
              <a:t>/</a:t>
            </a:r>
            <a:r>
              <a:rPr lang="pl-PL" sz="1200" dirty="0"/>
              <a:t/>
            </a:r>
            <a:br>
              <a:rPr lang="pl-PL" sz="1200" dirty="0"/>
            </a:br>
            <a:r>
              <a:rPr lang="pl-PL" sz="1200" dirty="0" smtClean="0"/>
              <a:t>           </a:t>
            </a:r>
            <a:r>
              <a:rPr lang="pl-PL" sz="500" dirty="0" smtClean="0"/>
              <a:t> </a:t>
            </a:r>
            <a:r>
              <a:rPr lang="pl-PL" sz="1200" dirty="0" smtClean="0"/>
              <a:t>Dobrysłownki.pl, Kompendium, Reguła 41: https</a:t>
            </a:r>
            <a:r>
              <a:rPr lang="pl-PL" sz="1200" dirty="0"/>
              <a:t>://dobryslownik.pl/kompendium/regula/381/</a:t>
            </a:r>
            <a:endParaRPr lang="pl-PL" dirty="0"/>
          </a:p>
          <a:p>
            <a:pPr marL="0" indent="0">
              <a:buNone/>
            </a:pPr>
            <a:endParaRPr lang="pl-PL" sz="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sz="2400" dirty="0" smtClean="0">
                <a:solidFill>
                  <a:srgbClr val="FF0000"/>
                </a:solidFill>
              </a:rPr>
              <a:t>Dywiz (krótka kreska): tylko w skrótowcach:</a:t>
            </a:r>
          </a:p>
          <a:p>
            <a:pPr marL="0" indent="0">
              <a:buNone/>
            </a:pPr>
            <a:r>
              <a:rPr lang="pl-PL" sz="2400" dirty="0" smtClean="0">
                <a:solidFill>
                  <a:schemeClr val="bg2"/>
                </a:solidFill>
              </a:rPr>
              <a:t>GOPR-u, LOT-u, PAN-u, DJ-a, RAF-u, …</a:t>
            </a:r>
          </a:p>
          <a:p>
            <a:pPr marL="0" indent="0">
              <a:buNone/>
            </a:pPr>
            <a:endParaRPr lang="pl-PL" sz="2400" dirty="0">
              <a:solidFill>
                <a:srgbClr val="FF0000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13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3328104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Wyrazy obce – </a:t>
            </a:r>
            <a:r>
              <a:rPr lang="pl-PL" dirty="0" err="1" smtClean="0"/>
              <a:t>Podsumiwanie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Piszemy skrótowce z </a:t>
            </a:r>
            <a:r>
              <a:rPr lang="pl-PL" dirty="0" smtClean="0"/>
              <a:t>kreską – tylko </a:t>
            </a:r>
            <a:r>
              <a:rPr lang="pl-PL" dirty="0" smtClean="0"/>
              <a:t>skrótowce! Inne słowa – bez kreski!</a:t>
            </a:r>
            <a:endParaRPr lang="pl-PL" dirty="0"/>
          </a:p>
          <a:p>
            <a:pPr lvl="1"/>
            <a:r>
              <a:rPr lang="pl-PL" dirty="0"/>
              <a:t>PDF-a, CSS-a, RTF-a, </a:t>
            </a:r>
            <a:r>
              <a:rPr lang="pl-PL" dirty="0" smtClean="0"/>
              <a:t>IBM-a</a:t>
            </a:r>
            <a:endParaRPr lang="pl-PL" dirty="0"/>
          </a:p>
          <a:p>
            <a:r>
              <a:rPr lang="pl-PL" dirty="0" smtClean="0"/>
              <a:t>Jeżeli już koniecznie musimy</a:t>
            </a:r>
          </a:p>
          <a:p>
            <a:pPr lvl="1"/>
            <a:r>
              <a:rPr lang="pl-PL" dirty="0" smtClean="0"/>
              <a:t>a tekst jest na dalszych stronach pracy</a:t>
            </a:r>
          </a:p>
          <a:p>
            <a:r>
              <a:rPr lang="pl-PL" dirty="0" smtClean="0"/>
              <a:t>Piszemy angielskojęzyczne nazwy produktów, firm bez kreski</a:t>
            </a:r>
          </a:p>
          <a:p>
            <a:pPr lvl="1"/>
            <a:r>
              <a:rPr lang="pl-PL" dirty="0" smtClean="0"/>
              <a:t>Javy, Microsoftu, </a:t>
            </a:r>
            <a:r>
              <a:rPr lang="pl-PL" dirty="0" err="1" smtClean="0"/>
              <a:t>Linuxa</a:t>
            </a:r>
            <a:r>
              <a:rPr lang="pl-PL" dirty="0" smtClean="0"/>
              <a:t>, </a:t>
            </a:r>
            <a:r>
              <a:rPr lang="pl-PL" dirty="0" err="1" smtClean="0"/>
              <a:t>LaTeXa</a:t>
            </a:r>
            <a:endParaRPr lang="pl-PL" dirty="0"/>
          </a:p>
          <a:p>
            <a:r>
              <a:rPr lang="pl-PL" dirty="0" smtClean="0"/>
              <a:t>A znacznie, </a:t>
            </a:r>
            <a:r>
              <a:rPr lang="pl-PL" b="1" dirty="0" smtClean="0"/>
              <a:t>znacznie lepiej</a:t>
            </a:r>
            <a:r>
              <a:rPr lang="pl-PL" dirty="0" smtClean="0"/>
              <a:t>:</a:t>
            </a:r>
          </a:p>
          <a:p>
            <a:pPr lvl="1"/>
            <a:r>
              <a:rPr lang="pl-PL" dirty="0" smtClean="0"/>
              <a:t>języka Java, firmy Microsoft, systemu Linux, języka JavaScript, </a:t>
            </a:r>
            <a:r>
              <a:rPr lang="pl-PL" dirty="0" err="1" smtClean="0"/>
              <a:t>frameworkiem</a:t>
            </a:r>
            <a:r>
              <a:rPr lang="pl-PL" dirty="0" smtClean="0"/>
              <a:t> </a:t>
            </a:r>
            <a:r>
              <a:rPr lang="pl-PL" dirty="0" err="1" smtClean="0"/>
              <a:t>Angular</a:t>
            </a:r>
            <a:endParaRPr lang="pl-PL" dirty="0" smtClean="0"/>
          </a:p>
          <a:p>
            <a:pPr lvl="1"/>
            <a:endParaRPr lang="pl-PL" dirty="0" smtClean="0"/>
          </a:p>
          <a:p>
            <a:endParaRPr lang="pl-PL" dirty="0"/>
          </a:p>
          <a:p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14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929025971"/>
      </p:ext>
    </p:extLst>
  </p:cSld>
  <p:clrMapOvr>
    <a:masterClrMapping/>
  </p:clrMapOvr>
  <p:transition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Czcionki – kody programów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Wyróżniamy teksty programów, nazwy zmiennych, fragmenty tekstów ze strony internetowej, wyniki działania programu itp., najlepiej którąś czcionką komputerową – o stałej szerokości, bezszeryfową, typową dla starych drukarek itp.</a:t>
            </a:r>
          </a:p>
          <a:p>
            <a:endParaRPr lang="pl-P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Piszemy zwykle czcionką Times New Roman, więc dobre czcionki to: 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Courier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2400" dirty="0" smtClean="0">
                <a:cs typeface="Times New Roman" panose="02020603050405020304" pitchFamily="18" charset="0"/>
              </a:rPr>
              <a:t>Verdana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Obiekt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LocalSetup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należy do klasy 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Setup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Użyliśmy metody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Setup.Save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Jest to kolekcja obiektów typu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Wywołujemy polecenie 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net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connect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następnie…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400" dirty="0" smtClean="0">
              <a:cs typeface="Times New Roman" panose="02020603050405020304" pitchFamily="18" charset="0"/>
            </a:endParaRPr>
          </a:p>
          <a:p>
            <a:r>
              <a:rPr lang="pl-PL" sz="2400" dirty="0" smtClean="0">
                <a:cs typeface="Times New Roman" panose="02020603050405020304" pitchFamily="18" charset="0"/>
              </a:rPr>
              <a:t>Uwaga: zachowajmy w tym konsekwencję!</a:t>
            </a:r>
            <a:endParaRPr lang="pl-PL" sz="2400" dirty="0"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15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47132745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Fragmenty kodu i wzory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ymbol zastępczy zawartośc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l-PL" sz="2400" dirty="0" smtClean="0"/>
                  <a:t>Krótkie fragmenty kodu wstawiamy miedzy liniami tekstu. Zmieniamy czcionkę. Nie podpisujemy.</a:t>
                </a:r>
              </a:p>
              <a:p>
                <a:pPr marL="0" indent="0" algn="ctr">
                  <a:buNone/>
                </a:pPr>
                <a:r>
                  <a:rPr lang="pl-PL" sz="2400" dirty="0" smtClean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y := 2*x+1;</a:t>
                </a:r>
                <a:endParaRPr lang="pl-PL" sz="24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pl-PL" sz="2400" dirty="0" smtClean="0"/>
                  <a:t>Wzory matematyczne wstawiamy w linii </a:t>
                </a:r>
                <a14:m>
                  <m:oMath xmlns:m="http://schemas.openxmlformats.org/officeDocument/2006/math">
                    <m:r>
                      <a:rPr lang="pl-PL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pl-PL" sz="24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pl-PL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l-PL" sz="24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pl-PL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pl-PL" sz="1400" dirty="0" smtClean="0">
                    <a:solidFill>
                      <a:srgbClr val="FF0000"/>
                    </a:solidFill>
                  </a:rPr>
                  <a:t> </a:t>
                </a:r>
                <a:br>
                  <a:rPr lang="pl-PL" sz="1400" dirty="0" smtClean="0">
                    <a:solidFill>
                      <a:srgbClr val="FF0000"/>
                    </a:solidFill>
                  </a:rPr>
                </a:br>
                <a:r>
                  <a:rPr lang="pl-PL" sz="2400" dirty="0" smtClean="0"/>
                  <a:t>lub między liniami tekstu i numerujemy z prawej,</a:t>
                </a:r>
              </a:p>
              <a:p>
                <a:pPr marL="0" indent="0" algn="r">
                  <a:buNone/>
                </a:pPr>
                <a14:m>
                  <m:oMath xmlns:m="http://schemas.openxmlformats.org/officeDocument/2006/math">
                    <m:r>
                      <a:rPr lang="el-GR" sz="24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pl-PL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</m:t>
                    </m:r>
                    <m:sSup>
                      <m:sSupPr>
                        <m:ctrlPr>
                          <a:rPr lang="pl-PL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l-PL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pl-PL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pl-PL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−4</m:t>
                    </m:r>
                    <m:r>
                      <a:rPr lang="pl-PL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𝑎𝑐</m:t>
                    </m:r>
                  </m:oMath>
                </a14:m>
                <a:r>
                  <a:rPr lang="pl-PL" sz="2400" dirty="0" smtClean="0">
                    <a:solidFill>
                      <a:srgbClr val="FF0000"/>
                    </a:solidFill>
                  </a:rPr>
                  <a:t> ,                         (1)</a:t>
                </a:r>
                <a:r>
                  <a:rPr lang="pl-PL" sz="2400" dirty="0" smtClean="0">
                    <a:solidFill>
                      <a:schemeClr val="bg1"/>
                    </a:solidFill>
                  </a:rPr>
                  <a:t>a</a:t>
                </a:r>
              </a:p>
              <a:p>
                <a:pPr marL="457200" lvl="1" indent="0" algn="just">
                  <a:buNone/>
                </a:pPr>
                <a:r>
                  <a:rPr lang="pl-PL" sz="2400" dirty="0" smtClean="0">
                    <a:solidFill>
                      <a:schemeClr val="bg2"/>
                    </a:solidFill>
                  </a:rPr>
                  <a:t>i stosujemy interpunkcję, jak w zdaniu. Do wzoru (1) odnosimy się przez numer w nawiasie. Wzory</a:t>
                </a:r>
                <a:br>
                  <a:rPr lang="pl-PL" sz="2400" dirty="0" smtClean="0">
                    <a:solidFill>
                      <a:schemeClr val="bg2"/>
                    </a:solidFill>
                  </a:rPr>
                </a:br>
                <a:r>
                  <a:rPr lang="pl-PL" sz="2400" dirty="0" smtClean="0">
                    <a:solidFill>
                      <a:schemeClr val="bg2"/>
                    </a:solidFill>
                  </a:rPr>
                  <a:t>i zmienne, np. </a:t>
                </a:r>
                <a14:m>
                  <m:oMath xmlns:m="http://schemas.openxmlformats.org/officeDocument/2006/math">
                    <m:r>
                      <a:rPr lang="pl-PL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pl-PL" sz="2400" dirty="0" smtClean="0">
                    <a:solidFill>
                      <a:schemeClr val="bg2"/>
                    </a:solidFill>
                  </a:rPr>
                  <a:t>, piszemy czcionką matematyczną. Używamy odpowiedniego edytora równań.</a:t>
                </a:r>
              </a:p>
              <a:p>
                <a:r>
                  <a:rPr lang="pl-PL" sz="2400" dirty="0" smtClean="0"/>
                  <a:t>Długie </a:t>
                </a:r>
                <a:r>
                  <a:rPr lang="pl-PL" sz="2400" dirty="0"/>
                  <a:t>algorytmy wstawiamy jak </a:t>
                </a:r>
                <a:r>
                  <a:rPr lang="pl-PL" sz="2400" dirty="0" smtClean="0"/>
                  <a:t>rysunki: </a:t>
                </a:r>
                <a:br>
                  <a:rPr lang="pl-PL" sz="2400" dirty="0" smtClean="0"/>
                </a:br>
                <a:r>
                  <a:rPr lang="pl-PL" sz="2400" dirty="0" smtClean="0">
                    <a:solidFill>
                      <a:srgbClr val="FF0000"/>
                    </a:solidFill>
                  </a:rPr>
                  <a:t>Algorytm </a:t>
                </a:r>
                <a:r>
                  <a:rPr lang="pl-PL" sz="2400" dirty="0">
                    <a:solidFill>
                      <a:srgbClr val="FF0000"/>
                    </a:solidFill>
                  </a:rPr>
                  <a:t>12. Sortowanie rekordów</a:t>
                </a:r>
                <a:r>
                  <a:rPr lang="pl-PL" sz="2400" dirty="0" smtClean="0">
                    <a:solidFill>
                      <a:srgbClr val="FF0000"/>
                    </a:solidFill>
                  </a:rPr>
                  <a:t>.</a:t>
                </a:r>
              </a:p>
              <a:p>
                <a:r>
                  <a:rPr lang="pl-PL" sz="2400" dirty="0" smtClean="0">
                    <a:solidFill>
                      <a:schemeClr val="bg2"/>
                    </a:solidFill>
                  </a:rPr>
                  <a:t>Rysunki, tabele, algorytmy numerujemy osobno.</a:t>
                </a:r>
                <a:endParaRPr lang="pl-PL" sz="2400" dirty="0">
                  <a:solidFill>
                    <a:schemeClr val="bg2"/>
                  </a:solidFill>
                </a:endParaRPr>
              </a:p>
            </p:txBody>
          </p:sp>
        </mc:Choice>
        <mc:Fallback xmlns="">
          <p:sp>
            <p:nvSpPr>
              <p:cNvPr id="3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32" t="-875" r="-10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16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43133238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Literatura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W spisie literatury są </a:t>
            </a:r>
            <a:r>
              <a:rPr lang="pl-PL" b="1" dirty="0" smtClean="0"/>
              <a:t>tylko pozycje zacytowane</a:t>
            </a:r>
            <a:r>
              <a:rPr lang="pl-PL" dirty="0" smtClean="0"/>
              <a:t> w tekście</a:t>
            </a:r>
          </a:p>
          <a:p>
            <a:endParaRPr lang="pl-PL" dirty="0" smtClean="0"/>
          </a:p>
          <a:p>
            <a:r>
              <a:rPr lang="pl-PL" dirty="0" smtClean="0"/>
              <a:t>Cytujemy pisząc numer w nawiasie kwadratowym, na przykład [17], [21] lub [17, 21], albo ([17], str. 123)</a:t>
            </a:r>
          </a:p>
          <a:p>
            <a:r>
              <a:rPr lang="pl-PL" dirty="0" smtClean="0"/>
              <a:t>Cytowanie jest częścią zdania, nie pojawia się po zdaniu: </a:t>
            </a:r>
            <a:r>
              <a:rPr lang="pl-PL" dirty="0" smtClean="0">
                <a:solidFill>
                  <a:schemeClr val="accent1">
                    <a:lumMod val="25000"/>
                  </a:schemeClr>
                </a:solidFill>
              </a:rPr>
              <a:t>tak [17].</a:t>
            </a:r>
            <a:r>
              <a:rPr lang="pl-PL" dirty="0" smtClean="0">
                <a:solidFill>
                  <a:srgbClr val="00B050"/>
                </a:solidFill>
              </a:rPr>
              <a:t> </a:t>
            </a:r>
            <a:r>
              <a:rPr lang="pl-PL" dirty="0" smtClean="0">
                <a:solidFill>
                  <a:srgbClr val="FF0000"/>
                </a:solidFill>
              </a:rPr>
              <a:t>Nie tak. [17]</a:t>
            </a:r>
          </a:p>
          <a:p>
            <a:endParaRPr lang="pl-PL" dirty="0" smtClean="0"/>
          </a:p>
          <a:p>
            <a:r>
              <a:rPr lang="pl-PL" dirty="0" smtClean="0"/>
              <a:t>Na temat spisu literatury jest osobny wykład, proszę przeczytać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17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17977899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Wyliczenia w tekście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1800" dirty="0" smtClean="0"/>
              <a:t>W prezentacjach pomijamy większość interpunkcji, dla komunikatywności. </a:t>
            </a:r>
          </a:p>
          <a:p>
            <a:pPr marL="0" indent="0">
              <a:buNone/>
            </a:pPr>
            <a:r>
              <a:rPr lang="pl-PL" sz="2400" dirty="0" smtClean="0"/>
              <a:t>W książce nie pomijamy żadnej interpunkcji.</a:t>
            </a:r>
          </a:p>
          <a:p>
            <a:pPr marL="0" indent="0">
              <a:buNone/>
            </a:pPr>
            <a:endParaRPr lang="pl-PL" sz="1600" dirty="0" smtClean="0"/>
          </a:p>
          <a:p>
            <a:pPr marL="0" indent="0">
              <a:buNone/>
            </a:pPr>
            <a:r>
              <a:rPr lang="pl-PL" sz="2400" dirty="0" smtClean="0">
                <a:solidFill>
                  <a:schemeClr val="bg2"/>
                </a:solidFill>
              </a:rPr>
              <a:t>Znane są następujące rodzaje baz danych:</a:t>
            </a:r>
          </a:p>
          <a:p>
            <a:r>
              <a:rPr lang="pl-PL" sz="2400" dirty="0" smtClean="0">
                <a:solidFill>
                  <a:schemeClr val="bg2"/>
                </a:solidFill>
              </a:rPr>
              <a:t>kartotekowe,</a:t>
            </a:r>
          </a:p>
          <a:p>
            <a:r>
              <a:rPr lang="pl-PL" sz="2400" dirty="0" smtClean="0">
                <a:solidFill>
                  <a:schemeClr val="bg2"/>
                </a:solidFill>
              </a:rPr>
              <a:t>relacyjne, </a:t>
            </a:r>
          </a:p>
          <a:p>
            <a:r>
              <a:rPr lang="pl-PL" sz="2400" dirty="0" smtClean="0">
                <a:solidFill>
                  <a:schemeClr val="bg2"/>
                </a:solidFill>
              </a:rPr>
              <a:t>obiektowe,</a:t>
            </a:r>
          </a:p>
          <a:p>
            <a:r>
              <a:rPr lang="pl-PL" sz="2400" dirty="0" smtClean="0">
                <a:solidFill>
                  <a:schemeClr val="bg2"/>
                </a:solidFill>
              </a:rPr>
              <a:t>inne.</a:t>
            </a:r>
          </a:p>
          <a:p>
            <a:pPr marL="0" indent="0">
              <a:buNone/>
            </a:pPr>
            <a:r>
              <a:rPr lang="pl-PL" sz="2400" dirty="0" smtClean="0">
                <a:solidFill>
                  <a:schemeClr val="bg2"/>
                </a:solidFill>
              </a:rPr>
              <a:t>U ssaków występują następujące cechy charakterystyczne: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400" dirty="0" smtClean="0">
                <a:solidFill>
                  <a:schemeClr val="bg2"/>
                </a:solidFill>
              </a:rPr>
              <a:t>karmienie młodych mlekiem matki;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400" dirty="0" smtClean="0">
                <a:solidFill>
                  <a:schemeClr val="bg2"/>
                </a:solidFill>
              </a:rPr>
              <a:t>owłosienie ciała, zazwyczaj sezonowe;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400" dirty="0">
                <a:solidFill>
                  <a:schemeClr val="bg2"/>
                </a:solidFill>
              </a:rPr>
              <a:t>s</a:t>
            </a:r>
            <a:r>
              <a:rPr lang="pl-PL" sz="2400" dirty="0" smtClean="0">
                <a:solidFill>
                  <a:schemeClr val="bg2"/>
                </a:solidFill>
              </a:rPr>
              <a:t>tała temperatura ciała.</a:t>
            </a:r>
            <a:endParaRPr lang="pl-PL" sz="2400" dirty="0">
              <a:solidFill>
                <a:schemeClr val="bg2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18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  <p:cxnSp>
        <p:nvCxnSpPr>
          <p:cNvPr id="5" name="Łącznik prosty ze strzałką 4"/>
          <p:cNvCxnSpPr/>
          <p:nvPr/>
        </p:nvCxnSpPr>
        <p:spPr bwMode="auto">
          <a:xfrm flipH="1" flipV="1">
            <a:off x="6951448" y="2348880"/>
            <a:ext cx="860912" cy="72008"/>
          </a:xfrm>
          <a:prstGeom prst="straightConnector1">
            <a:avLst/>
          </a:prstGeom>
          <a:solidFill>
            <a:schemeClr val="accent1"/>
          </a:solidFill>
          <a:ln w="38100" cap="rnd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Łącznik prosty ze strzałką 5"/>
          <p:cNvCxnSpPr/>
          <p:nvPr/>
        </p:nvCxnSpPr>
        <p:spPr bwMode="auto">
          <a:xfrm flipH="1" flipV="1">
            <a:off x="2919000" y="2780928"/>
            <a:ext cx="860912" cy="72008"/>
          </a:xfrm>
          <a:prstGeom prst="straightConnector1">
            <a:avLst/>
          </a:prstGeom>
          <a:solidFill>
            <a:schemeClr val="accent1"/>
          </a:solidFill>
          <a:ln w="38100" cap="rnd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Łącznik prosty ze strzałką 6"/>
          <p:cNvCxnSpPr/>
          <p:nvPr/>
        </p:nvCxnSpPr>
        <p:spPr bwMode="auto">
          <a:xfrm flipH="1">
            <a:off x="1619672" y="4005064"/>
            <a:ext cx="936104" cy="72008"/>
          </a:xfrm>
          <a:prstGeom prst="straightConnector1">
            <a:avLst/>
          </a:prstGeom>
          <a:solidFill>
            <a:schemeClr val="accent1"/>
          </a:solidFill>
          <a:ln w="38100" cap="rnd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Łącznik prosty ze strzałką 8"/>
          <p:cNvCxnSpPr/>
          <p:nvPr/>
        </p:nvCxnSpPr>
        <p:spPr bwMode="auto">
          <a:xfrm flipH="1" flipV="1">
            <a:off x="3279040" y="4869160"/>
            <a:ext cx="860912" cy="72008"/>
          </a:xfrm>
          <a:prstGeom prst="straightConnector1">
            <a:avLst/>
          </a:prstGeom>
          <a:solidFill>
            <a:schemeClr val="accent1"/>
          </a:solidFill>
          <a:ln w="38100" cap="rnd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Łącznik prosty ze strzałką 9"/>
          <p:cNvCxnSpPr/>
          <p:nvPr/>
        </p:nvCxnSpPr>
        <p:spPr bwMode="auto">
          <a:xfrm flipH="1" flipV="1">
            <a:off x="6355720" y="5314224"/>
            <a:ext cx="860912" cy="72008"/>
          </a:xfrm>
          <a:prstGeom prst="straightConnector1">
            <a:avLst/>
          </a:prstGeom>
          <a:solidFill>
            <a:schemeClr val="accent1"/>
          </a:solidFill>
          <a:ln w="38100" cap="rnd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Łącznik prosty ze strzałką 10"/>
          <p:cNvCxnSpPr/>
          <p:nvPr/>
        </p:nvCxnSpPr>
        <p:spPr bwMode="auto">
          <a:xfrm flipH="1">
            <a:off x="4355976" y="6142456"/>
            <a:ext cx="864096" cy="72008"/>
          </a:xfrm>
          <a:prstGeom prst="straightConnector1">
            <a:avLst/>
          </a:prstGeom>
          <a:solidFill>
            <a:schemeClr val="accent1"/>
          </a:solidFill>
          <a:ln w="38100" cap="rnd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8242469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Wyliczenia w tekście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400" dirty="0" smtClean="0">
                <a:solidFill>
                  <a:schemeClr val="bg2"/>
                </a:solidFill>
              </a:rPr>
              <a:t>Male i duże (wielkie) litery. </a:t>
            </a:r>
          </a:p>
          <a:p>
            <a:pPr marL="0" indent="0">
              <a:buNone/>
            </a:pPr>
            <a:endParaRPr lang="pl-PL" sz="2400" dirty="0" smtClean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pl-PL" sz="2400" dirty="0">
                <a:solidFill>
                  <a:schemeClr val="bg2"/>
                </a:solidFill>
              </a:rPr>
              <a:t>Wymieńmy miasta, w których byliśmy:</a:t>
            </a:r>
          </a:p>
          <a:p>
            <a:r>
              <a:rPr lang="pl-PL" sz="2400" dirty="0">
                <a:solidFill>
                  <a:srgbClr val="FF0000"/>
                </a:solidFill>
              </a:rPr>
              <a:t>W</a:t>
            </a:r>
            <a:r>
              <a:rPr lang="pl-PL" sz="2400" dirty="0">
                <a:solidFill>
                  <a:schemeClr val="bg2"/>
                </a:solidFill>
              </a:rPr>
              <a:t>arszawa – tu mieszkam;</a:t>
            </a:r>
          </a:p>
          <a:p>
            <a:r>
              <a:rPr lang="pl-PL" sz="2400" dirty="0">
                <a:solidFill>
                  <a:srgbClr val="FF0000"/>
                </a:solidFill>
              </a:rPr>
              <a:t>L</a:t>
            </a:r>
            <a:r>
              <a:rPr lang="pl-PL" sz="2400" dirty="0">
                <a:solidFill>
                  <a:schemeClr val="bg2"/>
                </a:solidFill>
              </a:rPr>
              <a:t>ublin – stąd pochodzi moja żona, mamy tam wielu przyjaciół; </a:t>
            </a:r>
          </a:p>
          <a:p>
            <a:r>
              <a:rPr lang="pl-PL" sz="2400" dirty="0">
                <a:solidFill>
                  <a:srgbClr val="FF0000"/>
                </a:solidFill>
              </a:rPr>
              <a:t>i</a:t>
            </a:r>
            <a:r>
              <a:rPr lang="pl-PL" sz="2400" dirty="0">
                <a:solidFill>
                  <a:schemeClr val="bg2"/>
                </a:solidFill>
              </a:rPr>
              <a:t>nne miasta, których nie zliczę</a:t>
            </a:r>
            <a:r>
              <a:rPr lang="pl-PL" sz="2400" dirty="0" smtClean="0">
                <a:solidFill>
                  <a:schemeClr val="bg2"/>
                </a:solidFill>
              </a:rPr>
              <a:t>.</a:t>
            </a:r>
          </a:p>
          <a:p>
            <a:endParaRPr lang="pl-PL" sz="2400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pl-PL" sz="2400" dirty="0">
                <a:solidFill>
                  <a:schemeClr val="bg2"/>
                </a:solidFill>
              </a:rPr>
              <a:t>Wymieńmy miasta, w których </a:t>
            </a:r>
            <a:r>
              <a:rPr lang="pl-PL" sz="2400" dirty="0" smtClean="0">
                <a:solidFill>
                  <a:schemeClr val="bg2"/>
                </a:solidFill>
              </a:rPr>
              <a:t>byliśmy.</a:t>
            </a:r>
            <a:endParaRPr lang="pl-PL" sz="2400" dirty="0">
              <a:solidFill>
                <a:schemeClr val="bg2"/>
              </a:solidFill>
            </a:endParaRPr>
          </a:p>
          <a:p>
            <a:r>
              <a:rPr lang="pl-PL" sz="2400" dirty="0">
                <a:solidFill>
                  <a:srgbClr val="FF0000"/>
                </a:solidFill>
              </a:rPr>
              <a:t>W</a:t>
            </a:r>
            <a:r>
              <a:rPr lang="pl-PL" sz="2400" dirty="0">
                <a:solidFill>
                  <a:schemeClr val="bg2"/>
                </a:solidFill>
              </a:rPr>
              <a:t>arszawa – tu </a:t>
            </a:r>
            <a:r>
              <a:rPr lang="pl-PL" sz="2400" dirty="0" smtClean="0">
                <a:solidFill>
                  <a:schemeClr val="bg2"/>
                </a:solidFill>
              </a:rPr>
              <a:t>mieszkam.</a:t>
            </a:r>
            <a:endParaRPr lang="pl-PL" sz="2400" dirty="0">
              <a:solidFill>
                <a:schemeClr val="bg2"/>
              </a:solidFill>
            </a:endParaRPr>
          </a:p>
          <a:p>
            <a:r>
              <a:rPr lang="pl-PL" sz="2400" dirty="0">
                <a:solidFill>
                  <a:srgbClr val="FF0000"/>
                </a:solidFill>
              </a:rPr>
              <a:t>L</a:t>
            </a:r>
            <a:r>
              <a:rPr lang="pl-PL" sz="2400" dirty="0">
                <a:solidFill>
                  <a:schemeClr val="bg2"/>
                </a:solidFill>
              </a:rPr>
              <a:t>ublin – stąd pochodzi moja żona, mamy tam wielu </a:t>
            </a:r>
            <a:r>
              <a:rPr lang="pl-PL" sz="2400" dirty="0" smtClean="0">
                <a:solidFill>
                  <a:schemeClr val="bg2"/>
                </a:solidFill>
              </a:rPr>
              <a:t>przyjaciół. </a:t>
            </a:r>
            <a:endParaRPr lang="pl-PL" sz="2400" dirty="0">
              <a:solidFill>
                <a:schemeClr val="bg2"/>
              </a:solidFill>
            </a:endParaRPr>
          </a:p>
          <a:p>
            <a:r>
              <a:rPr lang="pl-PL" sz="2400" dirty="0" smtClean="0">
                <a:solidFill>
                  <a:srgbClr val="FF0000"/>
                </a:solidFill>
              </a:rPr>
              <a:t>I</a:t>
            </a:r>
            <a:r>
              <a:rPr lang="pl-PL" sz="2400" dirty="0" smtClean="0">
                <a:solidFill>
                  <a:schemeClr val="bg2"/>
                </a:solidFill>
              </a:rPr>
              <a:t>nne </a:t>
            </a:r>
            <a:r>
              <a:rPr lang="pl-PL" sz="2400" dirty="0">
                <a:solidFill>
                  <a:schemeClr val="bg2"/>
                </a:solidFill>
              </a:rPr>
              <a:t>miasta, których nie zliczę.</a:t>
            </a:r>
          </a:p>
          <a:p>
            <a:pPr marL="0" indent="0">
              <a:buNone/>
            </a:pPr>
            <a:endParaRPr lang="pl-PL" sz="2400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pl-PL" sz="2400" dirty="0">
              <a:solidFill>
                <a:schemeClr val="bg2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19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  <p:cxnSp>
        <p:nvCxnSpPr>
          <p:cNvPr id="12" name="Łącznik prosty ze strzałką 11"/>
          <p:cNvCxnSpPr/>
          <p:nvPr/>
        </p:nvCxnSpPr>
        <p:spPr bwMode="auto">
          <a:xfrm flipH="1" flipV="1">
            <a:off x="6300192" y="2132856"/>
            <a:ext cx="851080" cy="72008"/>
          </a:xfrm>
          <a:prstGeom prst="straightConnector1">
            <a:avLst/>
          </a:prstGeom>
          <a:solidFill>
            <a:schemeClr val="accent1"/>
          </a:solidFill>
          <a:ln w="38100" cap="rnd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Łącznik prosty ze strzałką 12"/>
          <p:cNvCxnSpPr/>
          <p:nvPr/>
        </p:nvCxnSpPr>
        <p:spPr bwMode="auto">
          <a:xfrm flipH="1" flipV="1">
            <a:off x="6290360" y="4702296"/>
            <a:ext cx="860912" cy="72008"/>
          </a:xfrm>
          <a:prstGeom prst="straightConnector1">
            <a:avLst/>
          </a:prstGeom>
          <a:solidFill>
            <a:schemeClr val="accent1"/>
          </a:solidFill>
          <a:ln w="38100" cap="rnd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Łącznik prosty ze strzałką 13"/>
          <p:cNvCxnSpPr/>
          <p:nvPr/>
        </p:nvCxnSpPr>
        <p:spPr bwMode="auto">
          <a:xfrm flipH="1">
            <a:off x="4860032" y="2492896"/>
            <a:ext cx="860912" cy="72008"/>
          </a:xfrm>
          <a:prstGeom prst="straightConnector1">
            <a:avLst/>
          </a:prstGeom>
          <a:solidFill>
            <a:schemeClr val="accent1"/>
          </a:solidFill>
          <a:ln w="38100" cap="rnd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Łącznik prosty ze strzałką 14"/>
          <p:cNvCxnSpPr/>
          <p:nvPr/>
        </p:nvCxnSpPr>
        <p:spPr bwMode="auto">
          <a:xfrm flipH="1">
            <a:off x="4860032" y="5085184"/>
            <a:ext cx="860912" cy="72008"/>
          </a:xfrm>
          <a:prstGeom prst="straightConnector1">
            <a:avLst/>
          </a:prstGeom>
          <a:solidFill>
            <a:schemeClr val="accent1"/>
          </a:solidFill>
          <a:ln w="38100" cap="rnd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Łącznik prosty ze strzałką 18"/>
          <p:cNvCxnSpPr/>
          <p:nvPr/>
        </p:nvCxnSpPr>
        <p:spPr bwMode="auto">
          <a:xfrm flipH="1">
            <a:off x="2483768" y="5877272"/>
            <a:ext cx="860912" cy="72008"/>
          </a:xfrm>
          <a:prstGeom prst="straightConnector1">
            <a:avLst/>
          </a:prstGeom>
          <a:solidFill>
            <a:schemeClr val="accent1"/>
          </a:solidFill>
          <a:ln w="38100" cap="rnd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08397779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5B5B4904-A7A6-422F-A5C3-39FA6AF73920}" type="slidenum">
              <a:rPr lang="en-GB" altLang="pl-PL" sz="1000" smtClean="0"/>
              <a:pPr/>
              <a:t>2</a:t>
            </a:fld>
            <a:r>
              <a:rPr lang="en-GB" altLang="pl-PL" sz="1000" dirty="0" smtClean="0"/>
              <a:t>/30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Literatura</a:t>
            </a:r>
            <a:endParaRPr lang="en-GB" altLang="pl-PL" dirty="0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52500"/>
            <a:ext cx="8856662" cy="55721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dirty="0" smtClean="0"/>
          </a:p>
          <a:p>
            <a:pPr>
              <a:buFont typeface="Verdana" panose="020B0604030504040204" pitchFamily="34" charset="0"/>
              <a:buAutoNum type="arabicPeriod"/>
            </a:pPr>
            <a:r>
              <a:rPr lang="pl-PL" altLang="pl-PL" dirty="0" smtClean="0"/>
              <a:t>Anonimowo. Recenzowane i promowane prace licencjackie, inżynierskie, magisterskie, doktorskie i habilitacyjne, oraz recenzowane publikacje – setki prac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Wyliczenia w tekście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400" dirty="0" smtClean="0"/>
              <a:t>Jeśli elementy wyliczenia są zdaniami, to zaczynają się </a:t>
            </a:r>
            <a:br>
              <a:rPr lang="pl-PL" sz="2400" dirty="0" smtClean="0"/>
            </a:br>
            <a:r>
              <a:rPr lang="pl-PL" sz="2400" dirty="0" smtClean="0"/>
              <a:t>i kończą jak zdania.</a:t>
            </a:r>
          </a:p>
          <a:p>
            <a:pPr marL="0" indent="0">
              <a:buNone/>
            </a:pPr>
            <a:endParaRPr lang="pl-PL" sz="1600" dirty="0" smtClean="0"/>
          </a:p>
          <a:p>
            <a:pPr marL="0" indent="0">
              <a:buNone/>
            </a:pPr>
            <a:r>
              <a:rPr lang="pl-PL" sz="1600" dirty="0" smtClean="0"/>
              <a:t>Poniżej wymieniono kilka generalnych </a:t>
            </a:r>
            <a:r>
              <a:rPr lang="pl-PL" sz="1600" dirty="0"/>
              <a:t>zmian w nowej wersji .NET Framework 4.6.</a:t>
            </a:r>
          </a:p>
          <a:p>
            <a:r>
              <a:rPr lang="pl-PL" sz="1600" dirty="0" smtClean="0"/>
              <a:t>Zapewniono </a:t>
            </a:r>
            <a:r>
              <a:rPr lang="pl-PL" sz="1600" dirty="0"/>
              <a:t>programiście możliwości kontrolowania nieużytków w kodzie. Dodano nowe akcje w klasie GC, które umożliwiają większą kontrolę nad nieużytkami. </a:t>
            </a:r>
            <a:r>
              <a:rPr lang="pl-PL" sz="1600" dirty="0" smtClean="0"/>
              <a:t>Dodano kilka </a:t>
            </a:r>
            <a:r>
              <a:rPr lang="pl-PL" sz="1600" dirty="0"/>
              <a:t>nowych opcji wywołania </a:t>
            </a:r>
            <a:r>
              <a:rPr lang="pl-PL" sz="1600" dirty="0" err="1"/>
              <a:t>GC.Collect</a:t>
            </a:r>
            <a:r>
              <a:rPr lang="pl-PL" sz="1600" dirty="0"/>
              <a:t>.</a:t>
            </a:r>
          </a:p>
          <a:p>
            <a:r>
              <a:rPr lang="pl-PL" sz="1600" dirty="0" smtClean="0"/>
              <a:t>Zaimplementowano </a:t>
            </a:r>
            <a:r>
              <a:rPr lang="pl-PL" sz="1600" dirty="0"/>
              <a:t>nowy kompilator ROSLYN. Nowy produkt jest szybszy, zrealizowany na architekturze 64-bitowej. </a:t>
            </a:r>
            <a:r>
              <a:rPr lang="pl-PL" sz="1600" dirty="0" smtClean="0"/>
              <a:t>Wprowadzono nowe </a:t>
            </a:r>
            <a:r>
              <a:rPr lang="pl-PL" sz="1600" dirty="0"/>
              <a:t>podejście do kompilacji </a:t>
            </a:r>
            <a:r>
              <a:rPr lang="pl-PL" sz="1600" dirty="0" smtClean="0"/>
              <a:t>programu. W </a:t>
            </a:r>
            <a:r>
              <a:rPr lang="pl-PL" sz="1600" dirty="0"/>
              <a:t>nowej wersji .NET Framework użyto </a:t>
            </a:r>
            <a:r>
              <a:rPr lang="pl-PL" sz="1600" dirty="0" smtClean="0"/>
              <a:t>podejścia przetwarzania </a:t>
            </a:r>
            <a:r>
              <a:rPr lang="pl-PL" sz="1600" dirty="0"/>
              <a:t>wszystkiego na czas (JIT - Just-in-</a:t>
            </a:r>
            <a:r>
              <a:rPr lang="pl-PL" sz="1600" dirty="0" err="1"/>
              <a:t>time</a:t>
            </a:r>
            <a:r>
              <a:rPr lang="pl-PL" sz="1600" dirty="0"/>
              <a:t>). Kompilator JIT jest częścią środowiska uruchomieniowego CLR, które odpowiedzialne jest za uruchamianie wszelkiego oprogramowania w .NET Framework</a:t>
            </a:r>
            <a:r>
              <a:rPr lang="pl-PL" sz="1600" dirty="0" smtClean="0"/>
              <a:t>.</a:t>
            </a:r>
            <a:endParaRPr lang="pl-PL" sz="1600" dirty="0"/>
          </a:p>
          <a:p>
            <a:r>
              <a:rPr lang="pl-PL" sz="1600" dirty="0" smtClean="0"/>
              <a:t>Wprowadzono dodatkowe </a:t>
            </a:r>
            <a:r>
              <a:rPr lang="pl-PL" sz="1600" dirty="0"/>
              <a:t>typy w przestrzeni nazw </a:t>
            </a:r>
            <a:r>
              <a:rPr lang="pl-PL" sz="1600" dirty="0" err="1"/>
              <a:t>Syste.Numerics</a:t>
            </a:r>
            <a:r>
              <a:rPr lang="pl-PL" sz="1600" dirty="0"/>
              <a:t>. Służą one do obsługi operacji na wektorach i macierzach</a:t>
            </a:r>
            <a:r>
              <a:rPr lang="pl-PL" sz="1600" dirty="0" smtClean="0"/>
              <a:t>.</a:t>
            </a:r>
          </a:p>
          <a:p>
            <a:r>
              <a:rPr lang="pl-PL" sz="1600" dirty="0" smtClean="0"/>
              <a:t>… </a:t>
            </a:r>
          </a:p>
          <a:p>
            <a:pPr marL="0" indent="0">
              <a:buNone/>
            </a:pP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2400" dirty="0" smtClean="0"/>
              <a:t>Zwróćmy uwagę na zgodność formy zdań: </a:t>
            </a:r>
            <a:r>
              <a:rPr lang="pl-PL" sz="2400" b="1" dirty="0" smtClean="0"/>
              <a:t>zapewniono, zaimplementowano, wprowadzono</a:t>
            </a:r>
            <a:r>
              <a:rPr lang="pl-PL" sz="2400" dirty="0" smtClean="0"/>
              <a:t>.</a:t>
            </a:r>
            <a:endParaRPr lang="pl-PL" sz="24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20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  <p:cxnSp>
        <p:nvCxnSpPr>
          <p:cNvPr id="8" name="Łącznik prosty ze strzałką 7"/>
          <p:cNvCxnSpPr/>
          <p:nvPr/>
        </p:nvCxnSpPr>
        <p:spPr bwMode="auto">
          <a:xfrm flipH="1" flipV="1">
            <a:off x="3347864" y="1700808"/>
            <a:ext cx="576064" cy="216024"/>
          </a:xfrm>
          <a:prstGeom prst="straightConnector1">
            <a:avLst/>
          </a:prstGeom>
          <a:solidFill>
            <a:schemeClr val="accent1"/>
          </a:solidFill>
          <a:ln w="38100" cap="rnd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Łącznik prosty ze strzałką 8"/>
          <p:cNvCxnSpPr/>
          <p:nvPr/>
        </p:nvCxnSpPr>
        <p:spPr bwMode="auto">
          <a:xfrm flipH="1">
            <a:off x="7255960" y="2983936"/>
            <a:ext cx="792088" cy="72008"/>
          </a:xfrm>
          <a:prstGeom prst="straightConnector1">
            <a:avLst/>
          </a:prstGeom>
          <a:solidFill>
            <a:schemeClr val="accent1"/>
          </a:solidFill>
          <a:ln w="38100" cap="rnd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Łącznik prosty ze strzałką 10"/>
          <p:cNvCxnSpPr/>
          <p:nvPr/>
        </p:nvCxnSpPr>
        <p:spPr bwMode="auto">
          <a:xfrm flipH="1">
            <a:off x="7280544" y="4450128"/>
            <a:ext cx="792088" cy="72008"/>
          </a:xfrm>
          <a:prstGeom prst="straightConnector1">
            <a:avLst/>
          </a:prstGeom>
          <a:solidFill>
            <a:schemeClr val="accent1"/>
          </a:solidFill>
          <a:ln w="38100" cap="rnd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Łącznik prosty ze strzałką 11"/>
          <p:cNvCxnSpPr/>
          <p:nvPr/>
        </p:nvCxnSpPr>
        <p:spPr bwMode="auto">
          <a:xfrm flipH="1" flipV="1">
            <a:off x="5655304" y="5085184"/>
            <a:ext cx="860912" cy="72008"/>
          </a:xfrm>
          <a:prstGeom prst="straightConnector1">
            <a:avLst/>
          </a:prstGeom>
          <a:solidFill>
            <a:schemeClr val="accent1"/>
          </a:solidFill>
          <a:ln w="38100" cap="rnd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7840065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Złe ustawienie spacji</a:t>
            </a:r>
            <a:r>
              <a:rPr lang="pl-PL" sz="2000" dirty="0" smtClean="0"/>
              <a:t>    1/2</a:t>
            </a:r>
            <a:endParaRPr lang="pl-PL" sz="2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Spacja przed przecinkiem , albo kropką . </a:t>
            </a:r>
          </a:p>
          <a:p>
            <a:r>
              <a:rPr lang="pl-PL" dirty="0" smtClean="0"/>
              <a:t>Spacja ( wewnątrz nawiasu )</a:t>
            </a:r>
          </a:p>
          <a:p>
            <a:r>
              <a:rPr lang="pl-PL" sz="2400" dirty="0" smtClean="0">
                <a:solidFill>
                  <a:srgbClr val="FF0000"/>
                </a:solidFill>
              </a:rPr>
              <a:t>Dziwnie wygląda kropka na początku linii albo ( nawias ) na końcu linii</a:t>
            </a:r>
          </a:p>
          <a:p>
            <a:r>
              <a:rPr lang="pl-PL" dirty="0" smtClean="0"/>
              <a:t>Podwójne  lub        wielokrotne spacje</a:t>
            </a:r>
          </a:p>
          <a:p>
            <a:r>
              <a:rPr lang="pl-PL" dirty="0" smtClean="0"/>
              <a:t>Złe położenie lub brak spacji przy obiektach numerowanych: </a:t>
            </a:r>
          </a:p>
          <a:p>
            <a:pPr lvl="1"/>
            <a:r>
              <a:rPr lang="pl-PL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Rys.3.3</a:t>
            </a:r>
            <a:r>
              <a:rPr lang="pl-PL" dirty="0" smtClean="0"/>
              <a:t> zamiast </a:t>
            </a:r>
            <a:r>
              <a:rPr lang="pl-PL" dirty="0" smtClean="0">
                <a:solidFill>
                  <a:schemeClr val="accent1">
                    <a:lumMod val="25000"/>
                  </a:schemeClr>
                </a:solidFill>
              </a:rPr>
              <a:t>Rys. 3.3</a:t>
            </a:r>
          </a:p>
          <a:p>
            <a:pPr lvl="1"/>
            <a:r>
              <a:rPr lang="pl-PL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2.Wstęp</a:t>
            </a:r>
            <a:r>
              <a:rPr lang="pl-PL" dirty="0"/>
              <a:t> zamiast </a:t>
            </a:r>
            <a:r>
              <a:rPr lang="pl-PL" dirty="0" smtClean="0">
                <a:solidFill>
                  <a:schemeClr val="accent1">
                    <a:lumMod val="25000"/>
                  </a:schemeClr>
                </a:solidFill>
              </a:rPr>
              <a:t>2. Wstęp</a:t>
            </a:r>
          </a:p>
          <a:p>
            <a:pPr lvl="1"/>
            <a:r>
              <a:rPr lang="pl-PL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książka[7]</a:t>
            </a:r>
            <a:r>
              <a:rPr lang="pl-PL" dirty="0" smtClean="0"/>
              <a:t> zamiast </a:t>
            </a:r>
            <a:r>
              <a:rPr lang="pl-PL" dirty="0" smtClean="0">
                <a:solidFill>
                  <a:schemeClr val="accent1">
                    <a:lumMod val="25000"/>
                  </a:schemeClr>
                </a:solidFill>
              </a:rPr>
              <a:t>książka</a:t>
            </a:r>
            <a:r>
              <a:rPr lang="pl-PL" dirty="0" smtClean="0">
                <a:solidFill>
                  <a:schemeClr val="accent1">
                    <a:lumMod val="25000"/>
                  </a:schemeClr>
                </a:solidFill>
                <a:sym typeface="Symbol" panose="05050102010706020507" pitchFamily="18" charset="2"/>
              </a:rPr>
              <a:t></a:t>
            </a:r>
            <a:r>
              <a:rPr lang="pl-PL" dirty="0" smtClean="0">
                <a:solidFill>
                  <a:schemeClr val="accent1">
                    <a:lumMod val="25000"/>
                  </a:schemeClr>
                </a:solidFill>
              </a:rPr>
              <a:t>[7]</a:t>
            </a:r>
            <a:r>
              <a:rPr lang="pl-PL" dirty="0" smtClean="0"/>
              <a:t>, itp.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21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  <p:sp>
        <p:nvSpPr>
          <p:cNvPr id="7" name="Objaśnienie liniowe 2 6"/>
          <p:cNvSpPr/>
          <p:nvPr/>
        </p:nvSpPr>
        <p:spPr bwMode="auto">
          <a:xfrm>
            <a:off x="6660232" y="4149080"/>
            <a:ext cx="1872208" cy="576064"/>
          </a:xfrm>
          <a:prstGeom prst="borderCallout2">
            <a:avLst>
              <a:gd name="adj1" fmla="val 18750"/>
              <a:gd name="adj2" fmla="val -320"/>
              <a:gd name="adj3" fmla="val 18750"/>
              <a:gd name="adj4" fmla="val -16667"/>
              <a:gd name="adj5" fmla="val 200446"/>
              <a:gd name="adj6" fmla="val -46337"/>
            </a:avLst>
          </a:prstGeom>
          <a:noFill/>
          <a:ln w="25400" cap="rnd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sz="1600" dirty="0">
                <a:solidFill>
                  <a:srgbClr val="C00000"/>
                </a:solidFill>
              </a:rPr>
              <a:t>s</a:t>
            </a:r>
            <a:r>
              <a:rPr kumimoji="1" lang="pl-PL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erdana" panose="020B0604030504040204" pitchFamily="34" charset="0"/>
              </a:rPr>
              <a:t>pacja nierozdzielająca</a:t>
            </a:r>
          </a:p>
        </p:txBody>
      </p:sp>
    </p:spTree>
    <p:extLst>
      <p:ext uri="{BB962C8B-B14F-4D97-AF65-F5344CB8AC3E}">
        <p14:creationId xmlns:p14="http://schemas.microsoft.com/office/powerpoint/2010/main" val="306167641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Złe ustawienie spacji</a:t>
            </a:r>
            <a:r>
              <a:rPr lang="pl-PL" sz="2000" dirty="0"/>
              <a:t>    </a:t>
            </a:r>
            <a:r>
              <a:rPr lang="pl-PL" sz="2000" dirty="0" smtClean="0"/>
              <a:t>2/2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Brak dbałości o ciągłość wyrażeń: </a:t>
            </a:r>
            <a:br>
              <a:rPr lang="pl-PL" sz="2400" dirty="0" smtClean="0"/>
            </a:br>
            <a:r>
              <a:rPr lang="pl-PL" sz="2400" dirty="0" smtClean="0"/>
              <a:t>tekst </a:t>
            </a:r>
            <a:r>
              <a:rPr lang="pl-PL" sz="2400" dirty="0" err="1"/>
              <a:t>tekst</a:t>
            </a:r>
            <a:r>
              <a:rPr lang="pl-PL" sz="2400" dirty="0"/>
              <a:t> </a:t>
            </a:r>
            <a:r>
              <a:rPr lang="pl-PL" sz="2400" dirty="0" err="1"/>
              <a:t>tekst</a:t>
            </a:r>
            <a:r>
              <a:rPr lang="pl-PL" sz="2400" dirty="0"/>
              <a:t> </a:t>
            </a:r>
            <a:r>
              <a:rPr lang="pl-PL" sz="2400" dirty="0" err="1"/>
              <a:t>tekst</a:t>
            </a:r>
            <a:r>
              <a:rPr lang="pl-PL" sz="2400" dirty="0"/>
              <a:t> </a:t>
            </a:r>
            <a:r>
              <a:rPr lang="pl-PL" sz="2400" dirty="0" err="1"/>
              <a:t>tekst</a:t>
            </a:r>
            <a:r>
              <a:rPr lang="pl-PL" sz="2400" dirty="0"/>
              <a:t> </a:t>
            </a:r>
            <a:r>
              <a:rPr lang="pl-PL" sz="2400" dirty="0" smtClean="0"/>
              <a:t>mgr inż. J.</a:t>
            </a:r>
            <a:br>
              <a:rPr lang="pl-PL" sz="2400" dirty="0" smtClean="0"/>
            </a:br>
            <a:r>
              <a:rPr lang="pl-PL" sz="2400" dirty="0" smtClean="0"/>
              <a:t>Kowalski.</a:t>
            </a:r>
          </a:p>
          <a:p>
            <a:pPr lvl="2"/>
            <a:r>
              <a:rPr lang="pl-PL" dirty="0" smtClean="0"/>
              <a:t>Używajmy spacji </a:t>
            </a:r>
            <a:r>
              <a:rPr lang="pl-PL" dirty="0"/>
              <a:t>nierozdzielającej </a:t>
            </a:r>
            <a:r>
              <a:rPr lang="pl-PL" dirty="0">
                <a:solidFill>
                  <a:srgbClr val="FF0000"/>
                </a:solidFill>
              </a:rPr>
              <a:t>°</a:t>
            </a:r>
            <a:r>
              <a:rPr lang="pl-PL" dirty="0"/>
              <a:t>, </a:t>
            </a:r>
            <a:r>
              <a:rPr lang="pl-PL" dirty="0" smtClean="0"/>
              <a:t>zwanej twardą spacją, a nie znaku nowej linii</a:t>
            </a:r>
          </a:p>
          <a:p>
            <a:pPr lvl="2"/>
            <a:r>
              <a:rPr lang="pl-PL" dirty="0" smtClean="0"/>
              <a:t>W Wordzie </a:t>
            </a:r>
            <a:r>
              <a:rPr lang="pl-PL" dirty="0" err="1" smtClean="0"/>
              <a:t>Ctrl+Shift+Spacja</a:t>
            </a:r>
            <a:r>
              <a:rPr lang="pl-PL" dirty="0" smtClean="0"/>
              <a:t> </a:t>
            </a:r>
            <a:r>
              <a:rPr lang="pl-PL" dirty="0" smtClean="0">
                <a:solidFill>
                  <a:srgbClr val="FF0000"/>
                </a:solidFill>
              </a:rPr>
              <a:t>°</a:t>
            </a:r>
            <a:r>
              <a:rPr lang="pl-PL" dirty="0" smtClean="0">
                <a:solidFill>
                  <a:schemeClr val="bg2"/>
                </a:solidFill>
              </a:rPr>
              <a:t> </a:t>
            </a:r>
          </a:p>
          <a:p>
            <a:pPr lvl="2"/>
            <a:r>
              <a:rPr lang="pl-PL" dirty="0" smtClean="0">
                <a:solidFill>
                  <a:schemeClr val="bg2"/>
                </a:solidFill>
              </a:rPr>
              <a:t>W </a:t>
            </a:r>
            <a:r>
              <a:rPr lang="pl-PL" smtClean="0">
                <a:solidFill>
                  <a:schemeClr val="bg2"/>
                </a:solidFill>
              </a:rPr>
              <a:t>LaTeXu</a:t>
            </a:r>
            <a:r>
              <a:rPr lang="pl-PL" dirty="0" smtClean="0">
                <a:solidFill>
                  <a:schemeClr val="bg2"/>
                </a:solidFill>
              </a:rPr>
              <a:t> tylda </a:t>
            </a:r>
            <a:r>
              <a:rPr lang="pl-PL" dirty="0" smtClean="0">
                <a:solidFill>
                  <a:srgbClr val="FF0000"/>
                </a:solidFill>
              </a:rPr>
              <a:t>~</a:t>
            </a:r>
            <a:endParaRPr lang="pl-PL" dirty="0" smtClean="0"/>
          </a:p>
          <a:p>
            <a:pPr algn="just"/>
            <a:r>
              <a:rPr lang="pl-PL" sz="2400" dirty="0" smtClean="0"/>
              <a:t>tekst </a:t>
            </a:r>
            <a:r>
              <a:rPr lang="pl-PL" sz="2400" dirty="0" err="1"/>
              <a:t>tekst</a:t>
            </a:r>
            <a:r>
              <a:rPr lang="pl-PL" sz="2400" dirty="0"/>
              <a:t> </a:t>
            </a:r>
            <a:r>
              <a:rPr lang="pl-PL" sz="2400" dirty="0" err="1"/>
              <a:t>tekst</a:t>
            </a:r>
            <a:r>
              <a:rPr lang="pl-PL" sz="2400" dirty="0"/>
              <a:t> </a:t>
            </a:r>
            <a:r>
              <a:rPr lang="pl-PL" sz="2400" dirty="0" err="1" smtClean="0"/>
              <a:t>tekst</a:t>
            </a:r>
            <a:r>
              <a:rPr lang="pl-PL" sz="2400" dirty="0" smtClean="0"/>
              <a:t> </a:t>
            </a:r>
            <a:r>
              <a:rPr lang="pl-PL" sz="2400" dirty="0" err="1" smtClean="0"/>
              <a:t>tekst</a:t>
            </a:r>
            <a:r>
              <a:rPr lang="pl-PL" sz="2400" dirty="0" smtClean="0"/>
              <a:t> </a:t>
            </a:r>
            <a:r>
              <a:rPr lang="pl-PL" sz="2400" dirty="0" err="1" smtClean="0"/>
              <a:t>tekst</a:t>
            </a:r>
            <a:r>
              <a:rPr lang="pl-PL" sz="2400" dirty="0" smtClean="0"/>
              <a:t> </a:t>
            </a:r>
            <a:r>
              <a:rPr lang="pl-PL" sz="2400" dirty="0"/>
              <a:t>tekst </a:t>
            </a:r>
            <a:r>
              <a:rPr lang="pl-PL" sz="2400" dirty="0" err="1" smtClean="0"/>
              <a:t>tekst</a:t>
            </a:r>
            <a:r>
              <a:rPr lang="pl-PL" sz="2400" dirty="0" smtClean="0"/>
              <a:t> </a:t>
            </a:r>
            <a:r>
              <a:rPr lang="pl-PL" sz="2400" dirty="0" err="1" smtClean="0"/>
              <a:t>mgr</a:t>
            </a:r>
            <a:r>
              <a:rPr lang="pl-PL" sz="2400" dirty="0" err="1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~</a:t>
            </a:r>
            <a:r>
              <a:rPr lang="pl-PL" sz="2400" dirty="0" err="1" smtClean="0"/>
              <a:t>inż</a:t>
            </a:r>
            <a:r>
              <a:rPr lang="pl-PL" sz="2400" dirty="0" smtClean="0"/>
              <a:t>.</a:t>
            </a:r>
            <a:r>
              <a:rPr lang="pl-PL" sz="2400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~</a:t>
            </a:r>
            <a:r>
              <a:rPr lang="pl-PL" sz="2400" dirty="0" err="1" smtClean="0"/>
              <a:t>J.</a:t>
            </a:r>
            <a:r>
              <a:rPr lang="pl-PL" sz="2400" dirty="0" err="1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~</a:t>
            </a:r>
            <a:r>
              <a:rPr lang="pl-PL" sz="2400" dirty="0" err="1" smtClean="0"/>
              <a:t>Kowalski</a:t>
            </a:r>
            <a:r>
              <a:rPr lang="pl-PL" sz="2400" dirty="0" smtClean="0"/>
              <a:t>.</a:t>
            </a:r>
          </a:p>
          <a:p>
            <a:pPr algn="just"/>
            <a:r>
              <a:rPr lang="pl-PL" sz="2400" dirty="0" smtClean="0"/>
              <a:t>Rys.</a:t>
            </a:r>
            <a:r>
              <a:rPr lang="pl-PL" sz="2400" dirty="0" smtClean="0">
                <a:solidFill>
                  <a:srgbClr val="FF0000"/>
                </a:solidFill>
              </a:rPr>
              <a:t>°</a:t>
            </a:r>
            <a:r>
              <a:rPr lang="pl-PL" sz="2400" dirty="0" smtClean="0"/>
              <a:t>3.3, w książce</a:t>
            </a:r>
            <a:r>
              <a:rPr lang="pl-PL" sz="2400" dirty="0" smtClean="0">
                <a:solidFill>
                  <a:srgbClr val="FF0000"/>
                </a:solidFill>
              </a:rPr>
              <a:t>°</a:t>
            </a:r>
            <a:r>
              <a:rPr lang="pl-PL" sz="2400" dirty="0" smtClean="0"/>
              <a:t>[7], Tabela</a:t>
            </a:r>
            <a:r>
              <a:rPr lang="pl-PL" sz="2400" dirty="0" smtClean="0">
                <a:solidFill>
                  <a:srgbClr val="FF0000"/>
                </a:solidFill>
              </a:rPr>
              <a:t>°</a:t>
            </a:r>
            <a:r>
              <a:rPr lang="pl-PL" sz="2400" dirty="0" smtClean="0"/>
              <a:t>12.</a:t>
            </a:r>
          </a:p>
          <a:p>
            <a:pPr algn="just"/>
            <a:r>
              <a:rPr lang="pl-PL" sz="2400" dirty="0"/>
              <a:t>Nr telefonu +48</a:t>
            </a:r>
            <a:r>
              <a:rPr lang="pl-PL" sz="2400" dirty="0">
                <a:solidFill>
                  <a:schemeClr val="bg2">
                    <a:lumMod val="50000"/>
                    <a:lumOff val="50000"/>
                  </a:schemeClr>
                </a:solidFill>
              </a:rPr>
              <a:t>~</a:t>
            </a:r>
            <a:r>
              <a:rPr lang="pl-PL" sz="2400" dirty="0"/>
              <a:t>(22)</a:t>
            </a:r>
            <a:r>
              <a:rPr lang="pl-PL" sz="2400" dirty="0">
                <a:solidFill>
                  <a:schemeClr val="bg2">
                    <a:lumMod val="50000"/>
                    <a:lumOff val="50000"/>
                  </a:schemeClr>
                </a:solidFill>
              </a:rPr>
              <a:t>~</a:t>
            </a:r>
            <a:r>
              <a:rPr lang="pl-PL" sz="2400" dirty="0"/>
              <a:t>5937</a:t>
            </a:r>
            <a:r>
              <a:rPr lang="pl-PL" sz="2400" dirty="0">
                <a:solidFill>
                  <a:schemeClr val="bg2">
                    <a:lumMod val="50000"/>
                    <a:lumOff val="50000"/>
                  </a:schemeClr>
                </a:solidFill>
              </a:rPr>
              <a:t>~</a:t>
            </a:r>
            <a:r>
              <a:rPr lang="pl-PL" sz="2400" dirty="0"/>
              <a:t>202</a:t>
            </a:r>
          </a:p>
          <a:p>
            <a:pPr algn="just"/>
            <a:endParaRPr lang="pl-PL" sz="1200" dirty="0"/>
          </a:p>
          <a:p>
            <a:pPr algn="just"/>
            <a:r>
              <a:rPr lang="pl-PL" sz="2400" dirty="0" smtClean="0"/>
              <a:t>Nie używamy wielu znaków akapitu </a:t>
            </a:r>
            <a:r>
              <a:rPr lang="pl-PL" sz="24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¶</a:t>
            </a:r>
            <a:r>
              <a:rPr lang="pl-PL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2400" dirty="0" smtClean="0"/>
              <a:t>do oddzielania stron, lecz znaku nowej strony.</a:t>
            </a:r>
            <a:endParaRPr lang="pl-PL" sz="2400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22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02106257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Kreski i myślniki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Są krótkie kreski i dłuższe myślniki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Biało-niebieski, krótka-kreska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Warszawa – miasto uniwersyteckie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Strony 15–21</a:t>
            </a:r>
            <a:r>
              <a:rPr lang="pl-PL" dirty="0" smtClean="0"/>
              <a:t> – długa kreska</a:t>
            </a:r>
          </a:p>
          <a:p>
            <a:endParaRPr lang="pl-PL" dirty="0"/>
          </a:p>
          <a:p>
            <a:r>
              <a:rPr lang="pl-PL" dirty="0" smtClean="0"/>
              <a:t>Zasadniczo, Word robi myślniki gdzie trzeba, ale tylko wtedy, gdy pisze się w sposób ciągły: myślnik, słowo, spacja</a:t>
            </a:r>
          </a:p>
          <a:p>
            <a:r>
              <a:rPr lang="pl-PL" dirty="0" smtClean="0"/>
              <a:t>Trzeba na to zwracać uwagę</a:t>
            </a:r>
          </a:p>
          <a:p>
            <a:r>
              <a:rPr lang="pl-PL" dirty="0" smtClean="0"/>
              <a:t>Szczególnie, gdy konstrukcje się powtarzają, w nich raz są myślniki, a raz kreski.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23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14755334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Żargon i inne problemy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Wyrazy zapożyczone z angielskiego</a:t>
            </a:r>
          </a:p>
          <a:p>
            <a:pPr lvl="1"/>
            <a:r>
              <a:rPr lang="pl-PL" sz="2400" dirty="0" smtClean="0"/>
              <a:t>bez liku; najczęściej istnieją polskie terminy</a:t>
            </a:r>
          </a:p>
          <a:p>
            <a:endParaRPr lang="pl-PL" sz="1400" dirty="0" smtClean="0"/>
          </a:p>
          <a:p>
            <a:r>
              <a:rPr lang="pl-PL" sz="2400" dirty="0" smtClean="0"/>
              <a:t>Wyrazy zbyt potoczne</a:t>
            </a:r>
          </a:p>
          <a:p>
            <a:pPr lvl="1"/>
            <a:r>
              <a:rPr lang="pl-PL" sz="2400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parę</a:t>
            </a:r>
            <a:r>
              <a:rPr lang="pl-PL" sz="2400" dirty="0" smtClean="0"/>
              <a:t> </a:t>
            </a:r>
            <a:r>
              <a:rPr lang="pl-PL" sz="2400" dirty="0" smtClean="0">
                <a:sym typeface="Symbol" panose="05050102010706020507" pitchFamily="18" charset="2"/>
              </a:rPr>
              <a:t></a:t>
            </a:r>
            <a:r>
              <a:rPr lang="pl-PL" sz="2400" dirty="0" smtClean="0"/>
              <a:t> </a:t>
            </a:r>
            <a:r>
              <a:rPr lang="pl-PL" sz="2400" dirty="0" smtClean="0">
                <a:solidFill>
                  <a:schemeClr val="accent5">
                    <a:lumMod val="25000"/>
                  </a:schemeClr>
                </a:solidFill>
              </a:rPr>
              <a:t>kilka</a:t>
            </a:r>
            <a:r>
              <a:rPr lang="pl-PL" sz="2400" dirty="0" smtClean="0"/>
              <a:t>, </a:t>
            </a:r>
            <a:r>
              <a:rPr lang="pl-PL" sz="2400" dirty="0">
                <a:solidFill>
                  <a:schemeClr val="bg2">
                    <a:lumMod val="50000"/>
                    <a:lumOff val="50000"/>
                  </a:schemeClr>
                </a:solidFill>
              </a:rPr>
              <a:t>zaczytywać</a:t>
            </a:r>
            <a:r>
              <a:rPr lang="pl-PL" sz="2400" dirty="0"/>
              <a:t> </a:t>
            </a:r>
            <a:r>
              <a:rPr lang="pl-PL" sz="2400" dirty="0" smtClean="0"/>
              <a:t>dane </a:t>
            </a:r>
            <a:r>
              <a:rPr lang="pl-PL" sz="2400" dirty="0">
                <a:sym typeface="Symbol" panose="05050102010706020507" pitchFamily="18" charset="2"/>
              </a:rPr>
              <a:t> </a:t>
            </a:r>
            <a:r>
              <a:rPr lang="pl-PL" sz="2400" dirty="0" smtClean="0">
                <a:solidFill>
                  <a:schemeClr val="accent5">
                    <a:lumMod val="25000"/>
                  </a:schemeClr>
                </a:solidFill>
              </a:rPr>
              <a:t>wczytywać</a:t>
            </a:r>
            <a:r>
              <a:rPr lang="pl-PL" sz="2400" dirty="0" smtClean="0"/>
              <a:t>, … </a:t>
            </a:r>
          </a:p>
          <a:p>
            <a:endParaRPr lang="pl-PL" sz="1400" dirty="0"/>
          </a:p>
          <a:p>
            <a:r>
              <a:rPr lang="pl-PL" sz="2400" dirty="0" smtClean="0"/>
              <a:t>Wyrazy modne, które wypierają wiele innych</a:t>
            </a:r>
          </a:p>
          <a:p>
            <a:pPr lvl="1"/>
            <a:r>
              <a:rPr lang="pl-PL" sz="2400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ciężko, ciężki</a:t>
            </a:r>
            <a:r>
              <a:rPr lang="pl-PL" sz="2400" dirty="0" smtClean="0"/>
              <a:t>: zamiast:</a:t>
            </a:r>
            <a:endParaRPr lang="pl-PL" sz="2400" dirty="0"/>
          </a:p>
          <a:p>
            <a:pPr lvl="1"/>
            <a:r>
              <a:rPr lang="pl-PL" sz="2400" dirty="0" smtClean="0">
                <a:solidFill>
                  <a:schemeClr val="accent5">
                    <a:lumMod val="25000"/>
                  </a:schemeClr>
                </a:solidFill>
              </a:rPr>
              <a:t>trudno, złożony, skomplikowany, nietrywialny</a:t>
            </a:r>
          </a:p>
          <a:p>
            <a:endParaRPr lang="pl-PL" sz="1400" dirty="0" smtClean="0"/>
          </a:p>
          <a:p>
            <a:r>
              <a:rPr lang="pl-PL" sz="2400" dirty="0" smtClean="0"/>
              <a:t>Wyrażenia osłabiające znaczenie</a:t>
            </a:r>
          </a:p>
          <a:p>
            <a:pPr lvl="1"/>
            <a:r>
              <a:rPr lang="pl-PL" sz="2400" i="1" dirty="0" smtClean="0"/>
              <a:t>jakieś tam</a:t>
            </a:r>
            <a:r>
              <a:rPr lang="pl-PL" sz="2400" dirty="0" smtClean="0"/>
              <a:t> klasy…</a:t>
            </a:r>
          </a:p>
          <a:p>
            <a:pPr lvl="1"/>
            <a:r>
              <a:rPr lang="pl-PL" sz="2400" dirty="0"/>
              <a:t>nieuzasadnione cudzysłowy   </a:t>
            </a:r>
            <a:r>
              <a:rPr lang="pl-PL" sz="2400" i="1" dirty="0"/>
              <a:t>„nieuzasadnione” </a:t>
            </a:r>
            <a:endParaRPr lang="pl-PL" sz="2400" i="1" dirty="0" smtClean="0"/>
          </a:p>
          <a:p>
            <a:pPr lvl="1"/>
            <a:r>
              <a:rPr lang="pl-PL" sz="2400" i="1" dirty="0" smtClean="0"/>
              <a:t>w mowie: nie wiem, jak to wyrazić</a:t>
            </a:r>
            <a:r>
              <a:rPr lang="pl-PL" sz="2400" dirty="0" smtClean="0"/>
              <a:t>…   </a:t>
            </a:r>
            <a:r>
              <a:rPr lang="pl-PL" sz="2400" i="1" dirty="0" err="1" smtClean="0"/>
              <a:t>eee</a:t>
            </a:r>
            <a:r>
              <a:rPr lang="pl-PL" sz="2400" dirty="0" smtClean="0"/>
              <a:t>…</a:t>
            </a:r>
          </a:p>
          <a:p>
            <a:pPr lvl="1"/>
            <a:endParaRPr lang="pl-PL" sz="2400" i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24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08818866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Częste błędy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Antropomorfizacja:</a:t>
            </a:r>
          </a:p>
          <a:p>
            <a:pPr lvl="1"/>
            <a:r>
              <a:rPr lang="pl-PL" dirty="0" smtClean="0"/>
              <a:t>Praca przedstawia… </a:t>
            </a:r>
            <a:r>
              <a:rPr lang="pl-PL" dirty="0" smtClean="0">
                <a:sym typeface="Symbol" panose="05050102010706020507" pitchFamily="18" charset="2"/>
              </a:rPr>
              <a:t> Przedstawiono</a:t>
            </a:r>
            <a:endParaRPr lang="pl-PL" dirty="0" smtClean="0"/>
          </a:p>
          <a:p>
            <a:r>
              <a:rPr lang="pl-PL" dirty="0" smtClean="0"/>
              <a:t>Nadmiarowe, oczywiste informacje w skrócie pracy:</a:t>
            </a:r>
          </a:p>
          <a:p>
            <a:pPr lvl="1"/>
            <a:r>
              <a:rPr lang="pl-PL" dirty="0" smtClean="0"/>
              <a:t>W niniejszej pracy opisano metodę… </a:t>
            </a:r>
            <a:r>
              <a:rPr lang="pl-PL" dirty="0" smtClean="0">
                <a:sym typeface="Symbol" panose="05050102010706020507" pitchFamily="18" charset="2"/>
              </a:rPr>
              <a:t></a:t>
            </a:r>
            <a:br>
              <a:rPr lang="pl-PL" dirty="0" smtClean="0">
                <a:sym typeface="Symbol" panose="05050102010706020507" pitchFamily="18" charset="2"/>
              </a:rPr>
            </a:br>
            <a:r>
              <a:rPr lang="pl-PL" dirty="0" smtClean="0"/>
              <a:t>Opisano metodę…</a:t>
            </a:r>
          </a:p>
          <a:p>
            <a:r>
              <a:rPr lang="pl-PL" dirty="0" smtClean="0"/>
              <a:t>Liczebniki do 9 słowami, większe cyframi. Raczej bez końcówek.</a:t>
            </a:r>
          </a:p>
          <a:p>
            <a:pPr lvl="1"/>
            <a:r>
              <a:rPr lang="pl-PL" dirty="0" smtClean="0"/>
              <a:t>Tak: Zbiór zawiera od jednego do 12 elementów.</a:t>
            </a:r>
          </a:p>
          <a:p>
            <a:pPr lvl="1"/>
            <a:r>
              <a:rPr lang="pl-PL" dirty="0" smtClean="0"/>
              <a:t>Nie: …od 1-go do 12-tu elementów.</a:t>
            </a:r>
          </a:p>
          <a:p>
            <a:pPr marL="0" indent="0">
              <a:buNone/>
            </a:pPr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25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31818027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Anakolut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Brak ciągłości w zdaniu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Gdy pomyślałem o tym… rety, ona miała rację!</a:t>
            </a:r>
          </a:p>
          <a:p>
            <a:r>
              <a:rPr lang="pl-PL" dirty="0" smtClean="0">
                <a:solidFill>
                  <a:schemeClr val="bg2"/>
                </a:solidFill>
              </a:rPr>
              <a:t>Rzadko anakolut jest potrzebny</a:t>
            </a:r>
          </a:p>
          <a:p>
            <a:r>
              <a:rPr lang="pl-PL" dirty="0" smtClean="0">
                <a:solidFill>
                  <a:schemeClr val="bg2"/>
                </a:solidFill>
              </a:rPr>
              <a:t>Prawie zawsze jest błędem</a:t>
            </a:r>
          </a:p>
          <a:p>
            <a:endParaRPr lang="pl-PL" sz="1800" dirty="0">
              <a:solidFill>
                <a:schemeClr val="bg2"/>
              </a:solidFill>
            </a:endParaRPr>
          </a:p>
          <a:p>
            <a:r>
              <a:rPr lang="pl-PL" dirty="0" smtClean="0">
                <a:solidFill>
                  <a:srgbClr val="FF0000"/>
                </a:solidFill>
              </a:rPr>
              <a:t>Idąc lasem zaczął wiać wiatr.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Tworząc nową klasę nie ma ona jeszcze konstruktora.</a:t>
            </a:r>
          </a:p>
          <a:p>
            <a:endParaRPr lang="pl-PL" sz="1600" dirty="0">
              <a:solidFill>
                <a:schemeClr val="bg2"/>
              </a:solidFill>
            </a:endParaRPr>
          </a:p>
          <a:p>
            <a:r>
              <a:rPr lang="pl-PL" dirty="0" smtClean="0">
                <a:solidFill>
                  <a:schemeClr val="bg2"/>
                </a:solidFill>
              </a:rPr>
              <a:t>Idąc lasem poczułem, że zaczął wiać…</a:t>
            </a:r>
          </a:p>
          <a:p>
            <a:r>
              <a:rPr lang="pl-PL" dirty="0" smtClean="0">
                <a:solidFill>
                  <a:schemeClr val="bg2"/>
                </a:solidFill>
              </a:rPr>
              <a:t>Gdy tworzymy nową klasę nie ma ona…</a:t>
            </a:r>
            <a:endParaRPr lang="pl-PL" dirty="0">
              <a:solidFill>
                <a:schemeClr val="bg2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26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61516848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Anakolut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Proszę uważać na imiesłowy:</a:t>
            </a:r>
          </a:p>
          <a:p>
            <a:pPr lvl="1"/>
            <a:r>
              <a:rPr lang="pl-PL" dirty="0" smtClean="0"/>
              <a:t>Pisząc, sprawdzając, analizując</a:t>
            </a:r>
          </a:p>
          <a:p>
            <a:r>
              <a:rPr lang="pl-PL" dirty="0" smtClean="0"/>
              <a:t>Prawie zawsze wychodzi anakolut</a:t>
            </a:r>
          </a:p>
          <a:p>
            <a:r>
              <a:rPr lang="pl-PL" dirty="0" smtClean="0"/>
              <a:t>Jak poprawić zdania:</a:t>
            </a:r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r>
              <a:rPr lang="pl-PL" dirty="0" smtClean="0"/>
              <a:t>Analizując dane ujawniają się pewne regularności.</a:t>
            </a:r>
          </a:p>
          <a:p>
            <a:pPr marL="0" indent="0">
              <a:buNone/>
            </a:pPr>
            <a:endParaRPr lang="pl-PL" sz="1200" dirty="0" smtClean="0"/>
          </a:p>
          <a:p>
            <a:pPr marL="0" indent="0">
              <a:buNone/>
            </a:pPr>
            <a:r>
              <a:rPr lang="pl-PL" dirty="0" smtClean="0"/>
              <a:t>Według naszej najlepszej wiedzy, przeszukując literaturę brak odniesień do tego zagadnienia.</a:t>
            </a:r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r>
              <a:rPr lang="pl-PL" dirty="0" smtClean="0"/>
              <a:t>Idąc tym tropem nie znajdziemy rozwiązania.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27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325235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Anakolut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Proszę uważać na imiesłowy:</a:t>
            </a:r>
          </a:p>
          <a:p>
            <a:pPr lvl="1"/>
            <a:r>
              <a:rPr lang="pl-PL" dirty="0" smtClean="0"/>
              <a:t>Pisząc, sprawdzając, analizując</a:t>
            </a:r>
          </a:p>
          <a:p>
            <a:r>
              <a:rPr lang="pl-PL" dirty="0" smtClean="0"/>
              <a:t>Prawie zawsze wychodzi anakolut</a:t>
            </a:r>
          </a:p>
          <a:p>
            <a:r>
              <a:rPr lang="pl-PL" dirty="0" smtClean="0"/>
              <a:t>Jak poprawić zdania:</a:t>
            </a:r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r>
              <a:rPr lang="pl-PL" dirty="0" smtClean="0"/>
              <a:t>Analizując dane ujawniamy pewne </a:t>
            </a:r>
            <a:br>
              <a:rPr lang="pl-PL" dirty="0" smtClean="0"/>
            </a:br>
            <a:r>
              <a:rPr lang="pl-PL" dirty="0" smtClean="0"/>
              <a:t>regularności.</a:t>
            </a:r>
          </a:p>
          <a:p>
            <a:pPr marL="0" indent="0">
              <a:buNone/>
            </a:pPr>
            <a:endParaRPr lang="pl-PL" sz="1200" dirty="0" smtClean="0"/>
          </a:p>
          <a:p>
            <a:pPr marL="0" indent="0">
              <a:buNone/>
            </a:pPr>
            <a:r>
              <a:rPr lang="pl-PL" dirty="0" smtClean="0"/>
              <a:t>Według naszej najlepszej wiedzy, w literaturze brak odniesień do tego zagadnienia.</a:t>
            </a:r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r>
              <a:rPr lang="pl-PL" dirty="0" smtClean="0">
                <a:solidFill>
                  <a:srgbClr val="009900"/>
                </a:solidFill>
              </a:rPr>
              <a:t>Idąc tym tropem nie znajdziemy rozwiązania.</a:t>
            </a:r>
            <a:endParaRPr lang="pl-PL" dirty="0">
              <a:solidFill>
                <a:srgbClr val="009900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28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9254786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Interpunkcja; razem czy osobno…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Bardzo, bardzo polecam serwis językowy PWN:</a:t>
            </a:r>
          </a:p>
          <a:p>
            <a:pPr lvl="1"/>
            <a:endParaRPr lang="pl-PL" dirty="0" smtClean="0"/>
          </a:p>
          <a:p>
            <a:pPr lvl="1"/>
            <a:r>
              <a:rPr lang="pl-PL" dirty="0" smtClean="0"/>
              <a:t>https</a:t>
            </a:r>
            <a:r>
              <a:rPr lang="pl-PL" dirty="0"/>
              <a:t>://</a:t>
            </a:r>
            <a:r>
              <a:rPr lang="pl-PL" dirty="0" smtClean="0"/>
              <a:t>sjp.pwn.pl </a:t>
            </a:r>
            <a:r>
              <a:rPr lang="pl-PL" dirty="0" smtClean="0">
                <a:sym typeface="Symbol" panose="05050102010706020507" pitchFamily="18" charset="2"/>
              </a:rPr>
              <a:t> Zasady pisowni</a:t>
            </a:r>
            <a:endParaRPr lang="pl-PL" dirty="0"/>
          </a:p>
          <a:p>
            <a:pPr lvl="1"/>
            <a:endParaRPr lang="pl-PL" dirty="0" smtClean="0"/>
          </a:p>
          <a:p>
            <a:pPr lvl="1"/>
            <a:r>
              <a:rPr lang="pl-PL" dirty="0" smtClean="0"/>
              <a:t>https</a:t>
            </a:r>
            <a:r>
              <a:rPr lang="pl-PL" dirty="0"/>
              <a:t>://</a:t>
            </a:r>
            <a:r>
              <a:rPr lang="pl-PL" dirty="0" smtClean="0"/>
              <a:t>sjp.pwn.pl/zasady/Zasady-pisowni-i-interpunkcji</a:t>
            </a:r>
          </a:p>
          <a:p>
            <a:pPr lvl="1"/>
            <a:endParaRPr lang="pl-PL" dirty="0"/>
          </a:p>
          <a:p>
            <a:r>
              <a:rPr lang="pl-PL" dirty="0" smtClean="0"/>
              <a:t>Przecinki. Użycie łącznika. Razem czy osobno? Skróty i skrótowce. Itd</a:t>
            </a:r>
            <a:r>
              <a:rPr lang="pl-PL" dirty="0"/>
              <a:t>.</a:t>
            </a:r>
            <a:r>
              <a:rPr lang="pl-PL" dirty="0" smtClean="0"/>
              <a:t> </a:t>
            </a:r>
            <a:endParaRPr lang="pl-PL" dirty="0"/>
          </a:p>
          <a:p>
            <a:pPr lvl="1"/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29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71878957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Język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Piszemy po polsku</a:t>
            </a:r>
          </a:p>
          <a:p>
            <a:pPr marL="0" indent="0">
              <a:buNone/>
            </a:pPr>
            <a:r>
              <a:rPr lang="pl-PL" dirty="0" smtClean="0"/>
              <a:t>Piszemy po angielsku – British </a:t>
            </a:r>
            <a:r>
              <a:rPr lang="pl-PL" dirty="0" err="1" smtClean="0"/>
              <a:t>or</a:t>
            </a:r>
            <a:r>
              <a:rPr lang="pl-PL" dirty="0" smtClean="0"/>
              <a:t> American?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 smtClean="0"/>
              <a:t>Przypominamy sobie, że mamy zdaną maturę z polskiego</a:t>
            </a:r>
          </a:p>
          <a:p>
            <a:r>
              <a:rPr lang="pl-PL" b="1" dirty="0" smtClean="0"/>
              <a:t>Prosto i jasno</a:t>
            </a:r>
            <a:r>
              <a:rPr lang="pl-PL" dirty="0" smtClean="0"/>
              <a:t> piszemy, o co chodzi</a:t>
            </a:r>
          </a:p>
          <a:p>
            <a:r>
              <a:rPr lang="pl-PL" dirty="0"/>
              <a:t>Piszemy językiem technicznym</a:t>
            </a:r>
          </a:p>
          <a:p>
            <a:r>
              <a:rPr lang="pl-PL" dirty="0" smtClean="0"/>
              <a:t>Wiedzę ogólną opisujemy tylko po to, żeby umieścić nasz temat w odpowiednim otoczeniu</a:t>
            </a:r>
          </a:p>
          <a:p>
            <a:r>
              <a:rPr lang="pl-PL" dirty="0" smtClean="0"/>
              <a:t>Warto czytać dobre teksty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3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06906148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Piszemy po polsku. Prosto i jasno. </a:t>
            </a:r>
          </a:p>
          <a:p>
            <a:endParaRPr lang="pl-PL" dirty="0" smtClean="0"/>
          </a:p>
          <a:p>
            <a:r>
              <a:rPr lang="pl-PL" dirty="0" smtClean="0"/>
              <a:t>Przeczytajmy przedtem </a:t>
            </a:r>
          </a:p>
          <a:p>
            <a:pPr lvl="1"/>
            <a:r>
              <a:rPr lang="pl-PL" dirty="0" smtClean="0"/>
              <a:t>jedną książkę beletrystyczną,</a:t>
            </a:r>
          </a:p>
          <a:p>
            <a:pPr lvl="1"/>
            <a:r>
              <a:rPr lang="pl-PL" dirty="0" smtClean="0"/>
              <a:t>jedną matematyczną lub techniczną.</a:t>
            </a:r>
          </a:p>
          <a:p>
            <a:pPr lvl="1"/>
            <a:endParaRPr lang="pl-PL" dirty="0"/>
          </a:p>
          <a:p>
            <a:r>
              <a:rPr lang="pl-PL" dirty="0" smtClean="0"/>
              <a:t>Czytanie gazety ani internetu nie wystarczy.</a:t>
            </a:r>
          </a:p>
          <a:p>
            <a:endParaRPr lang="pl-PL" dirty="0"/>
          </a:p>
          <a:p>
            <a:r>
              <a:rPr lang="pl-PL" dirty="0" smtClean="0"/>
              <a:t>Spokojnie, wszystko będzie dobrze, najważniejsze, to mieć o czym pisać.</a:t>
            </a:r>
          </a:p>
          <a:p>
            <a:pPr marL="0" indent="0" algn="r">
              <a:buNone/>
            </a:pPr>
            <a:endParaRPr lang="pl-PL" sz="2000" dirty="0" smtClean="0">
              <a:hlinkClick r:id="rId2" action="ppaction://hlinksldjump"/>
            </a:endParaRPr>
          </a:p>
          <a:p>
            <a:pPr marL="0" indent="0" algn="r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>
          <a:xfrm>
            <a:off x="179388" y="6597352"/>
            <a:ext cx="8856662" cy="232073"/>
          </a:xfrm>
        </p:spPr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30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8864338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Redakcja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Redagujemy pracę bardzo starannie</a:t>
            </a:r>
          </a:p>
          <a:p>
            <a:pPr lvl="1"/>
            <a:r>
              <a:rPr lang="pl-PL" sz="2400" dirty="0" smtClean="0"/>
              <a:t>Co to znaczy?</a:t>
            </a:r>
          </a:p>
          <a:p>
            <a:endParaRPr lang="pl-PL" sz="1050" dirty="0" smtClean="0"/>
          </a:p>
          <a:p>
            <a:r>
              <a:rPr lang="pl-PL" sz="2400" dirty="0" smtClean="0"/>
              <a:t>Pisownia i eliminacja błędów literowych</a:t>
            </a:r>
          </a:p>
          <a:p>
            <a:r>
              <a:rPr lang="pl-PL" sz="2400" dirty="0" smtClean="0"/>
              <a:t>Gramatyka i styl</a:t>
            </a:r>
          </a:p>
          <a:p>
            <a:r>
              <a:rPr lang="pl-PL" sz="2400" dirty="0" smtClean="0"/>
              <a:t>Wielkie i małe litery</a:t>
            </a:r>
          </a:p>
          <a:p>
            <a:r>
              <a:rPr lang="pl-PL" sz="2400" dirty="0" smtClean="0"/>
              <a:t>Interpunkcja</a:t>
            </a:r>
          </a:p>
          <a:p>
            <a:r>
              <a:rPr lang="pl-PL" sz="2400" dirty="0" smtClean="0"/>
              <a:t>Odstępy i znaki nierozdzielające</a:t>
            </a:r>
          </a:p>
          <a:p>
            <a:r>
              <a:rPr lang="pl-PL" sz="2400" dirty="0" smtClean="0"/>
              <a:t>Nazwy, wyrazy obce, odmiana rzeczowników</a:t>
            </a:r>
          </a:p>
          <a:p>
            <a:r>
              <a:rPr lang="pl-PL" sz="2400" dirty="0" smtClean="0"/>
              <a:t>Kreski i myślniki</a:t>
            </a:r>
          </a:p>
          <a:p>
            <a:r>
              <a:rPr lang="pl-PL" sz="2400" dirty="0" smtClean="0"/>
              <a:t>Obiekty pływające – podpisy i odniesienia</a:t>
            </a:r>
          </a:p>
          <a:p>
            <a:r>
              <a:rPr lang="pl-PL" sz="2400" dirty="0" smtClean="0"/>
              <a:t>Fragmenty kodu</a:t>
            </a:r>
          </a:p>
          <a:p>
            <a:r>
              <a:rPr lang="pl-PL" sz="2400" dirty="0" smtClean="0"/>
              <a:t>Wzory matematyczne</a:t>
            </a:r>
          </a:p>
          <a:p>
            <a:r>
              <a:rPr lang="pl-PL" sz="2400" dirty="0" smtClean="0"/>
              <a:t>Wyliczenia</a:t>
            </a:r>
            <a:endParaRPr lang="pl-PL" sz="24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4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13600758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Wielkie i małe litery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Tytuły (pracy, rozdziałów) piszemy:</a:t>
            </a:r>
          </a:p>
          <a:p>
            <a:pPr lvl="1"/>
            <a:r>
              <a:rPr lang="pl-PL" dirty="0" smtClean="0"/>
              <a:t>Po polsku: tylko pierwszy wyraz wielką literą</a:t>
            </a:r>
          </a:p>
          <a:p>
            <a:pPr lvl="1"/>
            <a:r>
              <a:rPr lang="pl-PL" dirty="0" smtClean="0"/>
              <a:t>Po angielsku: wszystkie wyrazy wielką literą, za wyjątkiem spójników, przyimków</a:t>
            </a:r>
            <a:br>
              <a:rPr lang="pl-PL" dirty="0" smtClean="0"/>
            </a:br>
            <a:r>
              <a:rPr lang="pl-PL" dirty="0" smtClean="0"/>
              <a:t>i rodzajników</a:t>
            </a:r>
          </a:p>
          <a:p>
            <a:pPr marL="457200" lvl="1" indent="0">
              <a:buNone/>
            </a:pPr>
            <a:endParaRPr lang="pl-PL" dirty="0"/>
          </a:p>
          <a:p>
            <a:pPr marL="457200" lvl="1" indent="0">
              <a:buNone/>
            </a:pPr>
            <a:r>
              <a:rPr lang="pl-PL" dirty="0" smtClean="0"/>
              <a:t>Metody akumulacji danych w analizie obrazów cyfrowych</a:t>
            </a:r>
          </a:p>
          <a:p>
            <a:pPr marL="457200" lvl="1" indent="0">
              <a:buNone/>
            </a:pPr>
            <a:endParaRPr lang="pl-PL" sz="1050" dirty="0"/>
          </a:p>
          <a:p>
            <a:pPr marL="457200" lvl="1" indent="0">
              <a:buNone/>
            </a:pPr>
            <a:r>
              <a:rPr lang="pl-PL" dirty="0" err="1"/>
              <a:t>Evidence</a:t>
            </a:r>
            <a:r>
              <a:rPr lang="pl-PL" dirty="0"/>
              <a:t> </a:t>
            </a:r>
            <a:r>
              <a:rPr lang="pl-PL" dirty="0" err="1" smtClean="0"/>
              <a:t>Accumulation</a:t>
            </a:r>
            <a:r>
              <a:rPr lang="pl-PL" dirty="0" smtClean="0"/>
              <a:t> </a:t>
            </a:r>
            <a:r>
              <a:rPr lang="pl-PL" dirty="0" err="1" smtClean="0"/>
              <a:t>Methods</a:t>
            </a:r>
            <a:r>
              <a:rPr lang="pl-PL" dirty="0" smtClean="0"/>
              <a:t> </a:t>
            </a:r>
            <a:r>
              <a:rPr lang="pl-PL" dirty="0"/>
              <a:t>in </a:t>
            </a:r>
            <a:r>
              <a:rPr lang="pl-PL" dirty="0" smtClean="0"/>
              <a:t>Digital Image Analysis</a:t>
            </a:r>
          </a:p>
          <a:p>
            <a:pPr marL="457200" lvl="1" indent="0">
              <a:buNone/>
            </a:pPr>
            <a:endParaRPr lang="pl-PL" sz="1400" dirty="0"/>
          </a:p>
          <a:p>
            <a:pPr marL="457200" lvl="1" indent="0">
              <a:buNone/>
            </a:pPr>
            <a:r>
              <a:rPr lang="pl-PL" sz="1800" dirty="0" smtClean="0"/>
              <a:t>Po tytule nie ma kropki</a:t>
            </a:r>
          </a:p>
          <a:p>
            <a:pPr marL="457200" lvl="1" indent="0">
              <a:buNone/>
            </a:pPr>
            <a:r>
              <a:rPr lang="pl-PL" sz="1800" dirty="0" smtClean="0"/>
              <a:t>W </a:t>
            </a:r>
            <a:r>
              <a:rPr lang="pl-PL" sz="1800" dirty="0"/>
              <a:t>spisach literatury często po angielsku pisze się jak po </a:t>
            </a:r>
            <a:r>
              <a:rPr lang="pl-PL" sz="1800" dirty="0" smtClean="0"/>
              <a:t>polsku</a:t>
            </a:r>
            <a:endParaRPr lang="pl-PL" sz="1800" dirty="0"/>
          </a:p>
          <a:p>
            <a:pPr marL="457200" lvl="1" indent="0">
              <a:buNone/>
            </a:pPr>
            <a:endParaRPr lang="pl-PL" sz="18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5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73259762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Rysunki, tabele: obiekty pływające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Każdy rysunek ma numer i jest podpisany, </a:t>
            </a:r>
            <a:r>
              <a:rPr lang="pl-PL" b="1" dirty="0" smtClean="0"/>
              <a:t>pod spodem</a:t>
            </a:r>
            <a:r>
              <a:rPr lang="pl-PL" dirty="0" smtClean="0"/>
              <a:t>, np.:</a:t>
            </a:r>
          </a:p>
          <a:p>
            <a:pPr marL="457200" lvl="1" indent="0">
              <a:buNone/>
            </a:pPr>
            <a:r>
              <a:rPr lang="pl-PL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Rysunek 12. Schemat systemu pomiarowego.</a:t>
            </a:r>
          </a:p>
          <a:p>
            <a:r>
              <a:rPr lang="pl-PL" dirty="0" smtClean="0"/>
              <a:t>W tekście do </a:t>
            </a:r>
            <a:r>
              <a:rPr lang="pl-PL" b="1" dirty="0" smtClean="0"/>
              <a:t>każdego</a:t>
            </a:r>
            <a:r>
              <a:rPr lang="pl-PL" dirty="0" smtClean="0"/>
              <a:t> rysunku odnosimy się przez numer, np.:</a:t>
            </a:r>
          </a:p>
          <a:p>
            <a:pPr marL="457200" lvl="1" indent="0">
              <a:buNone/>
            </a:pPr>
            <a:r>
              <a:rPr lang="pl-PL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Układ pomiarowy (</a:t>
            </a:r>
            <a:r>
              <a:rPr lang="pl-PL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Rysunek </a:t>
            </a:r>
            <a:r>
              <a:rPr lang="pl-PL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12) uwzględnia…</a:t>
            </a:r>
          </a:p>
          <a:p>
            <a:endParaRPr lang="pl-PL" dirty="0" smtClean="0"/>
          </a:p>
          <a:p>
            <a:r>
              <a:rPr lang="pl-PL" dirty="0" smtClean="0"/>
              <a:t>Nie zakładamy, że rysunek jest w tekście miedzy określonymi zdaniami. Powinien być on umieszczony na górze lub dole strony.</a:t>
            </a:r>
          </a:p>
          <a:p>
            <a:r>
              <a:rPr lang="pl-PL" b="1" dirty="0" smtClean="0"/>
              <a:t>To samo dotyczy tabel</a:t>
            </a:r>
            <a:r>
              <a:rPr lang="pl-PL" dirty="0" smtClean="0"/>
              <a:t>. Podpis jest </a:t>
            </a:r>
            <a:r>
              <a:rPr lang="pl-PL" b="1" dirty="0" smtClean="0"/>
              <a:t>nad tabelą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6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27064417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Rysunek: przykła</a:t>
            </a:r>
            <a:r>
              <a:rPr lang="pl-PL" dirty="0"/>
              <a:t>d</a:t>
            </a:r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430" y="2530908"/>
            <a:ext cx="3035745" cy="2914316"/>
          </a:xfrm>
        </p:spPr>
      </p:pic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7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 bwMode="auto">
          <a:xfrm>
            <a:off x="179388" y="952501"/>
            <a:ext cx="8856662" cy="132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533400" indent="-533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8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1pPr>
            <a:lvl2pPr marL="952500" indent="-4953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80000"/>
              <a:buFont typeface="OpenSymbol" panose="05010000000000000000" pitchFamily="2" charset="0"/>
              <a:buChar char="♦"/>
              <a:defRPr kumimoji="1" sz="26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  <a:defRPr kumimoji="1" sz="24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3pPr>
            <a:lvl4pPr marL="17526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4pPr>
            <a:lvl5pPr marL="22098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dirty="0" smtClean="0">
                <a:solidFill>
                  <a:schemeClr val="bg2"/>
                </a:solidFill>
              </a:rPr>
              <a:t>Na poniższym rysunku przedstawiono jeden </a:t>
            </a:r>
            <a:br>
              <a:rPr lang="pl-PL" dirty="0" smtClean="0">
                <a:solidFill>
                  <a:schemeClr val="bg2"/>
                </a:solidFill>
              </a:rPr>
            </a:br>
            <a:r>
              <a:rPr lang="pl-PL" dirty="0" smtClean="0">
                <a:solidFill>
                  <a:schemeClr val="bg2"/>
                </a:solidFill>
              </a:rPr>
              <a:t>z typowych obrazów testowych </a:t>
            </a:r>
            <a:r>
              <a:rPr lang="pl-PL" i="1" dirty="0" err="1" smtClean="0">
                <a:solidFill>
                  <a:schemeClr val="bg2"/>
                </a:solidFill>
              </a:rPr>
              <a:t>baboon</a:t>
            </a:r>
            <a:r>
              <a:rPr lang="pl-PL" dirty="0" smtClean="0">
                <a:solidFill>
                  <a:schemeClr val="bg2"/>
                </a:solidFill>
              </a:rPr>
              <a:t>, który zostanie użyty do badania algorytmów.</a:t>
            </a:r>
          </a:p>
        </p:txBody>
      </p:sp>
      <p:sp>
        <p:nvSpPr>
          <p:cNvPr id="7" name="Symbol zastępczy zawartości 2"/>
          <p:cNvSpPr txBox="1">
            <a:spLocks/>
          </p:cNvSpPr>
          <p:nvPr/>
        </p:nvSpPr>
        <p:spPr bwMode="auto">
          <a:xfrm>
            <a:off x="107504" y="5642418"/>
            <a:ext cx="8856662" cy="666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533400" indent="-533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8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1pPr>
            <a:lvl2pPr marL="952500" indent="-4953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80000"/>
              <a:buFont typeface="OpenSymbol" panose="05010000000000000000" pitchFamily="2" charset="0"/>
              <a:buChar char="♦"/>
              <a:defRPr kumimoji="1" sz="26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  <a:defRPr kumimoji="1" sz="24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3pPr>
            <a:lvl4pPr marL="17526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4pPr>
            <a:lvl5pPr marL="22098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dirty="0" smtClean="0">
                <a:solidFill>
                  <a:schemeClr val="bg2"/>
                </a:solidFill>
              </a:rPr>
              <a:t>Charakterystyczną cechą tego rysunku jest…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 rot="19474861">
            <a:off x="6521426" y="3888009"/>
            <a:ext cx="2220838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533400" indent="-533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8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1pPr>
            <a:lvl2pPr marL="952500" indent="-4953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80000"/>
              <a:buFont typeface="OpenSymbol" panose="05010000000000000000" pitchFamily="2" charset="0"/>
              <a:buChar char="♦"/>
              <a:defRPr kumimoji="1" sz="26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  <a:defRPr kumimoji="1" sz="24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3pPr>
            <a:lvl4pPr marL="17526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4pPr>
            <a:lvl5pPr marL="22098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6600" dirty="0" smtClean="0">
                <a:solidFill>
                  <a:srgbClr val="FF0000"/>
                </a:solidFill>
              </a:rPr>
              <a:t>Źle!</a:t>
            </a:r>
            <a:endParaRPr lang="pl-PL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279529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Rysunek: przykła</a:t>
            </a:r>
            <a:r>
              <a:rPr lang="pl-PL" dirty="0"/>
              <a:t>d</a:t>
            </a:r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846" y="1024319"/>
            <a:ext cx="3035745" cy="2914316"/>
          </a:xfrm>
        </p:spPr>
      </p:pic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8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 bwMode="auto">
          <a:xfrm>
            <a:off x="195172" y="4845633"/>
            <a:ext cx="8856662" cy="1823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533400" indent="-533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8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1pPr>
            <a:lvl2pPr marL="952500" indent="-4953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80000"/>
              <a:buFont typeface="OpenSymbol" panose="05010000000000000000" pitchFamily="2" charset="0"/>
              <a:buChar char="♦"/>
              <a:defRPr kumimoji="1" sz="26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  <a:defRPr kumimoji="1" sz="24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3pPr>
            <a:lvl4pPr marL="17526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4pPr>
            <a:lvl5pPr marL="22098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dirty="0" smtClean="0">
                <a:solidFill>
                  <a:schemeClr val="bg2"/>
                </a:solidFill>
              </a:rPr>
              <a:t>Na </a:t>
            </a:r>
            <a:r>
              <a:rPr lang="pl-PL" dirty="0" smtClean="0">
                <a:solidFill>
                  <a:schemeClr val="bg2"/>
                </a:solidFill>
              </a:rPr>
              <a:t>rysunku </a:t>
            </a:r>
            <a:r>
              <a:rPr lang="pl-PL" dirty="0" smtClean="0">
                <a:solidFill>
                  <a:schemeClr val="bg2"/>
                </a:solidFill>
              </a:rPr>
              <a:t>7 przedstawiono jeden z typowych obrazów testowych </a:t>
            </a:r>
            <a:r>
              <a:rPr lang="pl-PL" i="1" dirty="0" err="1" smtClean="0">
                <a:solidFill>
                  <a:schemeClr val="bg2"/>
                </a:solidFill>
              </a:rPr>
              <a:t>baboon</a:t>
            </a:r>
            <a:r>
              <a:rPr lang="pl-PL" dirty="0" smtClean="0">
                <a:solidFill>
                  <a:schemeClr val="bg2"/>
                </a:solidFill>
              </a:rPr>
              <a:t>, który zostanie użyty do badania algorytmów. </a:t>
            </a:r>
            <a:r>
              <a:rPr lang="pl-PL" dirty="0" err="1" smtClean="0">
                <a:solidFill>
                  <a:schemeClr val="bg2"/>
                </a:solidFill>
              </a:rPr>
              <a:t>Charakterys</a:t>
            </a:r>
            <a:r>
              <a:rPr lang="pl-PL" dirty="0" smtClean="0">
                <a:solidFill>
                  <a:schemeClr val="bg2"/>
                </a:solidFill>
              </a:rPr>
              <a:t>-tyczną </a:t>
            </a:r>
            <a:r>
              <a:rPr lang="pl-PL" dirty="0">
                <a:solidFill>
                  <a:schemeClr val="bg2"/>
                </a:solidFill>
              </a:rPr>
              <a:t>cechą tego rysunku jest…</a:t>
            </a:r>
          </a:p>
          <a:p>
            <a:pPr marL="0" indent="0" algn="just">
              <a:buNone/>
            </a:pPr>
            <a:endParaRPr lang="pl-PL" dirty="0" smtClean="0">
              <a:solidFill>
                <a:schemeClr val="bg2"/>
              </a:solidFill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1115616" y="4018667"/>
            <a:ext cx="7056784" cy="666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533400" indent="-533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8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1pPr>
            <a:lvl2pPr marL="952500" indent="-4953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80000"/>
              <a:buFont typeface="OpenSymbol" panose="05010000000000000000" pitchFamily="2" charset="0"/>
              <a:buChar char="♦"/>
              <a:defRPr kumimoji="1" sz="26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  <a:defRPr kumimoji="1" sz="24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3pPr>
            <a:lvl4pPr marL="17526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4pPr>
            <a:lvl5pPr marL="22098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chemeClr val="bg2"/>
                </a:solidFill>
              </a:rPr>
              <a:t>Rys. 7. Obraz testowy </a:t>
            </a:r>
            <a:r>
              <a:rPr lang="pl-PL" sz="2000" i="1" dirty="0" err="1" smtClean="0">
                <a:solidFill>
                  <a:schemeClr val="bg2"/>
                </a:solidFill>
              </a:rPr>
              <a:t>baboon</a:t>
            </a:r>
            <a:r>
              <a:rPr lang="pl-PL" sz="2000" dirty="0" smtClean="0">
                <a:solidFill>
                  <a:schemeClr val="bg2"/>
                </a:solidFill>
              </a:rPr>
              <a:t> w rozdzielczości</a:t>
            </a:r>
            <a:br>
              <a:rPr lang="pl-PL" sz="2000" dirty="0" smtClean="0">
                <a:solidFill>
                  <a:schemeClr val="bg2"/>
                </a:solidFill>
              </a:rPr>
            </a:br>
            <a:r>
              <a:rPr lang="pl-PL" sz="2000" dirty="0" smtClean="0">
                <a:solidFill>
                  <a:schemeClr val="bg2"/>
                </a:solidFill>
              </a:rPr>
              <a:t>               zredukowanej do 125*120. Źródło: [12].</a:t>
            </a:r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 bwMode="auto">
          <a:xfrm rot="19474861">
            <a:off x="5921925" y="1805300"/>
            <a:ext cx="3252306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533400" indent="-533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8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1pPr>
            <a:lvl2pPr marL="952500" indent="-4953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80000"/>
              <a:buFont typeface="OpenSymbol" panose="05010000000000000000" pitchFamily="2" charset="0"/>
              <a:buChar char="♦"/>
              <a:defRPr kumimoji="1" sz="26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  <a:defRPr kumimoji="1" sz="24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3pPr>
            <a:lvl4pPr marL="17526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4pPr>
            <a:lvl5pPr marL="22098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6600" dirty="0" smtClean="0">
                <a:solidFill>
                  <a:srgbClr val="00B050"/>
                </a:solidFill>
              </a:rPr>
              <a:t>Dobrze</a:t>
            </a:r>
            <a:endParaRPr lang="pl-PL" sz="6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932012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Rysunek: przykła</a:t>
            </a:r>
            <a:r>
              <a:rPr lang="pl-PL" dirty="0"/>
              <a:t>d</a:t>
            </a:r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5565" y="2969832"/>
            <a:ext cx="3035745" cy="2914316"/>
          </a:xfrm>
        </p:spPr>
      </p:pic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8FADD9-A262-48D3-87B3-A8E301D03572}" type="slidenum">
              <a:rPr lang="en-GB" altLang="pl-PL" smtClean="0"/>
              <a:pPr>
                <a:defRPr/>
              </a:pPr>
              <a:t>9</a:t>
            </a:fld>
            <a:r>
              <a:rPr lang="en-GB" altLang="pl-PL" dirty="0" smtClean="0"/>
              <a:t>/30</a:t>
            </a:r>
            <a:endParaRPr lang="en-GB" altLang="pl-PL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 bwMode="auto">
          <a:xfrm>
            <a:off x="179388" y="955492"/>
            <a:ext cx="8856662" cy="1823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533400" indent="-533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8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1pPr>
            <a:lvl2pPr marL="952500" indent="-4953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80000"/>
              <a:buFont typeface="OpenSymbol" panose="05010000000000000000" pitchFamily="2" charset="0"/>
              <a:buChar char="♦"/>
              <a:defRPr kumimoji="1" sz="26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  <a:defRPr kumimoji="1" sz="24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3pPr>
            <a:lvl4pPr marL="17526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4pPr>
            <a:lvl5pPr marL="22098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dirty="0" smtClean="0">
                <a:solidFill>
                  <a:schemeClr val="bg2"/>
                </a:solidFill>
              </a:rPr>
              <a:t>Na </a:t>
            </a:r>
            <a:r>
              <a:rPr lang="pl-PL" dirty="0" smtClean="0">
                <a:solidFill>
                  <a:schemeClr val="bg2"/>
                </a:solidFill>
              </a:rPr>
              <a:t>rysunku </a:t>
            </a:r>
            <a:r>
              <a:rPr lang="pl-PL" dirty="0" smtClean="0">
                <a:solidFill>
                  <a:schemeClr val="bg2"/>
                </a:solidFill>
              </a:rPr>
              <a:t>7 przedstawiono jeden z typowych obrazów testowych </a:t>
            </a:r>
            <a:r>
              <a:rPr lang="pl-PL" i="1" dirty="0" err="1" smtClean="0">
                <a:solidFill>
                  <a:schemeClr val="bg2"/>
                </a:solidFill>
              </a:rPr>
              <a:t>baboon</a:t>
            </a:r>
            <a:r>
              <a:rPr lang="pl-PL" dirty="0" smtClean="0">
                <a:solidFill>
                  <a:schemeClr val="bg2"/>
                </a:solidFill>
              </a:rPr>
              <a:t>, który zostanie użyty do badania algorytmów. </a:t>
            </a:r>
            <a:r>
              <a:rPr lang="pl-PL" dirty="0" err="1" smtClean="0">
                <a:solidFill>
                  <a:schemeClr val="bg2"/>
                </a:solidFill>
              </a:rPr>
              <a:t>Charakterys</a:t>
            </a:r>
            <a:r>
              <a:rPr lang="pl-PL" dirty="0" smtClean="0">
                <a:solidFill>
                  <a:schemeClr val="bg2"/>
                </a:solidFill>
              </a:rPr>
              <a:t>-tyczną </a:t>
            </a:r>
            <a:r>
              <a:rPr lang="pl-PL" dirty="0">
                <a:solidFill>
                  <a:schemeClr val="bg2"/>
                </a:solidFill>
              </a:rPr>
              <a:t>cechą tego rysunku jest…</a:t>
            </a:r>
          </a:p>
          <a:p>
            <a:pPr marL="0" indent="0" algn="just">
              <a:buNone/>
            </a:pPr>
            <a:endParaRPr lang="pl-PL" dirty="0" smtClean="0">
              <a:solidFill>
                <a:schemeClr val="bg2"/>
              </a:solidFill>
            </a:endParaRP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 bwMode="auto">
          <a:xfrm>
            <a:off x="1331640" y="6032677"/>
            <a:ext cx="7056784" cy="666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533400" indent="-533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8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1pPr>
            <a:lvl2pPr marL="952500" indent="-4953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80000"/>
              <a:buFont typeface="OpenSymbol" panose="05010000000000000000" pitchFamily="2" charset="0"/>
              <a:buChar char="♦"/>
              <a:defRPr kumimoji="1" sz="26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  <a:defRPr kumimoji="1" sz="24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3pPr>
            <a:lvl4pPr marL="17526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4pPr>
            <a:lvl5pPr marL="22098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chemeClr val="bg2"/>
                </a:solidFill>
              </a:rPr>
              <a:t>Rys. 7. Obraz testowy </a:t>
            </a:r>
            <a:r>
              <a:rPr lang="pl-PL" sz="2000" i="1" dirty="0" err="1" smtClean="0">
                <a:solidFill>
                  <a:schemeClr val="bg2"/>
                </a:solidFill>
              </a:rPr>
              <a:t>baboon</a:t>
            </a:r>
            <a:r>
              <a:rPr lang="pl-PL" sz="2000" dirty="0" smtClean="0">
                <a:solidFill>
                  <a:schemeClr val="bg2"/>
                </a:solidFill>
              </a:rPr>
              <a:t> w rozdzielczości</a:t>
            </a:r>
            <a:br>
              <a:rPr lang="pl-PL" sz="2000" dirty="0" smtClean="0">
                <a:solidFill>
                  <a:schemeClr val="bg2"/>
                </a:solidFill>
              </a:rPr>
            </a:br>
            <a:r>
              <a:rPr lang="pl-PL" sz="2000" dirty="0" smtClean="0">
                <a:solidFill>
                  <a:schemeClr val="bg2"/>
                </a:solidFill>
              </a:rPr>
              <a:t>               zredukowanej do 125*120 [12].</a:t>
            </a:r>
          </a:p>
        </p:txBody>
      </p:sp>
      <p:sp>
        <p:nvSpPr>
          <p:cNvPr id="7" name="Symbol zastępczy zawartości 2"/>
          <p:cNvSpPr txBox="1">
            <a:spLocks/>
          </p:cNvSpPr>
          <p:nvPr/>
        </p:nvSpPr>
        <p:spPr bwMode="auto">
          <a:xfrm rot="19474861">
            <a:off x="5993934" y="3968361"/>
            <a:ext cx="3252306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533400" indent="-533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8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1pPr>
            <a:lvl2pPr marL="952500" indent="-4953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80000"/>
              <a:buFont typeface="OpenSymbol" panose="05010000000000000000" pitchFamily="2" charset="0"/>
              <a:buChar char="♦"/>
              <a:defRPr kumimoji="1" sz="26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  <a:defRPr kumimoji="1" sz="24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3pPr>
            <a:lvl4pPr marL="17526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•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4pPr>
            <a:lvl5pPr marL="2209800" indent="-3810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Char char="–"/>
              <a:defRPr kumimoji="1" sz="2000" kern="1200">
                <a:solidFill>
                  <a:srgbClr val="30060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6600" dirty="0" smtClean="0">
                <a:solidFill>
                  <a:srgbClr val="00B050"/>
                </a:solidFill>
              </a:rPr>
              <a:t>Dobrze</a:t>
            </a:r>
            <a:endParaRPr lang="pl-PL" sz="6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600411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Chmielewski_ICCVG04">
  <a:themeElements>
    <a:clrScheme name="Chmielewski_ICCVG04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Chmielewski_ICCVG04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600" b="0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600" b="0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Chmielewski_ICCVG04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mielewski_ICCVG04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mielewski_ICCVG04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Settings\lchmiel\Moje dokumenty\TEXT\ICCVG2004-Warszawa\Presentation\Chmielewski_ICCVG04.pot</Template>
  <TotalTime>5287</TotalTime>
  <Words>1423</Words>
  <Application>Microsoft Office PowerPoint</Application>
  <PresentationFormat>Pokaz na ekranie (4:3)</PresentationFormat>
  <Paragraphs>304</Paragraphs>
  <Slides>30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9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40" baseType="lpstr">
      <vt:lpstr>Arial</vt:lpstr>
      <vt:lpstr>Calibri</vt:lpstr>
      <vt:lpstr>Cambria Math</vt:lpstr>
      <vt:lpstr>Courier New</vt:lpstr>
      <vt:lpstr>OpenSymbol</vt:lpstr>
      <vt:lpstr>Symbol</vt:lpstr>
      <vt:lpstr>Times New Roman</vt:lpstr>
      <vt:lpstr>Verdana</vt:lpstr>
      <vt:lpstr>Wingdings</vt:lpstr>
      <vt:lpstr>Chmielewski_ICCVG04</vt:lpstr>
      <vt:lpstr>Ważne rady  wynikające z lektury wielu prac</vt:lpstr>
      <vt:lpstr>Literatura</vt:lpstr>
      <vt:lpstr>Język</vt:lpstr>
      <vt:lpstr>Redakcja</vt:lpstr>
      <vt:lpstr>Wielkie i małe litery</vt:lpstr>
      <vt:lpstr>Rysunki, tabele: obiekty pływające</vt:lpstr>
      <vt:lpstr>Rysunek: przykład</vt:lpstr>
      <vt:lpstr>Rysunek: przykład</vt:lpstr>
      <vt:lpstr>Rysunek: przykład</vt:lpstr>
      <vt:lpstr>Rysunki, tabele: podawanie źródeł</vt:lpstr>
      <vt:lpstr>Wyrazy i nazwy angielskie</vt:lpstr>
      <vt:lpstr>Wyrazy i nazwy angielskie</vt:lpstr>
      <vt:lpstr>Wyrazy angielskie – apostrof? </vt:lpstr>
      <vt:lpstr>Wyrazy obce – Podsumiwanie</vt:lpstr>
      <vt:lpstr>Czcionki – kody programów</vt:lpstr>
      <vt:lpstr>Fragmenty kodu i wzory</vt:lpstr>
      <vt:lpstr>Literatura</vt:lpstr>
      <vt:lpstr>Wyliczenia w tekście</vt:lpstr>
      <vt:lpstr>Wyliczenia w tekście</vt:lpstr>
      <vt:lpstr>Wyliczenia w tekście</vt:lpstr>
      <vt:lpstr>Złe ustawienie spacji    1/2</vt:lpstr>
      <vt:lpstr>Złe ustawienie spacji    2/2</vt:lpstr>
      <vt:lpstr>Kreski i myślniki</vt:lpstr>
      <vt:lpstr>Żargon i inne problemy</vt:lpstr>
      <vt:lpstr>Częste błędy</vt:lpstr>
      <vt:lpstr>Anakolut</vt:lpstr>
      <vt:lpstr>Anakolut</vt:lpstr>
      <vt:lpstr>Anakolut</vt:lpstr>
      <vt:lpstr>Interpunkcja; razem czy osobno…</vt:lpstr>
      <vt:lpstr>Podsumowanie</vt:lpstr>
    </vt:vector>
  </TitlesOfParts>
  <Company>w domu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Detection of Non-parametric Lines by Evidence Accumulation:  Finding Blood Vessels in Mammograms</dc:title>
  <dc:creator>Leszek Chmielewski</dc:creator>
  <dc:description>ICCVG 2004</dc:description>
  <cp:lastModifiedBy>Konto Microsoft</cp:lastModifiedBy>
  <cp:revision>277</cp:revision>
  <cp:lastPrinted>2000-03-01T14:24:30Z</cp:lastPrinted>
  <dcterms:created xsi:type="dcterms:W3CDTF">2004-09-09T11:36:23Z</dcterms:created>
  <dcterms:modified xsi:type="dcterms:W3CDTF">2024-11-04T22:39:36Z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ęzyk">
    <vt:lpwstr>Angielski (UK)</vt:lpwstr>
  </property>
</Properties>
</file>