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9900"/>
    <a:srgbClr val="0000FF"/>
    <a:srgbClr val="D32121"/>
    <a:srgbClr val="BA1818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1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CB76615-4111-40F4-9CB5-DDB3BE13C46F}" type="datetime1">
              <a:rPr lang="en-US" altLang="pl-PL"/>
              <a:pPr>
                <a:defRPr/>
              </a:pPr>
              <a:t>11/9/2019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16E46C-05E3-4460-BC1B-64BD2DA48B7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27232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AC8C9D-6CD4-491B-8274-48797F7C4F97}" type="datetime1">
              <a:rPr lang="en-GB" altLang="pl-PL"/>
              <a:pPr>
                <a:defRPr/>
              </a:pPr>
              <a:t>09/11/2019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03AB771-CA90-48AC-909D-BFCA517722C0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4590520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25EB8FA0-B98E-4B76-8868-AAD1FABEA8A1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09/11/2019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94133AE6-0E5C-4890-88BB-7F4ACDD3B530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261705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33156327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F0EB0-3934-49D2-8FAE-B912C651DAD4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204646387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3DDF4-79BC-49D4-9784-5439A70484EE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50190512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1"/>
            <a:ext cx="8856662" cy="557284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FADD9-A262-48D3-87B3-A8E301D03572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9145209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1F6B-CF33-45E1-B446-CBA4DB3CB29F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18862104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D502D-0296-43BC-AF91-A8C2725820E6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232321212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18381-EAD5-4769-8D5F-B422B330FD49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90198753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F4EDA-8EC7-4420-87A4-B62A3682CE25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247250501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47C9-D5DB-49F9-9656-01CA737D7B7E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013731829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073E1-8469-40E6-AC18-96FD31476CD3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49032276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20BBB-1189-469D-BF60-A44D708B16DC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3210639362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135FAD4-D902-44A6-B421-0019CAA55629}" type="slidenum">
              <a:rPr lang="en-GB" altLang="pl-PL"/>
              <a:pPr>
                <a:defRPr/>
              </a:pPr>
              <a:t>‹#›</a:t>
            </a:fld>
            <a:r>
              <a:rPr lang="en-GB" altLang="pl-PL" dirty="0"/>
              <a:t>/10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smtClean="0"/>
              <a:t>Przykłady negatywne</a:t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sz="2000" dirty="0" smtClean="0"/>
              <a:t>Czego nie należy robić</a:t>
            </a: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smtClean="0"/>
              <a:t>Leszek J Chmielewski</a:t>
            </a:r>
          </a:p>
          <a:p>
            <a:r>
              <a:rPr lang="pl-PL" altLang="pl-PL" smtClean="0"/>
              <a:t>Wydział Zastosowań Informatyki i Matematyki</a:t>
            </a:r>
            <a:br>
              <a:rPr lang="pl-PL" altLang="pl-PL" smtClean="0"/>
            </a:br>
            <a:r>
              <a:rPr lang="pl-PL" altLang="pl-PL" smtClean="0"/>
              <a:t>SGGW</a:t>
            </a:r>
          </a:p>
          <a:p>
            <a:r>
              <a:rPr lang="pl-PL" altLang="pl-PL" sz="900" smtClean="0"/>
              <a:t/>
            </a:r>
            <a:br>
              <a:rPr lang="pl-PL" altLang="pl-PL" sz="900" smtClean="0"/>
            </a:br>
            <a:r>
              <a:rPr lang="en-GB" altLang="pl-PL" sz="2000" smtClean="0">
                <a:solidFill>
                  <a:srgbClr val="000099"/>
                </a:solidFill>
              </a:rPr>
              <a:t>http://www.wzim.sggw.pl/leszek_chmielewski</a:t>
            </a:r>
            <a:r>
              <a:rPr lang="pl-PL" altLang="pl-PL" sz="2000" smtClean="0">
                <a:solidFill>
                  <a:srgbClr val="000099"/>
                </a:solidFill>
              </a:rPr>
              <a:t/>
            </a:r>
            <a:br>
              <a:rPr lang="pl-PL" altLang="pl-PL" sz="2000" smtClean="0">
                <a:solidFill>
                  <a:srgbClr val="000099"/>
                </a:solidFill>
              </a:rPr>
            </a:br>
            <a:r>
              <a:rPr lang="pl-PL" altLang="pl-PL" sz="2000" smtClean="0">
                <a:solidFill>
                  <a:srgbClr val="000099"/>
                </a:solidFill>
              </a:rPr>
              <a:t>http://</a:t>
            </a:r>
            <a:r>
              <a:rPr lang="pl-PL" altLang="pl-PL" sz="2000" smtClean="0"/>
              <a:t>lchmiel.pl</a:t>
            </a:r>
            <a:endParaRPr lang="en-GB" altLang="pl-PL" sz="2000" smtClean="0"/>
          </a:p>
        </p:txBody>
      </p:sp>
      <p:pic>
        <p:nvPicPr>
          <p:cNvPr id="5125" name="Picture 5" descr="logo_SGG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5772150"/>
            <a:ext cx="90011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Żargon </a:t>
            </a:r>
            <a:r>
              <a:rPr lang="pl-PL" smtClean="0"/>
              <a:t>i niekorzystne działanie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Wyrazy zapożyczone z angielskiego</a:t>
            </a:r>
          </a:p>
          <a:p>
            <a:pPr lvl="1"/>
            <a:r>
              <a:rPr lang="pl-PL" sz="2400" dirty="0" smtClean="0"/>
              <a:t>bez liku; najczęściej istnieją polskie terminy</a:t>
            </a:r>
          </a:p>
          <a:p>
            <a:endParaRPr lang="pl-PL" sz="1400" dirty="0" smtClean="0"/>
          </a:p>
          <a:p>
            <a:r>
              <a:rPr lang="pl-PL" sz="2400" dirty="0" smtClean="0"/>
              <a:t>Wyrazy zbyt potoczne</a:t>
            </a:r>
          </a:p>
          <a:p>
            <a:pPr lvl="1"/>
            <a:r>
              <a:rPr lang="pl-PL" sz="2400" dirty="0" smtClean="0"/>
              <a:t>zaczytywać dane, zaciągać listy</a:t>
            </a:r>
          </a:p>
          <a:p>
            <a:endParaRPr lang="pl-PL" sz="1400" dirty="0"/>
          </a:p>
          <a:p>
            <a:r>
              <a:rPr lang="pl-PL" sz="2400" dirty="0" smtClean="0"/>
              <a:t>Wyrazy modne</a:t>
            </a:r>
          </a:p>
          <a:p>
            <a:pPr lvl="1"/>
            <a:r>
              <a:rPr lang="pl-PL" sz="2400" dirty="0" smtClean="0"/>
              <a:t>ciężko, ciężki: zamiast:</a:t>
            </a:r>
            <a:endParaRPr lang="pl-PL" sz="2400" dirty="0"/>
          </a:p>
          <a:p>
            <a:pPr lvl="1"/>
            <a:r>
              <a:rPr lang="pl-PL" sz="2400" dirty="0" smtClean="0"/>
              <a:t>trudno, złożony, skomplikowany, nietrywialny</a:t>
            </a:r>
          </a:p>
          <a:p>
            <a:endParaRPr lang="pl-PL" sz="1400" dirty="0" smtClean="0"/>
          </a:p>
          <a:p>
            <a:r>
              <a:rPr lang="pl-PL" sz="2400" dirty="0" smtClean="0"/>
              <a:t>Wyrażenia osłabiające znaczenie</a:t>
            </a:r>
          </a:p>
          <a:p>
            <a:pPr lvl="1"/>
            <a:r>
              <a:rPr lang="pl-PL" sz="2400" dirty="0" smtClean="0"/>
              <a:t>jakieś tam klasy</a:t>
            </a:r>
          </a:p>
          <a:p>
            <a:pPr lvl="1"/>
            <a:r>
              <a:rPr lang="pl-PL" sz="2400" dirty="0" smtClean="0"/>
              <a:t>nie wiem, jak to wyrazić…</a:t>
            </a:r>
          </a:p>
          <a:p>
            <a:pPr lvl="1"/>
            <a:r>
              <a:rPr lang="pl-PL" sz="2400" dirty="0" smtClean="0"/>
              <a:t>nieuzasadnione cudzysłowy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10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88188668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5B5B4904-A7A6-422F-A5C3-39FA6AF73920}" type="slidenum">
              <a:rPr lang="en-GB" altLang="pl-PL" sz="1000" smtClean="0"/>
              <a:pPr/>
              <a:t>2</a:t>
            </a:fld>
            <a:r>
              <a:rPr lang="en-GB" altLang="pl-PL" sz="1000" smtClean="0"/>
              <a:t>/10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Literatura</a:t>
            </a:r>
            <a:endParaRPr lang="en-GB" altLang="pl-PL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/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dirty="0" smtClean="0"/>
              <a:t>Anonimowo. Recenzowane i promowane prace licencjackie, inżynierskie, magisterskie, doktorskie i habilitacyjne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Pierwsze miejsca na liście błędów  </a:t>
            </a:r>
            <a:r>
              <a:rPr lang="pl-PL" sz="2000" dirty="0" smtClean="0"/>
              <a:t>1/2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Które zdania są prawidłowe?</a:t>
            </a:r>
          </a:p>
          <a:p>
            <a:pPr marL="0" indent="0">
              <a:buNone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sz="2400" dirty="0"/>
              <a:t>Projekt był realizowany </a:t>
            </a:r>
            <a:br>
              <a:rPr lang="pl-PL" sz="2400" dirty="0"/>
            </a:br>
            <a:r>
              <a:rPr lang="pl-PL" sz="2400" dirty="0"/>
              <a:t>w oparciu o metodologię PRINCE </a:t>
            </a:r>
            <a:r>
              <a:rPr lang="pl-PL" sz="2400" dirty="0" smtClean="0"/>
              <a:t>2.</a:t>
            </a:r>
            <a:endParaRPr lang="pl-PL" sz="2400" dirty="0"/>
          </a:p>
          <a:p>
            <a:pPr>
              <a:buFont typeface="+mj-lt"/>
              <a:buAutoNum type="arabicPeriod"/>
            </a:pPr>
            <a:r>
              <a:rPr lang="pl-PL" sz="2400" dirty="0"/>
              <a:t>Projekt był realizowany </a:t>
            </a:r>
            <a:br>
              <a:rPr lang="pl-PL" sz="2400" dirty="0"/>
            </a:br>
            <a:r>
              <a:rPr lang="pl-PL" sz="2400" dirty="0" smtClean="0"/>
              <a:t>z wykorzystaniem metodologii </a:t>
            </a:r>
            <a:r>
              <a:rPr lang="pl-PL" sz="2400" dirty="0"/>
              <a:t>PRINCE </a:t>
            </a:r>
            <a:r>
              <a:rPr lang="pl-PL" sz="2400" dirty="0" smtClean="0"/>
              <a:t>2.</a:t>
            </a:r>
            <a:endParaRPr lang="pl-PL" sz="2400" dirty="0"/>
          </a:p>
          <a:p>
            <a:pPr>
              <a:buFont typeface="+mj-lt"/>
              <a:buAutoNum type="arabicPeriod"/>
            </a:pPr>
            <a:r>
              <a:rPr lang="pl-PL" sz="2400" dirty="0" smtClean="0"/>
              <a:t>Konstrukcja oprogramowania opiera </a:t>
            </a:r>
            <a:br>
              <a:rPr lang="pl-PL" sz="2400" dirty="0" smtClean="0"/>
            </a:br>
            <a:r>
              <a:rPr lang="pl-PL" sz="2400" dirty="0" smtClean="0"/>
              <a:t>się na wzorcu projektowym MVC.</a:t>
            </a:r>
          </a:p>
          <a:p>
            <a:pPr>
              <a:buFont typeface="+mj-lt"/>
              <a:buAutoNum type="arabicPeriod"/>
            </a:pPr>
            <a:r>
              <a:rPr lang="pl-PL" sz="2400" dirty="0" smtClean="0"/>
              <a:t>Klasa implementująca obliczenia statystyczne opiera się o podręcznik [12].</a:t>
            </a:r>
          </a:p>
          <a:p>
            <a:pPr>
              <a:buFont typeface="+mj-lt"/>
              <a:buAutoNum type="arabicPeriod"/>
            </a:pPr>
            <a:r>
              <a:rPr lang="pl-PL" sz="2400" dirty="0" smtClean="0"/>
              <a:t>Klasę implementującą </a:t>
            </a:r>
            <a:r>
              <a:rPr lang="pl-PL" sz="2400" dirty="0"/>
              <a:t>obliczenia statystyczne </a:t>
            </a:r>
            <a:r>
              <a:rPr lang="pl-PL" sz="2400" dirty="0" smtClean="0"/>
              <a:t>oprogramowano korzystając z podręcznika [12].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3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6906148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Pierwsze miejsca na liście błędów  </a:t>
            </a:r>
            <a:r>
              <a:rPr lang="pl-PL" sz="2000" dirty="0" smtClean="0"/>
              <a:t>1/2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Które zdania są prawidłowe?</a:t>
            </a:r>
          </a:p>
          <a:p>
            <a:pPr marL="0" indent="0">
              <a:buNone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rgbClr val="009900"/>
                </a:solidFill>
              </a:rPr>
              <a:t>Projekt był realizowany </a:t>
            </a:r>
            <a:br>
              <a:rPr lang="pl-PL" sz="2400" dirty="0">
                <a:solidFill>
                  <a:srgbClr val="009900"/>
                </a:solidFill>
              </a:rPr>
            </a:br>
            <a:r>
              <a:rPr lang="pl-PL" sz="2400" dirty="0">
                <a:solidFill>
                  <a:srgbClr val="009900"/>
                </a:solidFill>
              </a:rPr>
              <a:t>w oparciu o metodologię PRINCE </a:t>
            </a:r>
            <a:r>
              <a:rPr lang="pl-PL" sz="2400" dirty="0" smtClean="0">
                <a:solidFill>
                  <a:srgbClr val="009900"/>
                </a:solidFill>
              </a:rPr>
              <a:t>2.</a:t>
            </a:r>
            <a:endParaRPr lang="pl-PL" sz="2400" dirty="0">
              <a:solidFill>
                <a:srgbClr val="009900"/>
              </a:solidFill>
            </a:endParaRPr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rgbClr val="009900"/>
                </a:solidFill>
              </a:rPr>
              <a:t>Projekt był realizowany </a:t>
            </a:r>
            <a:br>
              <a:rPr lang="pl-PL" sz="2400" dirty="0">
                <a:solidFill>
                  <a:srgbClr val="009900"/>
                </a:solidFill>
              </a:rPr>
            </a:br>
            <a:r>
              <a:rPr lang="pl-PL" sz="2400" dirty="0" smtClean="0">
                <a:solidFill>
                  <a:srgbClr val="009900"/>
                </a:solidFill>
              </a:rPr>
              <a:t>z wykorzystaniem metodologii </a:t>
            </a:r>
            <a:r>
              <a:rPr lang="pl-PL" sz="2400" dirty="0">
                <a:solidFill>
                  <a:srgbClr val="009900"/>
                </a:solidFill>
              </a:rPr>
              <a:t>PRINCE </a:t>
            </a:r>
            <a:r>
              <a:rPr lang="pl-PL" sz="2400" dirty="0" smtClean="0">
                <a:solidFill>
                  <a:srgbClr val="009900"/>
                </a:solidFill>
              </a:rPr>
              <a:t>2.</a:t>
            </a:r>
            <a:endParaRPr lang="pl-PL" sz="2400" dirty="0">
              <a:solidFill>
                <a:srgbClr val="009900"/>
              </a:solidFill>
            </a:endParaRPr>
          </a:p>
          <a:p>
            <a:pPr>
              <a:buFont typeface="+mj-lt"/>
              <a:buAutoNum type="arabicPeriod"/>
            </a:pPr>
            <a:r>
              <a:rPr lang="pl-PL" sz="2400" dirty="0" smtClean="0">
                <a:solidFill>
                  <a:srgbClr val="009900"/>
                </a:solidFill>
              </a:rPr>
              <a:t>Konstrukcja oprogramowania opiera </a:t>
            </a:r>
            <a:br>
              <a:rPr lang="pl-PL" sz="2400" dirty="0" smtClean="0">
                <a:solidFill>
                  <a:srgbClr val="009900"/>
                </a:solidFill>
              </a:rPr>
            </a:br>
            <a:r>
              <a:rPr lang="pl-PL" sz="2400" dirty="0" smtClean="0">
                <a:solidFill>
                  <a:srgbClr val="009900"/>
                </a:solidFill>
              </a:rPr>
              <a:t>się na wzorcu projektowym MVC.</a:t>
            </a:r>
          </a:p>
          <a:p>
            <a:pPr>
              <a:buFont typeface="+mj-lt"/>
              <a:buAutoNum type="arabicPeriod"/>
            </a:pPr>
            <a:r>
              <a:rPr lang="pl-PL" sz="2400" strike="sngStrike" dirty="0" smtClean="0">
                <a:solidFill>
                  <a:srgbClr val="FF0000"/>
                </a:solidFill>
              </a:rPr>
              <a:t>Klasa implementująca obliczenia statystyczne opiera się o podręcznik [12].</a:t>
            </a:r>
          </a:p>
          <a:p>
            <a:pPr>
              <a:buFont typeface="+mj-lt"/>
              <a:buAutoNum type="arabicPeriod"/>
            </a:pPr>
            <a:r>
              <a:rPr lang="pl-PL" sz="2400" dirty="0" smtClean="0">
                <a:solidFill>
                  <a:srgbClr val="009900"/>
                </a:solidFill>
              </a:rPr>
              <a:t>Klasę implementującą </a:t>
            </a:r>
            <a:r>
              <a:rPr lang="pl-PL" sz="2400" dirty="0">
                <a:solidFill>
                  <a:srgbClr val="009900"/>
                </a:solidFill>
              </a:rPr>
              <a:t>obliczenia statystyczne </a:t>
            </a:r>
            <a:r>
              <a:rPr lang="pl-PL" sz="2400" dirty="0" smtClean="0">
                <a:solidFill>
                  <a:srgbClr val="009900"/>
                </a:solidFill>
              </a:rPr>
              <a:t>oprogramowano korzystając z podręcznika [12].</a:t>
            </a:r>
            <a:endParaRPr lang="pl-PL" sz="2400" dirty="0">
              <a:solidFill>
                <a:srgbClr val="0099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4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986598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Pierwsze miejsca na liście błędów  </a:t>
            </a:r>
            <a:r>
              <a:rPr lang="pl-PL" sz="2000" dirty="0" smtClean="0"/>
              <a:t>2/2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Które zdania są prawidłowe?</a:t>
            </a:r>
          </a:p>
          <a:p>
            <a:pPr marL="0" indent="0">
              <a:buNone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sz="2400" dirty="0" smtClean="0"/>
              <a:t>Badając algorytm ujawnia się jego niestabilność.</a:t>
            </a:r>
          </a:p>
          <a:p>
            <a:pPr>
              <a:buFont typeface="+mj-lt"/>
              <a:buAutoNum type="arabicPeriod"/>
            </a:pPr>
            <a:r>
              <a:rPr lang="pl-PL" sz="2400" dirty="0"/>
              <a:t>Badając algorytm ujawniamy jego niestabilność.</a:t>
            </a:r>
          </a:p>
          <a:p>
            <a:pPr>
              <a:buFont typeface="+mj-lt"/>
              <a:buAutoNum type="arabicPeriod"/>
            </a:pPr>
            <a:r>
              <a:rPr lang="pl-PL" sz="2400" dirty="0" smtClean="0"/>
              <a:t>Gdy badamy algorytm, ujawnia się jego niestabilność.</a:t>
            </a:r>
          </a:p>
          <a:p>
            <a:pPr>
              <a:buFont typeface="+mj-lt"/>
              <a:buAutoNum type="arabicPeriod"/>
            </a:pPr>
            <a:r>
              <a:rPr lang="pl-PL" sz="2400" dirty="0" smtClean="0"/>
              <a:t>Analizując </a:t>
            </a:r>
            <a:r>
              <a:rPr lang="pl-PL" sz="2400" dirty="0"/>
              <a:t>wykres widać rosnący trend akcji.</a:t>
            </a:r>
          </a:p>
          <a:p>
            <a:pPr>
              <a:buFont typeface="+mj-lt"/>
              <a:buAutoNum type="arabicPeriod"/>
            </a:pPr>
            <a:r>
              <a:rPr lang="pl-PL" sz="2400" dirty="0"/>
              <a:t>Analizując wykres widzimy rosnący trend akcji.</a:t>
            </a:r>
          </a:p>
          <a:p>
            <a:pPr>
              <a:buFont typeface="+mj-lt"/>
              <a:buAutoNum type="arabicPeriod"/>
            </a:pPr>
            <a:endParaRPr lang="pl-PL" sz="2400" dirty="0" smtClean="0"/>
          </a:p>
          <a:p>
            <a:pPr>
              <a:buFont typeface="+mj-lt"/>
              <a:buAutoNum type="arabicPeriod"/>
            </a:pPr>
            <a:r>
              <a:rPr lang="pl-PL" sz="2400" dirty="0" smtClean="0"/>
              <a:t>Idąc ulicą zaczął padać deszcz.</a:t>
            </a:r>
          </a:p>
          <a:p>
            <a:pPr>
              <a:buFont typeface="+mj-lt"/>
              <a:buAutoNum type="arabicPeriod"/>
            </a:pPr>
            <a:r>
              <a:rPr lang="pl-PL" sz="2400" dirty="0"/>
              <a:t>Idąc ulicą </a:t>
            </a:r>
            <a:r>
              <a:rPr lang="pl-PL" sz="2400" dirty="0" smtClean="0"/>
              <a:t>zauważyłem, że zaczął </a:t>
            </a:r>
            <a:r>
              <a:rPr lang="pl-PL" sz="2400" dirty="0"/>
              <a:t>padać deszcz</a:t>
            </a:r>
            <a:r>
              <a:rPr lang="pl-PL" sz="24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chemeClr val="bg2"/>
                </a:solidFill>
              </a:rPr>
              <a:t>Pisząc artykuł do Wikipedii, zadzwonił telefon [</a:t>
            </a:r>
            <a:r>
              <a:rPr lang="pl-PL" sz="2400" dirty="0" err="1">
                <a:solidFill>
                  <a:schemeClr val="bg2"/>
                </a:solidFill>
              </a:rPr>
              <a:t>wiki</a:t>
            </a:r>
            <a:r>
              <a:rPr lang="pl-PL" sz="2400" dirty="0" smtClean="0">
                <a:solidFill>
                  <a:schemeClr val="bg2"/>
                </a:solidFill>
              </a:rPr>
              <a:t>].</a:t>
            </a:r>
            <a:endParaRPr lang="pl-PL" sz="2400" dirty="0">
              <a:solidFill>
                <a:schemeClr val="bg2"/>
              </a:solidFill>
            </a:endParaRPr>
          </a:p>
          <a:p>
            <a:pPr>
              <a:buFont typeface="+mj-lt"/>
              <a:buAutoNum type="arabicPeriod"/>
            </a:pP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5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13512494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Pierwsze miejsca na liście błędów  </a:t>
            </a:r>
            <a:r>
              <a:rPr lang="pl-PL" sz="2000" dirty="0" smtClean="0"/>
              <a:t>2/2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Które zdania… – zgodność podmiotu</a:t>
            </a:r>
          </a:p>
          <a:p>
            <a:pPr marL="0" indent="0">
              <a:buNone/>
            </a:pPr>
            <a:endParaRPr lang="pl-PL" dirty="0" smtClean="0"/>
          </a:p>
          <a:p>
            <a:pPr>
              <a:buFont typeface="+mj-lt"/>
              <a:buAutoNum type="arabicPeriod"/>
            </a:pPr>
            <a:r>
              <a:rPr lang="pl-PL" sz="2400" strike="sngStrike" dirty="0" smtClean="0">
                <a:solidFill>
                  <a:srgbClr val="FF0000"/>
                </a:solidFill>
              </a:rPr>
              <a:t>Badając algorytm ujawnia się jego niestabilność.</a:t>
            </a:r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rgbClr val="009900"/>
                </a:solidFill>
              </a:rPr>
              <a:t>Badając algorytm ujawniamy jego niestabilność. </a:t>
            </a:r>
            <a:endParaRPr lang="pl-PL" sz="2400" dirty="0" smtClean="0">
              <a:solidFill>
                <a:srgbClr val="009900"/>
              </a:solidFill>
            </a:endParaRPr>
          </a:p>
          <a:p>
            <a:pPr>
              <a:buFont typeface="+mj-lt"/>
              <a:buAutoNum type="arabicPeriod"/>
            </a:pPr>
            <a:r>
              <a:rPr lang="pl-PL" sz="2400" dirty="0" smtClean="0">
                <a:solidFill>
                  <a:srgbClr val="009900"/>
                </a:solidFill>
              </a:rPr>
              <a:t>Gdy badamy algorytm, ujawnia się jego niestabilność.</a:t>
            </a:r>
          </a:p>
          <a:p>
            <a:pPr>
              <a:buFont typeface="+mj-lt"/>
              <a:buAutoNum type="arabicPeriod"/>
            </a:pPr>
            <a:r>
              <a:rPr lang="pl-PL" sz="2400" strike="sngStrike" dirty="0">
                <a:solidFill>
                  <a:srgbClr val="FF0000"/>
                </a:solidFill>
              </a:rPr>
              <a:t>Analizując wykres widać rosnący trend akcji.</a:t>
            </a:r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rgbClr val="009900"/>
                </a:solidFill>
              </a:rPr>
              <a:t>Analizując wykres widzimy rosnący trend akcji.</a:t>
            </a:r>
          </a:p>
          <a:p>
            <a:pPr>
              <a:buFont typeface="+mj-lt"/>
              <a:buAutoNum type="arabicPeriod"/>
            </a:pPr>
            <a:endParaRPr lang="pl-PL" sz="2400" dirty="0" smtClean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r>
              <a:rPr lang="pl-PL" sz="2400" strike="sngStrike" dirty="0" smtClean="0">
                <a:solidFill>
                  <a:srgbClr val="FF0000"/>
                </a:solidFill>
              </a:rPr>
              <a:t>Idąc ulicą zaczął padać deszcz.</a:t>
            </a:r>
          </a:p>
          <a:p>
            <a:pPr>
              <a:buFont typeface="+mj-lt"/>
              <a:buAutoNum type="arabicPeriod"/>
            </a:pPr>
            <a:r>
              <a:rPr lang="pl-PL" sz="2400" dirty="0">
                <a:solidFill>
                  <a:srgbClr val="009900"/>
                </a:solidFill>
              </a:rPr>
              <a:t>Idąc ulicą </a:t>
            </a:r>
            <a:r>
              <a:rPr lang="pl-PL" sz="2400" dirty="0" smtClean="0">
                <a:solidFill>
                  <a:srgbClr val="009900"/>
                </a:solidFill>
              </a:rPr>
              <a:t>zauważyłem, że zaczął </a:t>
            </a:r>
            <a:r>
              <a:rPr lang="pl-PL" sz="2400" dirty="0">
                <a:solidFill>
                  <a:srgbClr val="009900"/>
                </a:solidFill>
              </a:rPr>
              <a:t>padać deszcz</a:t>
            </a:r>
            <a:r>
              <a:rPr lang="pl-PL" sz="2400" dirty="0" smtClean="0">
                <a:solidFill>
                  <a:srgbClr val="009900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pl-PL" sz="2400" strike="sngStrike" dirty="0">
                <a:solidFill>
                  <a:srgbClr val="FF0000"/>
                </a:solidFill>
              </a:rPr>
              <a:t>Pisząc artykuł do Wikipedii, zadzwonił </a:t>
            </a:r>
            <a:r>
              <a:rPr lang="pl-PL" sz="2400" strike="sngStrike" dirty="0" smtClean="0">
                <a:solidFill>
                  <a:srgbClr val="FF0000"/>
                </a:solidFill>
              </a:rPr>
              <a:t>telefon [</a:t>
            </a:r>
            <a:r>
              <a:rPr lang="pl-PL" sz="2400" strike="sngStrike" dirty="0" err="1" smtClean="0">
                <a:solidFill>
                  <a:srgbClr val="FF0000"/>
                </a:solidFill>
              </a:rPr>
              <a:t>wiki</a:t>
            </a:r>
            <a:r>
              <a:rPr lang="pl-PL" sz="2400" strike="sngStrike" dirty="0" smtClean="0">
                <a:solidFill>
                  <a:srgbClr val="FF0000"/>
                </a:solidFill>
              </a:rPr>
              <a:t>].</a:t>
            </a:r>
            <a:endParaRPr lang="pl-PL" sz="2400" strike="sngStrike" dirty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6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4890643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Inne typowe błędy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Nie cytowane publikacje ze spisu literatury</a:t>
            </a:r>
          </a:p>
          <a:p>
            <a:r>
              <a:rPr lang="pl-PL" dirty="0" smtClean="0"/>
              <a:t>Rysunki bez numerów i podpisów</a:t>
            </a:r>
          </a:p>
          <a:p>
            <a:r>
              <a:rPr lang="pl-PL" dirty="0" smtClean="0"/>
              <a:t>Tabele, fragmenty kodu…</a:t>
            </a:r>
          </a:p>
          <a:p>
            <a:r>
              <a:rPr lang="pl-PL" dirty="0" smtClean="0"/>
              <a:t>Brak odwołania do rysunków w tekście</a:t>
            </a:r>
          </a:p>
          <a:p>
            <a:r>
              <a:rPr lang="pl-PL" dirty="0" smtClean="0"/>
              <a:t>… tabel, fragmentów kodu…</a:t>
            </a:r>
          </a:p>
          <a:p>
            <a:endParaRPr lang="pl-PL" dirty="0" smtClean="0"/>
          </a:p>
          <a:p>
            <a:r>
              <a:rPr lang="pl-PL" dirty="0" smtClean="0"/>
              <a:t>Kropka po tytule rozdziału</a:t>
            </a:r>
          </a:p>
          <a:p>
            <a:r>
              <a:rPr lang="pl-PL" dirty="0" smtClean="0"/>
              <a:t>Brak znaków przestankowych w wyliczeniach</a:t>
            </a:r>
          </a:p>
          <a:p>
            <a:pPr lvl="2"/>
            <a:r>
              <a:rPr lang="pl-PL" dirty="0" smtClean="0"/>
              <a:t>W tekście robi się to inaczej, niż w prezentacji</a:t>
            </a:r>
          </a:p>
          <a:p>
            <a:pPr lvl="2"/>
            <a:r>
              <a:rPr lang="pl-PL" dirty="0" smtClean="0"/>
              <a:t>W prezentacji najważniejsza jest czytelność</a:t>
            </a:r>
          </a:p>
          <a:p>
            <a:pPr lvl="2"/>
            <a:r>
              <a:rPr lang="pl-PL" dirty="0" smtClean="0"/>
              <a:t>W tekście wszędzie są zdania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7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17045096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Wyliczenia w tekście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Znane są następujące rodzaje baz danych:</a:t>
            </a:r>
          </a:p>
          <a:p>
            <a:r>
              <a:rPr lang="pl-PL" dirty="0" smtClean="0"/>
              <a:t>kartotekowe,</a:t>
            </a:r>
          </a:p>
          <a:p>
            <a:r>
              <a:rPr lang="pl-PL" dirty="0" smtClean="0"/>
              <a:t>relacyjne, </a:t>
            </a:r>
          </a:p>
          <a:p>
            <a:r>
              <a:rPr lang="pl-PL" dirty="0" smtClean="0"/>
              <a:t>obiektowe,</a:t>
            </a:r>
          </a:p>
          <a:p>
            <a:r>
              <a:rPr lang="pl-PL" dirty="0" smtClean="0"/>
              <a:t>inne.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U ssaków występują następujące cechy charakterystyczne: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karmienie młodych mlekiem matki;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owłosienie ciała, zazwyczaj sezonowe;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itd.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8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882424692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Złe ustawienie spacji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Spacja przed przecinkiem , albo kropką .</a:t>
            </a:r>
          </a:p>
          <a:p>
            <a:r>
              <a:rPr lang="pl-PL" dirty="0" smtClean="0"/>
              <a:t>Spacja ( wewnątrz nawiasu )</a:t>
            </a:r>
          </a:p>
          <a:p>
            <a:r>
              <a:rPr lang="pl-PL" dirty="0" smtClean="0"/>
              <a:t>Podwójne  lub    wielokrotne spacje</a:t>
            </a:r>
          </a:p>
          <a:p>
            <a:r>
              <a:rPr lang="pl-PL" dirty="0" smtClean="0"/>
              <a:t>Brak dbałości o ciągłość wyrażeń: </a:t>
            </a:r>
            <a:br>
              <a:rPr lang="pl-PL" dirty="0" smtClean="0"/>
            </a:br>
            <a:r>
              <a:rPr lang="pl-PL" dirty="0" smtClean="0"/>
              <a:t>tekst </a:t>
            </a:r>
            <a:r>
              <a:rPr lang="pl-PL" dirty="0" err="1"/>
              <a:t>tekst</a:t>
            </a:r>
            <a:r>
              <a:rPr lang="pl-PL" dirty="0"/>
              <a:t> </a:t>
            </a:r>
            <a:r>
              <a:rPr lang="pl-PL" dirty="0" err="1"/>
              <a:t>tekst</a:t>
            </a:r>
            <a:r>
              <a:rPr lang="pl-PL" dirty="0"/>
              <a:t> </a:t>
            </a:r>
            <a:r>
              <a:rPr lang="pl-PL" dirty="0" err="1"/>
              <a:t>tekst</a:t>
            </a:r>
            <a:r>
              <a:rPr lang="pl-PL" dirty="0"/>
              <a:t> </a:t>
            </a:r>
            <a:r>
              <a:rPr lang="pl-PL" dirty="0" err="1"/>
              <a:t>tekst</a:t>
            </a:r>
            <a:r>
              <a:rPr lang="pl-PL" dirty="0"/>
              <a:t> </a:t>
            </a:r>
            <a:r>
              <a:rPr lang="pl-PL" dirty="0" smtClean="0"/>
              <a:t>mgr inż. J.</a:t>
            </a:r>
            <a:br>
              <a:rPr lang="pl-PL" dirty="0" smtClean="0"/>
            </a:br>
            <a:r>
              <a:rPr lang="pl-PL" dirty="0" smtClean="0"/>
              <a:t>Kowalski, tekst</a:t>
            </a:r>
            <a:r>
              <a:rPr lang="pl-PL" dirty="0"/>
              <a:t> </a:t>
            </a:r>
            <a:r>
              <a:rPr lang="pl-PL" dirty="0" err="1" smtClean="0"/>
              <a:t>tekst</a:t>
            </a:r>
            <a:r>
              <a:rPr lang="pl-PL" dirty="0"/>
              <a:t> </a:t>
            </a:r>
            <a:r>
              <a:rPr lang="pl-PL" dirty="0" err="1" smtClean="0"/>
              <a:t>tekst</a:t>
            </a:r>
            <a:r>
              <a:rPr lang="pl-PL" dirty="0"/>
              <a:t> </a:t>
            </a:r>
            <a:r>
              <a:rPr lang="pl-PL" dirty="0" err="1" smtClean="0"/>
              <a:t>tekst</a:t>
            </a:r>
            <a:r>
              <a:rPr lang="pl-PL" dirty="0" smtClean="0"/>
              <a:t>, prof. dr</a:t>
            </a:r>
            <a:br>
              <a:rPr lang="pl-PL" dirty="0" smtClean="0"/>
            </a:br>
            <a:r>
              <a:rPr lang="pl-PL" dirty="0" smtClean="0"/>
              <a:t>hab. Feliks Nowak.</a:t>
            </a:r>
          </a:p>
          <a:p>
            <a:pPr lvl="2"/>
            <a:r>
              <a:rPr lang="pl-PL" dirty="0" smtClean="0"/>
              <a:t>używajmy spacji nierozdzielnej, </a:t>
            </a:r>
            <a:br>
              <a:rPr lang="pl-PL" dirty="0" smtClean="0"/>
            </a:br>
            <a:r>
              <a:rPr lang="pl-PL" dirty="0" smtClean="0"/>
              <a:t>a nie znaku nowej linii 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9</a:t>
            </a:fld>
            <a:r>
              <a:rPr lang="en-GB" altLang="pl-PL" smtClean="0"/>
              <a:t>/10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061676410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4618</TotalTime>
  <Words>386</Words>
  <Application>Microsoft Office PowerPoint</Application>
  <PresentationFormat>Pokaz na ekranie (4:3)</PresentationFormat>
  <Paragraphs>102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7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Przykłady negatywne  Czego nie należy robić</vt:lpstr>
      <vt:lpstr>Literatura</vt:lpstr>
      <vt:lpstr>Pierwsze miejsca na liście błędów  1/2</vt:lpstr>
      <vt:lpstr>Pierwsze miejsca na liście błędów  1/2</vt:lpstr>
      <vt:lpstr>Pierwsze miejsca na liście błędów  2/2</vt:lpstr>
      <vt:lpstr>Pierwsze miejsca na liście błędów  2/2</vt:lpstr>
      <vt:lpstr>Inne typowe błędy</vt:lpstr>
      <vt:lpstr>Wyliczenia w tekście</vt:lpstr>
      <vt:lpstr>Złe ustawienie spacji</vt:lpstr>
      <vt:lpstr>Żargon i niekorzystne działanie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Lenovo</cp:lastModifiedBy>
  <cp:revision>195</cp:revision>
  <cp:lastPrinted>2000-03-01T14:24:30Z</cp:lastPrinted>
  <dcterms:created xsi:type="dcterms:W3CDTF">2004-09-09T11:36:23Z</dcterms:created>
  <dcterms:modified xsi:type="dcterms:W3CDTF">2019-11-09T11:54:58Z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