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304" r:id="rId3"/>
    <p:sldId id="308" r:id="rId4"/>
    <p:sldId id="305" r:id="rId5"/>
    <p:sldId id="306" r:id="rId6"/>
    <p:sldId id="307" r:id="rId7"/>
    <p:sldId id="323" r:id="rId8"/>
    <p:sldId id="324" r:id="rId9"/>
    <p:sldId id="309" r:id="rId10"/>
    <p:sldId id="321" r:id="rId11"/>
    <p:sldId id="310" r:id="rId12"/>
    <p:sldId id="311" r:id="rId13"/>
    <p:sldId id="312" r:id="rId14"/>
    <p:sldId id="313" r:id="rId15"/>
    <p:sldId id="320" r:id="rId16"/>
    <p:sldId id="315" r:id="rId17"/>
    <p:sldId id="316" r:id="rId18"/>
    <p:sldId id="314" r:id="rId19"/>
    <p:sldId id="317" r:id="rId20"/>
    <p:sldId id="329" r:id="rId21"/>
    <p:sldId id="330" r:id="rId22"/>
    <p:sldId id="328" r:id="rId23"/>
    <p:sldId id="319" r:id="rId24"/>
    <p:sldId id="327" r:id="rId25"/>
    <p:sldId id="325" r:id="rId26"/>
    <p:sldId id="326" r:id="rId27"/>
    <p:sldId id="318" r:id="rId28"/>
  </p:sldIdLst>
  <p:sldSz cx="9144000" cy="6858000" type="screen4x3"/>
  <p:notesSz cx="9866313" cy="66659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99">
          <p15:clr>
            <a:srgbClr val="A4A3A4"/>
          </p15:clr>
        </p15:guide>
        <p15:guide id="2" pos="31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00"/>
    <a:srgbClr val="0000FF"/>
    <a:srgbClr val="D32121"/>
    <a:srgbClr val="BA1818"/>
    <a:srgbClr val="FF0000"/>
    <a:srgbClr val="DDDDDD"/>
    <a:srgbClr val="0000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76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1404" y="-78"/>
      </p:cViewPr>
      <p:guideLst>
        <p:guide orient="horz" pos="2099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B14BBBE-0DFC-44D0-A068-379220C52AEA}" type="datetime1">
              <a:rPr lang="en-US" altLang="pl-PL"/>
              <a:pPr>
                <a:defRPr/>
              </a:pPr>
              <a:t>11/7/2022</a:t>
            </a:fld>
            <a:endParaRPr lang="en-US" altLang="pl-PL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6CEFA61-281C-474A-B1DC-D3DA1D6FC39E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87741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pl-PL"/>
          </a:p>
        </p:txBody>
      </p:sp>
      <p:sp>
        <p:nvSpPr>
          <p:cNvPr id="3075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267075" y="500063"/>
            <a:ext cx="3333750" cy="2500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038" y="3165475"/>
            <a:ext cx="7234237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tekstu z Wzorca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C6110C8-527D-4775-B0F2-7D8CE898AD5D}" type="datetime1">
              <a:rPr lang="en-GB" altLang="pl-PL"/>
              <a:pPr>
                <a:defRPr/>
              </a:pPr>
              <a:t>07/11/2022</a:t>
            </a:fld>
            <a:endParaRPr lang="en-GB" altLang="pl-PL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pl-PL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577D5FD-8EC2-4F29-AA2D-FF903545F9D1}" type="slidenum">
              <a:rPr lang="en-GB" altLang="pl-PL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428886405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FCDE827E-DF25-4BA8-B793-6863BAF56D64}" type="datetime1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07/11/2022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143A094D-8FDE-42DD-BB63-786782E671CD}" type="slidenum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pl-PL" smtClean="0"/>
          </a:p>
        </p:txBody>
      </p:sp>
    </p:spTree>
    <p:extLst>
      <p:ext uri="{BB962C8B-B14F-4D97-AF65-F5344CB8AC3E}">
        <p14:creationId xmlns:p14="http://schemas.microsoft.com/office/powerpoint/2010/main" val="3713468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04800" y="3933825"/>
            <a:ext cx="8534400" cy="71438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endParaRPr lang="pl-PL" altLang="pl-PL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333375"/>
            <a:ext cx="8458200" cy="3455988"/>
          </a:xfrm>
        </p:spPr>
        <p:txBody>
          <a:bodyPr anchor="ctr"/>
          <a:lstStyle>
            <a:lvl1pPr algn="ctr">
              <a:defRPr sz="2800"/>
            </a:lvl1pPr>
          </a:lstStyle>
          <a:p>
            <a:pPr lvl="0"/>
            <a:endParaRPr lang="en-GB" altLang="pl-PL" noProof="0" smtClean="0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149725"/>
            <a:ext cx="8458200" cy="2303463"/>
          </a:xfrm>
        </p:spPr>
        <p:txBody>
          <a:bodyPr anchorCtr="1"/>
          <a:lstStyle>
            <a:lvl1pPr marL="0" indent="0" algn="ctr">
              <a:buFontTx/>
              <a:buNone/>
              <a:defRPr sz="2400">
                <a:solidFill>
                  <a:srgbClr val="000066"/>
                </a:solidFill>
                <a:sym typeface="Symbol" panose="05050102010706020507" pitchFamily="18" charset="2"/>
              </a:defRPr>
            </a:lvl1pPr>
          </a:lstStyle>
          <a:p>
            <a:pPr lvl="0"/>
            <a:endParaRPr lang="en-GB" altLang="pl-PL" noProof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20228503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6F7DA-3865-42E7-A809-DEA7506E1A62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330313181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23075" y="115888"/>
            <a:ext cx="2212975" cy="66262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491287" cy="66262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57DE1-C16C-4304-8965-5A462ED5C216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20222568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1"/>
            <a:ext cx="8856662" cy="5572844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3D7DD-150C-477F-B1F3-376D7F4AE47C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625488510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12C9B-E4F6-4EA3-B40F-1AACC989807A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4095717005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79388" y="952500"/>
            <a:ext cx="4351337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83125" y="952500"/>
            <a:ext cx="4352925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CE08C-8F7D-4B1A-86B8-A0F6FDAFF709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269713748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355C3-4EC1-4EFE-BFAE-2C99958B5171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26144189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BE16D-BE39-4FA6-919C-001548E9E5C0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760284700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A0466-F7B3-474F-AC37-FA88DFDF3191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80501663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834F0-8D00-4C8E-AE07-43B4F17AFC51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647559988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7E50E-86E6-41AB-850F-F0F9C14DBAD8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384112123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9388" y="6597650"/>
            <a:ext cx="89281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30214FD3-F0B3-42C2-AB24-85FAA5E14DA8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15888"/>
            <a:ext cx="88566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Tytuł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952500"/>
            <a:ext cx="8856662" cy="578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style tekstu</a:t>
            </a:r>
            <a:br>
              <a:rPr lang="en-GB" altLang="pl-PL" smtClean="0"/>
            </a:br>
            <a:r>
              <a:rPr lang="en-GB" altLang="pl-PL" smtClean="0"/>
              <a:t>z Wzorca</a:t>
            </a:r>
          </a:p>
          <a:p>
            <a:pPr lvl="1"/>
            <a:r>
              <a:rPr lang="en-GB" altLang="pl-PL" smtClean="0"/>
              <a:t>Drugi poziom</a:t>
            </a:r>
          </a:p>
          <a:p>
            <a:pPr lvl="2"/>
            <a:r>
              <a:rPr lang="en-GB" altLang="pl-PL" smtClean="0"/>
              <a:t>Trzeci poziom</a:t>
            </a:r>
          </a:p>
          <a:p>
            <a:pPr lvl="3"/>
            <a:r>
              <a:rPr lang="en-GB" altLang="pl-PL" smtClean="0"/>
              <a:t>Czwarty poziom</a:t>
            </a:r>
          </a:p>
          <a:p>
            <a:pPr lvl="4"/>
            <a:r>
              <a:rPr lang="en-GB" altLang="pl-PL" smtClean="0"/>
              <a:t>Piąty poziom</a:t>
            </a:r>
          </a:p>
        </p:txBody>
      </p:sp>
      <p:sp>
        <p:nvSpPr>
          <p:cNvPr id="1029" name="Rectangle 21"/>
          <p:cNvSpPr>
            <a:spLocks noChangeArrowheads="1"/>
          </p:cNvSpPr>
          <p:nvPr userDrawn="1"/>
        </p:nvSpPr>
        <p:spPr bwMode="auto">
          <a:xfrm>
            <a:off x="123825" y="850900"/>
            <a:ext cx="8924925" cy="3175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endParaRPr kumimoji="0" lang="en-GB" altLang="pl-PL" smtClean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ransition>
    <p:wipe dir="d"/>
  </p:transition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9pPr>
    </p:titleStyle>
    <p:bodyStyle>
      <a:lvl1pPr marL="533400" indent="-5334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800" kern="1200">
          <a:solidFill>
            <a:srgbClr val="300606"/>
          </a:solidFill>
          <a:latin typeface="+mn-lt"/>
          <a:ea typeface="+mn-ea"/>
          <a:cs typeface="+mn-cs"/>
        </a:defRPr>
      </a:lvl1pPr>
      <a:lvl2pPr marL="952500" indent="-4953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OpenSymbol" panose="05010000000000000000" pitchFamily="2" charset="0"/>
        <a:buChar char="♦"/>
        <a:defRPr kumimoji="1" sz="2600" kern="1200">
          <a:solidFill>
            <a:srgbClr val="300606"/>
          </a:solidFill>
          <a:latin typeface="+mn-lt"/>
          <a:ea typeface="+mn-ea"/>
          <a:cs typeface="+mn-cs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anose="05000000000000000000" pitchFamily="2" charset="2"/>
        <a:buChar char="§"/>
        <a:defRPr kumimoji="1" sz="2400" kern="1200">
          <a:solidFill>
            <a:srgbClr val="300606"/>
          </a:solidFill>
          <a:latin typeface="+mn-lt"/>
          <a:ea typeface="+mn-ea"/>
          <a:cs typeface="+mn-cs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–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unity.com/ugs-overview/introduction-to-the-unity-dashboard.ht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unity.com/ugs-overview/introduction-to-the-unity-dashboard.ht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22630/MGV.2020.29.1.5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BibTeX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lskatimes.pl/artykul/83873,polska-juz-potrzebuje-energii-atomowej,id,t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mtClean="0"/>
              <a:t>Literatura i cytowanie</a:t>
            </a:r>
            <a:endParaRPr lang="en-GB" altLang="pl-PL" smtClean="0"/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pl-PL" dirty="0" smtClean="0"/>
              <a:t>Leszek J Chmielewski</a:t>
            </a:r>
          </a:p>
          <a:p>
            <a:r>
              <a:rPr lang="pl-PL" altLang="pl-PL" dirty="0" smtClean="0"/>
              <a:t>Wydział Zastosowań Informatyki i Matematyki</a:t>
            </a:r>
            <a:br>
              <a:rPr lang="pl-PL" altLang="pl-PL" dirty="0" smtClean="0"/>
            </a:br>
            <a:r>
              <a:rPr lang="pl-PL" altLang="pl-PL" dirty="0" smtClean="0"/>
              <a:t>SGGW</a:t>
            </a:r>
          </a:p>
          <a:p>
            <a:r>
              <a:rPr lang="pl-PL" altLang="pl-PL" sz="200" dirty="0" smtClean="0"/>
              <a:t/>
            </a:r>
            <a:br>
              <a:rPr lang="pl-PL" altLang="pl-PL" sz="200" dirty="0" smtClean="0"/>
            </a:br>
            <a:endParaRPr lang="pl-PL" altLang="pl-PL" sz="200" dirty="0" smtClean="0"/>
          </a:p>
          <a:p>
            <a:r>
              <a:rPr lang="pl-PL" altLang="pl-PL" sz="2000" dirty="0" smtClean="0">
                <a:solidFill>
                  <a:srgbClr val="000099"/>
                </a:solidFill>
              </a:rPr>
              <a:t>http://</a:t>
            </a:r>
            <a:r>
              <a:rPr lang="pl-PL" altLang="pl-PL" sz="2000" dirty="0" smtClean="0"/>
              <a:t>lchmiel.pl</a:t>
            </a:r>
            <a:endParaRPr lang="en-GB" altLang="pl-PL" sz="2000" dirty="0" smtClean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" y="5501335"/>
            <a:ext cx="951853" cy="951853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Style cytowania – indeks górny</a:t>
            </a:r>
          </a:p>
        </p:txBody>
      </p:sp>
      <p:sp>
        <p:nvSpPr>
          <p:cNvPr id="12291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r>
              <a:rPr lang="pl-PL" altLang="pl-PL" sz="2400" dirty="0" smtClean="0"/>
              <a:t>Niektórzy wydawcy (np. SPIE – International </a:t>
            </a:r>
            <a:r>
              <a:rPr lang="pl-PL" altLang="pl-PL" sz="2400" dirty="0" err="1" smtClean="0"/>
              <a:t>Society</a:t>
            </a:r>
            <a:r>
              <a:rPr lang="pl-PL" altLang="pl-PL" sz="2400" dirty="0" smtClean="0"/>
              <a:t> for </a:t>
            </a:r>
            <a:r>
              <a:rPr lang="pl-PL" altLang="pl-PL" sz="2400" dirty="0" err="1" smtClean="0"/>
              <a:t>Optics</a:t>
            </a:r>
            <a:r>
              <a:rPr lang="pl-PL" altLang="pl-PL" sz="2400" dirty="0" smtClean="0"/>
              <a:t> and </a:t>
            </a:r>
            <a:r>
              <a:rPr lang="pl-PL" altLang="pl-PL" sz="2400" dirty="0" err="1" smtClean="0"/>
              <a:t>Photonics</a:t>
            </a:r>
            <a:r>
              <a:rPr lang="pl-PL" altLang="pl-PL" sz="2400" dirty="0" smtClean="0"/>
              <a:t>) wymagają cytowania w formie odnośnika górnego:</a:t>
            </a:r>
          </a:p>
          <a:p>
            <a:endParaRPr lang="pl-PL" altLang="pl-PL" sz="800" dirty="0" smtClean="0"/>
          </a:p>
          <a:p>
            <a:pPr lvl="1"/>
            <a:r>
              <a:rPr lang="pl-PL" altLang="pl-PL" sz="2800" dirty="0" smtClean="0"/>
              <a:t>Stan literatury nie zmienił się od naszego poprzedniego przeglądu</a:t>
            </a:r>
            <a:r>
              <a:rPr lang="en-US" altLang="pl-PL" sz="2800" baseline="30000" dirty="0" smtClean="0">
                <a:solidFill>
                  <a:srgbClr val="FF0000"/>
                </a:solidFill>
              </a:rPr>
              <a:t>1</a:t>
            </a:r>
            <a:r>
              <a:rPr lang="pl-PL" altLang="pl-PL" sz="2800" dirty="0" smtClean="0"/>
              <a:t>.</a:t>
            </a:r>
          </a:p>
          <a:p>
            <a:endParaRPr lang="pl-PL" altLang="pl-PL" sz="800" dirty="0"/>
          </a:p>
          <a:p>
            <a:pPr lvl="1"/>
            <a:r>
              <a:rPr lang="en-US" altLang="pl-PL" sz="2800" dirty="0" err="1" smtClean="0"/>
              <a:t>Armesto</a:t>
            </a:r>
            <a:r>
              <a:rPr lang="en-US" altLang="pl-PL" sz="2800" dirty="0" smtClean="0"/>
              <a:t> </a:t>
            </a:r>
            <a:r>
              <a:rPr lang="en-US" altLang="pl-PL" sz="2800" dirty="0"/>
              <a:t>et al.</a:t>
            </a:r>
            <a:r>
              <a:rPr lang="en-US" altLang="pl-PL" sz="2800" baseline="30000" dirty="0">
                <a:solidFill>
                  <a:srgbClr val="FF0000"/>
                </a:solidFill>
              </a:rPr>
              <a:t>5</a:t>
            </a:r>
            <a:r>
              <a:rPr lang="en-US" altLang="pl-PL" sz="2800" dirty="0"/>
              <a:t> describe a system </a:t>
            </a:r>
            <a:r>
              <a:rPr lang="pl-PL" altLang="pl-PL" sz="2800" dirty="0" smtClean="0"/>
              <a:t/>
            </a:r>
            <a:br>
              <a:rPr lang="pl-PL" altLang="pl-PL" sz="2800" dirty="0" smtClean="0"/>
            </a:br>
            <a:r>
              <a:rPr lang="en-US" altLang="pl-PL" sz="2800" dirty="0" smtClean="0"/>
              <a:t>of </a:t>
            </a:r>
            <a:r>
              <a:rPr lang="en-US" altLang="pl-PL" sz="2800" dirty="0"/>
              <a:t>moving lighting and cameras</a:t>
            </a:r>
            <a:r>
              <a:rPr lang="en-US" altLang="pl-PL" sz="2800" dirty="0" smtClean="0"/>
              <a:t>.</a:t>
            </a:r>
            <a:endParaRPr lang="pl-PL" altLang="pl-PL" sz="2800" dirty="0" smtClean="0"/>
          </a:p>
          <a:p>
            <a:endParaRPr lang="pl-PL" altLang="pl-PL" sz="800" dirty="0"/>
          </a:p>
          <a:p>
            <a:r>
              <a:rPr lang="pl-PL" altLang="pl-PL" sz="2400" dirty="0" smtClean="0"/>
              <a:t>Wygląda to jak odnośnik do uwagi w stopce. Jednak, literatury nie umieszczamy w stopce (choć to łatwe w Wordzie), lecz w spisie literatury na końcu.</a:t>
            </a:r>
          </a:p>
          <a:p>
            <a:r>
              <a:rPr lang="pl-PL" altLang="pl-PL" sz="2400" dirty="0" smtClean="0"/>
              <a:t>Literatura w stopce to styl humanistyczny. Nie stosujemy.</a:t>
            </a:r>
          </a:p>
        </p:txBody>
      </p:sp>
      <p:sp>
        <p:nvSpPr>
          <p:cNvPr id="1229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3D2A641B-AE0B-4A0B-82DC-34418C999C33}" type="slidenum">
              <a:rPr lang="en-GB" altLang="pl-PL" sz="1000" smtClean="0"/>
              <a:pPr/>
              <a:t>10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</p:spTree>
    <p:extLst>
      <p:ext uri="{BB962C8B-B14F-4D97-AF65-F5344CB8AC3E}">
        <p14:creationId xmlns:p14="http://schemas.microsoft.com/office/powerpoint/2010/main" val="13141753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Sposoby cytowania publikacji</a:t>
            </a:r>
          </a:p>
        </p:txBody>
      </p:sp>
      <p:sp>
        <p:nvSpPr>
          <p:cNvPr id="13315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r>
              <a:rPr lang="pl-PL" altLang="pl-PL" dirty="0" smtClean="0"/>
              <a:t>Książka</a:t>
            </a:r>
          </a:p>
          <a:p>
            <a:r>
              <a:rPr lang="pl-PL" altLang="pl-PL" dirty="0" smtClean="0"/>
              <a:t>Rozdział w książce</a:t>
            </a:r>
          </a:p>
          <a:p>
            <a:r>
              <a:rPr lang="pl-PL" altLang="pl-PL" dirty="0" smtClean="0"/>
              <a:t>Artykuł</a:t>
            </a:r>
          </a:p>
          <a:p>
            <a:r>
              <a:rPr lang="pl-PL" altLang="pl-PL" dirty="0" smtClean="0"/>
              <a:t>Publikacja konferencyjna</a:t>
            </a:r>
          </a:p>
          <a:p>
            <a:r>
              <a:rPr lang="pl-PL" altLang="pl-PL" dirty="0" smtClean="0"/>
              <a:t>Źródło internetowe</a:t>
            </a:r>
          </a:p>
          <a:p>
            <a:r>
              <a:rPr lang="pl-PL" altLang="pl-PL" dirty="0" smtClean="0"/>
              <a:t>Praca magisterska, doktorska itp.</a:t>
            </a:r>
          </a:p>
          <a:p>
            <a:r>
              <a:rPr lang="pl-PL" altLang="pl-PL" dirty="0" smtClean="0"/>
              <a:t>Publikacja „nieopublikowana”</a:t>
            </a:r>
          </a:p>
          <a:p>
            <a:endParaRPr lang="pl-PL" altLang="pl-PL" dirty="0" smtClean="0"/>
          </a:p>
          <a:p>
            <a:r>
              <a:rPr lang="pl-PL" altLang="pl-PL" dirty="0" smtClean="0"/>
              <a:t>Po polsku</a:t>
            </a:r>
          </a:p>
          <a:p>
            <a:r>
              <a:rPr lang="pl-PL" altLang="pl-PL" dirty="0" smtClean="0"/>
              <a:t>Po angielsku</a:t>
            </a:r>
          </a:p>
          <a:p>
            <a:endParaRPr lang="pl-PL" altLang="pl-PL" dirty="0" smtClean="0"/>
          </a:p>
        </p:txBody>
      </p:sp>
      <p:sp>
        <p:nvSpPr>
          <p:cNvPr id="1331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8BA86D1A-7965-4C3D-8BD9-4BDEC1491433}" type="slidenum">
              <a:rPr lang="en-GB" altLang="pl-PL" sz="1000" smtClean="0"/>
              <a:pPr/>
              <a:t>11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Książka</a:t>
            </a:r>
          </a:p>
        </p:txBody>
      </p:sp>
      <p:sp>
        <p:nvSpPr>
          <p:cNvPr id="14339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pPr>
              <a:buFont typeface="Verdana" panose="020B0604030504040204" pitchFamily="34" charset="0"/>
              <a:buAutoNum type="arabicPeriod"/>
            </a:pPr>
            <a:r>
              <a:rPr lang="pl-PL" altLang="pl-PL" sz="2600" dirty="0" smtClean="0"/>
              <a:t>R. Tadeusiewicz, M. Flasiński. </a:t>
            </a:r>
            <a:r>
              <a:rPr lang="pl-PL" altLang="pl-PL" sz="2600" i="1" dirty="0" smtClean="0"/>
              <a:t>Rozpoznawanie obrazów</a:t>
            </a:r>
            <a:r>
              <a:rPr lang="pl-PL" altLang="pl-PL" sz="2600" dirty="0" smtClean="0"/>
              <a:t>. Państwowe Wydawnictwo Naukowe PWN, Warszawa 1991.</a:t>
            </a:r>
          </a:p>
          <a:p>
            <a:pPr>
              <a:buFont typeface="Verdana" panose="020B0604030504040204" pitchFamily="34" charset="0"/>
              <a:buAutoNum type="arabicPeriod"/>
            </a:pPr>
            <a:r>
              <a:rPr lang="pl-PL" altLang="pl-PL" sz="2600" dirty="0"/>
              <a:t>Tadeusiewicz R., Flasiński M., </a:t>
            </a:r>
            <a:r>
              <a:rPr lang="pl-PL" altLang="pl-PL" sz="2600" i="1" dirty="0"/>
              <a:t>Rozpoznawanie obrazów</a:t>
            </a:r>
            <a:r>
              <a:rPr lang="pl-PL" altLang="pl-PL" sz="2600" dirty="0"/>
              <a:t>, Państwowe Wydawnictwo Naukowe PWN, Warszawa 1991</a:t>
            </a:r>
          </a:p>
          <a:p>
            <a:pPr>
              <a:buFont typeface="Verdana" panose="020B0604030504040204" pitchFamily="34" charset="0"/>
              <a:buAutoNum type="arabicPeriod"/>
            </a:pPr>
            <a:r>
              <a:rPr lang="pl-PL" altLang="pl-PL" sz="2600" dirty="0"/>
              <a:t>Tadeusiewicz R., Flasiński M</a:t>
            </a:r>
            <a:r>
              <a:rPr lang="pl-PL" altLang="pl-PL" sz="2600" dirty="0" smtClean="0"/>
              <a:t>. „Rozpoznawanie obrazów”. </a:t>
            </a:r>
            <a:r>
              <a:rPr lang="pl-PL" altLang="pl-PL" sz="2600" dirty="0"/>
              <a:t>Państwowe Wydawnictwo Naukowe PWN, </a:t>
            </a:r>
            <a:r>
              <a:rPr lang="pl-PL" altLang="pl-PL" sz="2600" dirty="0" smtClean="0"/>
              <a:t>Warszawa 1991.</a:t>
            </a:r>
            <a:endParaRPr lang="pl-PL" altLang="pl-PL" sz="2600" dirty="0"/>
          </a:p>
          <a:p>
            <a:pPr>
              <a:buFont typeface="Verdana" panose="020B0604030504040204" pitchFamily="34" charset="0"/>
              <a:buAutoNum type="arabicPeriod"/>
            </a:pPr>
            <a:r>
              <a:rPr lang="en-US" altLang="pl-PL" sz="2600" dirty="0" smtClean="0"/>
              <a:t>D. Ballard and C.</a:t>
            </a:r>
            <a:r>
              <a:rPr lang="pl-PL" altLang="pl-PL" sz="2600" dirty="0" smtClean="0"/>
              <a:t> </a:t>
            </a:r>
            <a:r>
              <a:rPr lang="en-US" altLang="pl-PL" sz="2600" dirty="0" smtClean="0"/>
              <a:t>M. Brown. </a:t>
            </a:r>
            <a:r>
              <a:rPr lang="en-US" altLang="pl-PL" sz="2600" i="1" dirty="0" smtClean="0"/>
              <a:t>Computer Vision</a:t>
            </a:r>
            <a:r>
              <a:rPr lang="en-US" altLang="pl-PL" sz="2600" dirty="0" smtClean="0"/>
              <a:t>. Prentice Hall, Englewood</a:t>
            </a:r>
            <a:r>
              <a:rPr lang="pl-PL" altLang="pl-PL" sz="2600" dirty="0" smtClean="0"/>
              <a:t> </a:t>
            </a:r>
            <a:r>
              <a:rPr lang="pl-PL" altLang="pl-PL" sz="2600" dirty="0" err="1" smtClean="0"/>
              <a:t>Cliffs</a:t>
            </a:r>
            <a:r>
              <a:rPr lang="pl-PL" altLang="pl-PL" sz="2600" dirty="0" smtClean="0"/>
              <a:t>, New Jersey, 1982</a:t>
            </a:r>
          </a:p>
        </p:txBody>
      </p:sp>
      <p:sp>
        <p:nvSpPr>
          <p:cNvPr id="1434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212CD9FD-A710-4438-82AE-D0BDEC71FEDC}" type="slidenum">
              <a:rPr lang="en-GB" altLang="pl-PL" sz="1000" smtClean="0"/>
              <a:pPr/>
              <a:t>12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Rozdział w książce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pPr>
              <a:defRPr/>
            </a:pPr>
            <a:r>
              <a:rPr lang="pl-PL" sz="2400" dirty="0" smtClean="0"/>
              <a:t>Jeśli sama książka nie jest cytowana osobno:</a:t>
            </a:r>
          </a:p>
          <a:p>
            <a:pPr marL="444500" indent="-444500">
              <a:buFontTx/>
              <a:buNone/>
              <a:defRPr/>
            </a:pPr>
            <a:r>
              <a:rPr lang="pl-PL" sz="2400" dirty="0" smtClean="0"/>
              <a:t>1. </a:t>
            </a:r>
            <a:r>
              <a:rPr lang="en-US" sz="2400" dirty="0" smtClean="0"/>
              <a:t>P</a:t>
            </a:r>
            <a:r>
              <a:rPr lang="en-US" sz="2400" dirty="0"/>
              <a:t>. Meer. Robust techniques for computer vision. In G. </a:t>
            </a:r>
            <a:r>
              <a:rPr lang="en-US" sz="2400" dirty="0" err="1"/>
              <a:t>Medioni</a:t>
            </a:r>
            <a:r>
              <a:rPr lang="en-US" sz="2400" dirty="0"/>
              <a:t> and S</a:t>
            </a:r>
            <a:r>
              <a:rPr lang="en-US" sz="2400" dirty="0" smtClean="0"/>
              <a:t>.</a:t>
            </a:r>
            <a:r>
              <a:rPr lang="pl-PL" sz="2400" dirty="0" smtClean="0"/>
              <a:t> </a:t>
            </a:r>
            <a:r>
              <a:rPr lang="en-US" sz="2400" dirty="0" smtClean="0"/>
              <a:t>B.</a:t>
            </a:r>
            <a:r>
              <a:rPr lang="pl-PL" sz="2400" dirty="0" smtClean="0"/>
              <a:t> </a:t>
            </a:r>
            <a:r>
              <a:rPr lang="pl-PL" sz="2400" dirty="0" err="1" smtClean="0"/>
              <a:t>Kang</a:t>
            </a:r>
            <a:r>
              <a:rPr lang="pl-PL" sz="2400" dirty="0"/>
              <a:t>, </a:t>
            </a:r>
            <a:r>
              <a:rPr lang="pl-PL" sz="2400" dirty="0" err="1" smtClean="0"/>
              <a:t>editors</a:t>
            </a:r>
            <a:r>
              <a:rPr lang="pl-PL" sz="2400" dirty="0" smtClean="0"/>
              <a:t>, </a:t>
            </a:r>
            <a:r>
              <a:rPr lang="pl-PL" sz="2400" i="1" dirty="0" err="1"/>
              <a:t>Emerging</a:t>
            </a:r>
            <a:r>
              <a:rPr lang="pl-PL" sz="2400" i="1" dirty="0"/>
              <a:t> </a:t>
            </a:r>
            <a:r>
              <a:rPr lang="pl-PL" sz="2400" i="1" dirty="0" err="1"/>
              <a:t>Topics</a:t>
            </a:r>
            <a:r>
              <a:rPr lang="pl-PL" sz="2400" i="1" dirty="0"/>
              <a:t> in Computer </a:t>
            </a:r>
            <a:r>
              <a:rPr lang="pl-PL" sz="2400" i="1" dirty="0" err="1"/>
              <a:t>Vision</a:t>
            </a:r>
            <a:r>
              <a:rPr lang="pl-PL" sz="2400" dirty="0"/>
              <a:t>, </a:t>
            </a:r>
            <a:r>
              <a:rPr lang="pl-PL" sz="2400" dirty="0" err="1"/>
              <a:t>pages</a:t>
            </a:r>
            <a:r>
              <a:rPr lang="pl-PL" sz="2400" dirty="0"/>
              <a:t> </a:t>
            </a:r>
            <a:r>
              <a:rPr lang="pl-PL" sz="2400" dirty="0" smtClean="0"/>
              <a:t>107–190, </a:t>
            </a:r>
            <a:r>
              <a:rPr lang="pl-PL" sz="2400" dirty="0" err="1" smtClean="0"/>
              <a:t>Prentice</a:t>
            </a:r>
            <a:r>
              <a:rPr lang="pl-PL" sz="2400" dirty="0" smtClean="0"/>
              <a:t> Hall</a:t>
            </a:r>
            <a:r>
              <a:rPr lang="pl-PL" sz="2400" dirty="0"/>
              <a:t>, 2004</a:t>
            </a:r>
            <a:r>
              <a:rPr lang="pl-PL" sz="2400" dirty="0" smtClean="0"/>
              <a:t>.</a:t>
            </a:r>
          </a:p>
          <a:p>
            <a:pPr>
              <a:defRPr/>
            </a:pPr>
            <a:endParaRPr lang="pl-PL" sz="2000" dirty="0" smtClean="0"/>
          </a:p>
          <a:p>
            <a:pPr>
              <a:defRPr/>
            </a:pPr>
            <a:r>
              <a:rPr lang="pl-PL" sz="2400" dirty="0" smtClean="0"/>
              <a:t>Jeśli książka jest cytowana osobno:</a:t>
            </a:r>
          </a:p>
          <a:p>
            <a:pPr marL="444500" indent="-444500">
              <a:buFontTx/>
              <a:buNone/>
              <a:defRPr/>
            </a:pPr>
            <a:r>
              <a:rPr lang="pl-PL" sz="2400" dirty="0" smtClean="0"/>
              <a:t>2.</a:t>
            </a:r>
            <a:r>
              <a:rPr lang="en-US" sz="2400" dirty="0" smtClean="0"/>
              <a:t> </a:t>
            </a:r>
            <a:r>
              <a:rPr lang="en-US" sz="2400" dirty="0"/>
              <a:t>G. </a:t>
            </a:r>
            <a:r>
              <a:rPr lang="en-US" sz="2400" dirty="0" err="1"/>
              <a:t>Medioni</a:t>
            </a:r>
            <a:r>
              <a:rPr lang="en-US" sz="2400" dirty="0"/>
              <a:t> and S</a:t>
            </a:r>
            <a:r>
              <a:rPr lang="en-US" sz="2400" dirty="0" smtClean="0"/>
              <a:t>.</a:t>
            </a:r>
            <a:r>
              <a:rPr lang="pl-PL" sz="2400" dirty="0" smtClean="0"/>
              <a:t> </a:t>
            </a:r>
            <a:r>
              <a:rPr lang="en-US" sz="2400" dirty="0" smtClean="0"/>
              <a:t>B</a:t>
            </a:r>
            <a:r>
              <a:rPr lang="en-US" sz="2400" dirty="0"/>
              <a:t>. </a:t>
            </a:r>
            <a:r>
              <a:rPr lang="en-US" sz="2400" dirty="0" smtClean="0"/>
              <a:t>Kang</a:t>
            </a:r>
            <a:r>
              <a:rPr lang="pl-PL" sz="2400" dirty="0" smtClean="0"/>
              <a:t> (</a:t>
            </a:r>
            <a:r>
              <a:rPr lang="pl-PL" sz="2400" dirty="0" err="1" smtClean="0"/>
              <a:t>Eds</a:t>
            </a:r>
            <a:r>
              <a:rPr lang="pl-PL" sz="2400" dirty="0" smtClean="0"/>
              <a:t>.)</a:t>
            </a:r>
            <a:r>
              <a:rPr lang="en-US" sz="2400" dirty="0" smtClean="0"/>
              <a:t> </a:t>
            </a:r>
            <a:r>
              <a:rPr lang="en-US" sz="2400" i="1" dirty="0"/>
              <a:t>Emerging Topics in Computer Vision</a:t>
            </a:r>
            <a:r>
              <a:rPr lang="en-US" sz="2400" dirty="0" smtClean="0"/>
              <a:t>.</a:t>
            </a:r>
            <a:r>
              <a:rPr lang="pl-PL" sz="2400" dirty="0" smtClean="0"/>
              <a:t> </a:t>
            </a:r>
            <a:r>
              <a:rPr lang="pl-PL" sz="2400" dirty="0" err="1" smtClean="0"/>
              <a:t>Prentice</a:t>
            </a:r>
            <a:r>
              <a:rPr lang="pl-PL" sz="2400" dirty="0" smtClean="0"/>
              <a:t> </a:t>
            </a:r>
            <a:r>
              <a:rPr lang="pl-PL" sz="2400" dirty="0"/>
              <a:t>Hall, 2004.</a:t>
            </a:r>
          </a:p>
          <a:p>
            <a:pPr marL="444500" indent="-444500">
              <a:buFontTx/>
              <a:buNone/>
              <a:defRPr/>
            </a:pPr>
            <a:r>
              <a:rPr lang="pl-PL" sz="2400" dirty="0" smtClean="0"/>
              <a:t>3.</a:t>
            </a:r>
            <a:r>
              <a:rPr lang="en-US" sz="2400" dirty="0" smtClean="0"/>
              <a:t> </a:t>
            </a:r>
            <a:r>
              <a:rPr lang="en-US" sz="2400" dirty="0"/>
              <a:t>P. Meer. Robust techniques for computer vision. In </a:t>
            </a:r>
            <a:r>
              <a:rPr lang="en-US" sz="2400" dirty="0" err="1"/>
              <a:t>Medioni</a:t>
            </a:r>
            <a:r>
              <a:rPr lang="en-US" sz="2400" dirty="0"/>
              <a:t> and Kang </a:t>
            </a:r>
            <a:r>
              <a:rPr lang="en-US" sz="2400" dirty="0" smtClean="0"/>
              <a:t>[</a:t>
            </a:r>
            <a:r>
              <a:rPr lang="pl-PL" sz="2400" dirty="0" smtClean="0"/>
              <a:t>2</a:t>
            </a:r>
            <a:r>
              <a:rPr lang="en-US" sz="2400" dirty="0" smtClean="0"/>
              <a:t>],</a:t>
            </a:r>
            <a:r>
              <a:rPr lang="pl-PL" sz="2400" dirty="0" smtClean="0"/>
              <a:t> pp. </a:t>
            </a:r>
            <a:r>
              <a:rPr lang="pl-PL" sz="2400" dirty="0"/>
              <a:t>107–190</a:t>
            </a:r>
            <a:r>
              <a:rPr lang="pl-PL" sz="2400" dirty="0" smtClean="0"/>
              <a:t>.</a:t>
            </a:r>
          </a:p>
          <a:p>
            <a:pPr marL="720725" indent="-720725">
              <a:buFontTx/>
              <a:buNone/>
              <a:defRPr/>
            </a:pPr>
            <a:endParaRPr lang="pl-PL" sz="2000" dirty="0"/>
          </a:p>
          <a:p>
            <a:pPr>
              <a:defRPr/>
            </a:pPr>
            <a:r>
              <a:rPr lang="pl-PL" sz="2400" dirty="0" smtClean="0"/>
              <a:t>Po polsku:</a:t>
            </a:r>
          </a:p>
          <a:p>
            <a:pPr lvl="1">
              <a:defRPr/>
            </a:pPr>
            <a:r>
              <a:rPr lang="pl-PL" sz="2200" dirty="0" err="1" smtClean="0"/>
              <a:t>Eds</a:t>
            </a:r>
            <a:r>
              <a:rPr lang="pl-PL" sz="2200" dirty="0" smtClean="0"/>
              <a:t>. </a:t>
            </a:r>
            <a:r>
              <a:rPr lang="pl-PL" sz="2200" dirty="0" smtClean="0">
                <a:sym typeface="Symbol" panose="05050102010706020507" pitchFamily="18" charset="2"/>
              </a:rPr>
              <a:t> Red.      pp.  str. albo s.</a:t>
            </a:r>
            <a:endParaRPr lang="pl-PL" sz="2200" dirty="0"/>
          </a:p>
        </p:txBody>
      </p:sp>
      <p:sp>
        <p:nvSpPr>
          <p:cNvPr id="1536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CC0D5282-A99E-4D51-8AF0-4B0D4493F065}" type="slidenum">
              <a:rPr lang="en-GB" altLang="pl-PL" sz="1000" smtClean="0"/>
              <a:pPr/>
              <a:t>13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Artykuł</a:t>
            </a:r>
          </a:p>
        </p:txBody>
      </p:sp>
      <p:sp>
        <p:nvSpPr>
          <p:cNvPr id="16387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pPr marL="541338" indent="-541338">
              <a:buFontTx/>
              <a:buNone/>
            </a:pPr>
            <a:r>
              <a:rPr lang="pl-PL" altLang="pl-PL" dirty="0" smtClean="0"/>
              <a:t>1. A. Bel, M. van </a:t>
            </a:r>
            <a:r>
              <a:rPr lang="pl-PL" altLang="pl-PL" dirty="0" err="1" smtClean="0"/>
              <a:t>Herk</a:t>
            </a:r>
            <a:r>
              <a:rPr lang="pl-PL" altLang="pl-PL" dirty="0" smtClean="0"/>
              <a:t>, H. </a:t>
            </a:r>
            <a:r>
              <a:rPr lang="pl-PL" altLang="pl-PL" dirty="0" err="1" smtClean="0"/>
              <a:t>Bartelink</a:t>
            </a:r>
            <a:r>
              <a:rPr lang="pl-PL" altLang="pl-PL" dirty="0" smtClean="0"/>
              <a:t>, and J.V. </a:t>
            </a:r>
            <a:r>
              <a:rPr lang="pl-PL" altLang="pl-PL" dirty="0" err="1" smtClean="0"/>
              <a:t>Lebesque</a:t>
            </a:r>
            <a:r>
              <a:rPr lang="pl-PL" altLang="pl-PL" dirty="0" smtClean="0"/>
              <a:t>. A </a:t>
            </a:r>
            <a:r>
              <a:rPr lang="pl-PL" altLang="pl-PL" dirty="0" err="1" smtClean="0"/>
              <a:t>verification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procedure</a:t>
            </a:r>
            <a:r>
              <a:rPr lang="pl-PL" altLang="pl-PL" dirty="0" smtClean="0"/>
              <a:t> </a:t>
            </a:r>
            <a:r>
              <a:rPr lang="en-US" altLang="pl-PL" dirty="0" smtClean="0"/>
              <a:t>to improve patient setup accuracy using portal images. </a:t>
            </a:r>
            <a:r>
              <a:rPr lang="en-US" altLang="pl-PL" i="1" dirty="0" err="1" smtClean="0"/>
              <a:t>Radiother</a:t>
            </a:r>
            <a:r>
              <a:rPr lang="en-US" altLang="pl-PL" i="1" dirty="0" smtClean="0"/>
              <a:t> </a:t>
            </a:r>
            <a:r>
              <a:rPr lang="en-US" altLang="pl-PL" i="1" dirty="0" err="1" smtClean="0"/>
              <a:t>Oncol</a:t>
            </a:r>
            <a:r>
              <a:rPr lang="en-US" altLang="pl-PL" dirty="0" smtClean="0"/>
              <a:t> </a:t>
            </a:r>
            <a:r>
              <a:rPr lang="en-US" altLang="pl-PL" b="1" dirty="0" smtClean="0"/>
              <a:t>29</a:t>
            </a:r>
            <a:r>
              <a:rPr lang="en-US" altLang="pl-PL" dirty="0" smtClean="0"/>
              <a:t>(</a:t>
            </a:r>
            <a:r>
              <a:rPr lang="en-US" altLang="pl-PL" i="1" dirty="0" smtClean="0"/>
              <a:t>2</a:t>
            </a:r>
            <a:r>
              <a:rPr lang="en-US" altLang="pl-PL" dirty="0" smtClean="0"/>
              <a:t>):253–260, 1993. doi:10.1016/0167-8140(93)90255-7.</a:t>
            </a:r>
            <a:endParaRPr lang="pl-PL" altLang="pl-PL" dirty="0" smtClean="0"/>
          </a:p>
          <a:p>
            <a:pPr marL="444500" indent="-444500">
              <a:buNone/>
            </a:pPr>
            <a:r>
              <a:rPr lang="pl-PL" altLang="pl-PL" dirty="0" smtClean="0"/>
              <a:t>1. A. Bel, M. van </a:t>
            </a:r>
            <a:r>
              <a:rPr lang="pl-PL" altLang="pl-PL" dirty="0" err="1" smtClean="0"/>
              <a:t>Herk</a:t>
            </a:r>
            <a:r>
              <a:rPr lang="pl-PL" altLang="pl-PL" dirty="0" smtClean="0"/>
              <a:t> et al. A </a:t>
            </a:r>
            <a:r>
              <a:rPr lang="pl-PL" altLang="pl-PL" dirty="0" err="1" smtClean="0"/>
              <a:t>verification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procedure</a:t>
            </a:r>
            <a:r>
              <a:rPr lang="pl-PL" altLang="pl-PL" dirty="0" smtClean="0"/>
              <a:t> </a:t>
            </a:r>
            <a:r>
              <a:rPr lang="en-US" altLang="pl-PL" dirty="0" smtClean="0"/>
              <a:t>to improve patient setup accuracy using portal images. </a:t>
            </a:r>
            <a:r>
              <a:rPr lang="en-US" altLang="pl-PL" i="1" dirty="0" err="1" smtClean="0"/>
              <a:t>Radiother</a:t>
            </a:r>
            <a:r>
              <a:rPr lang="pl-PL" altLang="pl-PL" i="1" dirty="0" err="1" smtClean="0"/>
              <a:t>apy</a:t>
            </a:r>
            <a:r>
              <a:rPr lang="pl-PL" altLang="pl-PL" i="1" dirty="0" smtClean="0"/>
              <a:t> and </a:t>
            </a:r>
            <a:r>
              <a:rPr lang="en-US" altLang="pl-PL" i="1" dirty="0" err="1" smtClean="0"/>
              <a:t>Oncol</a:t>
            </a:r>
            <a:r>
              <a:rPr lang="pl-PL" altLang="pl-PL" i="1" dirty="0" err="1" smtClean="0"/>
              <a:t>ogy</a:t>
            </a:r>
            <a:r>
              <a:rPr lang="en-US" altLang="pl-PL" dirty="0" smtClean="0"/>
              <a:t>, </a:t>
            </a:r>
            <a:r>
              <a:rPr lang="pl-PL" altLang="pl-PL" dirty="0" smtClean="0"/>
              <a:t>Vol. </a:t>
            </a:r>
            <a:r>
              <a:rPr lang="en-US" altLang="pl-PL" dirty="0" smtClean="0"/>
              <a:t>29</a:t>
            </a:r>
            <a:r>
              <a:rPr lang="pl-PL" altLang="pl-PL" dirty="0" smtClean="0"/>
              <a:t>, No. </a:t>
            </a:r>
            <a:r>
              <a:rPr lang="en-US" altLang="pl-PL" dirty="0" smtClean="0"/>
              <a:t>2</a:t>
            </a:r>
            <a:r>
              <a:rPr lang="pl-PL" altLang="pl-PL" dirty="0" smtClean="0"/>
              <a:t>, 1993, pp. </a:t>
            </a:r>
            <a:r>
              <a:rPr lang="en-US" altLang="pl-PL" dirty="0" smtClean="0"/>
              <a:t>253–260</a:t>
            </a:r>
            <a:endParaRPr lang="pl-PL" altLang="pl-PL" dirty="0" smtClean="0"/>
          </a:p>
          <a:p>
            <a:pPr marL="444500" indent="-444500">
              <a:buNone/>
            </a:pPr>
            <a:r>
              <a:rPr lang="pl-PL" altLang="pl-PL" dirty="0" smtClean="0"/>
              <a:t>1. </a:t>
            </a:r>
            <a:r>
              <a:rPr lang="en-US" altLang="pl-PL" i="1" dirty="0" err="1"/>
              <a:t>Radiother</a:t>
            </a:r>
            <a:r>
              <a:rPr lang="en-US" altLang="pl-PL" i="1" dirty="0"/>
              <a:t> </a:t>
            </a:r>
            <a:r>
              <a:rPr lang="en-US" altLang="pl-PL" i="1" dirty="0" err="1"/>
              <a:t>Oncol</a:t>
            </a:r>
            <a:r>
              <a:rPr lang="en-US" altLang="pl-PL" dirty="0"/>
              <a:t> </a:t>
            </a:r>
            <a:r>
              <a:rPr lang="en-US" altLang="pl-PL" b="1" dirty="0"/>
              <a:t>29</a:t>
            </a:r>
            <a:r>
              <a:rPr lang="en-US" altLang="pl-PL" dirty="0"/>
              <a:t>(</a:t>
            </a:r>
            <a:r>
              <a:rPr lang="en-US" altLang="pl-PL" i="1" dirty="0"/>
              <a:t>2</a:t>
            </a:r>
            <a:r>
              <a:rPr lang="en-US" altLang="pl-PL" dirty="0"/>
              <a:t>):253–260, 1993</a:t>
            </a:r>
            <a:endParaRPr lang="pl-PL" altLang="pl-PL" dirty="0" smtClean="0"/>
          </a:p>
          <a:p>
            <a:pPr marL="0" indent="0">
              <a:buNone/>
            </a:pPr>
            <a:endParaRPr lang="pl-PL" altLang="pl-PL" sz="1000" dirty="0" smtClean="0"/>
          </a:p>
          <a:p>
            <a:pPr marL="720725" indent="-720725">
              <a:buFontTx/>
              <a:buNone/>
            </a:pPr>
            <a:r>
              <a:rPr lang="pl-PL" altLang="pl-PL" dirty="0" smtClean="0"/>
              <a:t>Pogrubienia i pochylenia ostatnio często się pomija, upraszczając styl.</a:t>
            </a:r>
          </a:p>
        </p:txBody>
      </p:sp>
      <p:sp>
        <p:nvSpPr>
          <p:cNvPr id="1638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D6EEDAF1-A2C7-40E3-810F-E69CADCF6A3A}" type="slidenum">
              <a:rPr lang="en-GB" altLang="pl-PL" sz="1000" smtClean="0"/>
              <a:pPr/>
              <a:t>14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Uwagi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Są różne style cytowania</a:t>
            </a:r>
          </a:p>
          <a:p>
            <a:r>
              <a:rPr lang="pl-PL" dirty="0" smtClean="0"/>
              <a:t>Występują pewne typowe pola:</a:t>
            </a:r>
          </a:p>
          <a:p>
            <a:pPr lvl="1"/>
            <a:r>
              <a:rPr lang="pl-PL" dirty="0" smtClean="0"/>
              <a:t>autor lub autorzy</a:t>
            </a:r>
          </a:p>
          <a:p>
            <a:pPr lvl="1"/>
            <a:r>
              <a:rPr lang="pl-PL" dirty="0" smtClean="0"/>
              <a:t>tytuł (książki lub rozdziału, artykułu)</a:t>
            </a:r>
          </a:p>
          <a:p>
            <a:pPr lvl="1"/>
            <a:r>
              <a:rPr lang="pl-PL" dirty="0" smtClean="0"/>
              <a:t>nazwa czasopisma, nr tomu (zeszytu), strony</a:t>
            </a:r>
          </a:p>
          <a:p>
            <a:pPr lvl="1"/>
            <a:r>
              <a:rPr lang="pl-PL" dirty="0" smtClean="0"/>
              <a:t>wydawca, rok wydania (miejsce wydania)</a:t>
            </a:r>
          </a:p>
          <a:p>
            <a:r>
              <a:rPr lang="pl-PL" dirty="0" smtClean="0"/>
              <a:t>Pola są rozdzielone (lub zakończone) przecinkami, kropkami, spacjami, nawiasami, cudzysłowami</a:t>
            </a:r>
          </a:p>
          <a:p>
            <a:r>
              <a:rPr lang="pl-PL" dirty="0" smtClean="0"/>
              <a:t>Wersji jest wiele, więc należy:</a:t>
            </a:r>
          </a:p>
          <a:p>
            <a:pPr lvl="1"/>
            <a:r>
              <a:rPr lang="pl-PL" dirty="0" smtClean="0"/>
              <a:t>stosować się do wymagań wydawcy</a:t>
            </a:r>
          </a:p>
          <a:p>
            <a:pPr lvl="1"/>
            <a:r>
              <a:rPr lang="pl-PL" b="1" dirty="0" smtClean="0"/>
              <a:t>zachować jednolitość</a:t>
            </a:r>
            <a:r>
              <a:rPr lang="pl-PL" dirty="0" smtClean="0"/>
              <a:t>, stosować standardy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83D7DD-150C-477F-B1F3-376D7F4AE47C}" type="slidenum">
              <a:rPr lang="en-GB" altLang="pl-PL" smtClean="0"/>
              <a:pPr>
                <a:defRPr/>
              </a:pPr>
              <a:t>15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06873322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Publikacja konferencyjna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pPr>
              <a:defRPr/>
            </a:pPr>
            <a:r>
              <a:rPr lang="pl-PL" sz="2400" dirty="0" smtClean="0"/>
              <a:t>Jeśli cały tom nie jest cytowany osobno:</a:t>
            </a:r>
          </a:p>
          <a:p>
            <a:pPr marL="355600" indent="-355600">
              <a:buFontTx/>
              <a:buNone/>
              <a:defRPr/>
            </a:pPr>
            <a:r>
              <a:rPr lang="pl-PL" sz="1800" dirty="0" smtClean="0"/>
              <a:t>1. M</a:t>
            </a:r>
            <a:r>
              <a:rPr lang="pl-PL" sz="1800" dirty="0"/>
              <a:t>. Bator, M. </a:t>
            </a:r>
            <a:r>
              <a:rPr lang="pl-PL" sz="1800" dirty="0" smtClean="0"/>
              <a:t>Zasada et al. </a:t>
            </a:r>
            <a:r>
              <a:rPr lang="en-US" sz="1800" dirty="0" smtClean="0"/>
              <a:t>Fuzzy </a:t>
            </a:r>
            <a:r>
              <a:rPr lang="en-US" sz="1800" dirty="0"/>
              <a:t>Hough transform-based methods for extraction and </a:t>
            </a:r>
            <a:r>
              <a:rPr lang="en-US" sz="1800" dirty="0" smtClean="0"/>
              <a:t>measurements</a:t>
            </a:r>
            <a:r>
              <a:rPr lang="pl-PL" sz="1800" dirty="0" smtClean="0"/>
              <a:t> </a:t>
            </a:r>
            <a:r>
              <a:rPr lang="en-US" sz="1800" dirty="0" smtClean="0"/>
              <a:t>of </a:t>
            </a:r>
            <a:r>
              <a:rPr lang="en-US" sz="1800" dirty="0"/>
              <a:t>single trees in large-volume 3D terrestrial LIDAR data. </a:t>
            </a:r>
            <a:r>
              <a:rPr lang="en-US" sz="1800" dirty="0" smtClean="0"/>
              <a:t>In</a:t>
            </a:r>
            <a:r>
              <a:rPr lang="pl-PL" sz="1800" dirty="0" smtClean="0"/>
              <a:t> L</a:t>
            </a:r>
            <a:r>
              <a:rPr lang="pl-PL" sz="1800" dirty="0"/>
              <a:t>. </a:t>
            </a:r>
            <a:r>
              <a:rPr lang="pl-PL" sz="1800" dirty="0" err="1"/>
              <a:t>Bolc</a:t>
            </a:r>
            <a:r>
              <a:rPr lang="pl-PL" sz="1800" dirty="0"/>
              <a:t> et al., </a:t>
            </a:r>
            <a:r>
              <a:rPr lang="pl-PL" sz="1800" dirty="0" err="1"/>
              <a:t>editors</a:t>
            </a:r>
            <a:r>
              <a:rPr lang="pl-PL" sz="1800" dirty="0"/>
              <a:t>, </a:t>
            </a:r>
            <a:r>
              <a:rPr lang="pl-PL" sz="1800" i="1" dirty="0" err="1"/>
              <a:t>Computer</a:t>
            </a:r>
            <a:r>
              <a:rPr lang="pl-PL" sz="1800" i="1" dirty="0"/>
              <a:t> </a:t>
            </a:r>
            <a:r>
              <a:rPr lang="pl-PL" sz="1800" i="1" dirty="0" err="1"/>
              <a:t>Vision</a:t>
            </a:r>
            <a:r>
              <a:rPr lang="pl-PL" sz="1800" i="1" dirty="0"/>
              <a:t> and </a:t>
            </a:r>
            <a:r>
              <a:rPr lang="pl-PL" sz="1800" i="1" dirty="0" smtClean="0"/>
              <a:t>Graphics</a:t>
            </a:r>
            <a:r>
              <a:rPr lang="pl-PL" sz="1800" i="1" dirty="0"/>
              <a:t>: Proc. </a:t>
            </a:r>
            <a:r>
              <a:rPr lang="pl-PL" sz="1800" i="1" dirty="0" err="1"/>
              <a:t>Int</a:t>
            </a:r>
            <a:r>
              <a:rPr lang="pl-PL" sz="1800" i="1" dirty="0"/>
              <a:t>. </a:t>
            </a:r>
            <a:r>
              <a:rPr lang="pl-PL" sz="1800" i="1" dirty="0" err="1"/>
              <a:t>Conf</a:t>
            </a:r>
            <a:r>
              <a:rPr lang="pl-PL" sz="1800" i="1" dirty="0" smtClean="0"/>
              <a:t>. </a:t>
            </a:r>
            <a:r>
              <a:rPr lang="en-US" sz="1800" i="1" dirty="0" smtClean="0"/>
              <a:t>ICCVG </a:t>
            </a:r>
            <a:r>
              <a:rPr lang="en-US" sz="1800" i="1" dirty="0"/>
              <a:t>2010, Part I</a:t>
            </a:r>
            <a:r>
              <a:rPr lang="en-US" sz="1800" dirty="0"/>
              <a:t>, volume 6374 of </a:t>
            </a:r>
            <a:r>
              <a:rPr lang="en-US" sz="1800" i="1" dirty="0"/>
              <a:t>Lecture Notes in Computer Science</a:t>
            </a:r>
            <a:r>
              <a:rPr lang="en-US" sz="1800" dirty="0" smtClean="0"/>
              <a:t>,</a:t>
            </a:r>
            <a:r>
              <a:rPr lang="pl-PL" sz="1800" dirty="0" smtClean="0"/>
              <a:t> </a:t>
            </a:r>
            <a:r>
              <a:rPr lang="de-DE" sz="1800" dirty="0" err="1" smtClean="0"/>
              <a:t>pages</a:t>
            </a:r>
            <a:r>
              <a:rPr lang="de-DE" sz="1800" dirty="0" smtClean="0"/>
              <a:t> </a:t>
            </a:r>
            <a:r>
              <a:rPr lang="de-DE" sz="1800" dirty="0"/>
              <a:t>265–274, </a:t>
            </a:r>
            <a:r>
              <a:rPr lang="de-DE" sz="1800" dirty="0" err="1"/>
              <a:t>Warsaw</a:t>
            </a:r>
            <a:r>
              <a:rPr lang="de-DE" sz="1800" dirty="0"/>
              <a:t>, </a:t>
            </a:r>
            <a:r>
              <a:rPr lang="de-DE" sz="1800" dirty="0" err="1"/>
              <a:t>Poland</a:t>
            </a:r>
            <a:r>
              <a:rPr lang="de-DE" sz="1800" dirty="0"/>
              <a:t>, 20-22 Sep 2010. Springer, Heidelberg</a:t>
            </a:r>
            <a:r>
              <a:rPr lang="de-DE" sz="1800" dirty="0" smtClean="0"/>
              <a:t>.</a:t>
            </a:r>
            <a:r>
              <a:rPr lang="pl-PL" sz="1800" dirty="0" smtClean="0"/>
              <a:t> doi:10.1007/978-3-642-15910-7_30.</a:t>
            </a:r>
          </a:p>
          <a:p>
            <a:pPr marL="447675" indent="-447675">
              <a:buFontTx/>
              <a:buNone/>
              <a:defRPr/>
            </a:pPr>
            <a:endParaRPr lang="pl-PL" sz="1800" dirty="0" smtClean="0"/>
          </a:p>
          <a:p>
            <a:pPr>
              <a:defRPr/>
            </a:pPr>
            <a:r>
              <a:rPr lang="pl-PL" sz="2400" dirty="0" smtClean="0"/>
              <a:t>Jeśli tom jest cytowany osobno:</a:t>
            </a:r>
            <a:endParaRPr lang="pl-PL" sz="2400" dirty="0"/>
          </a:p>
          <a:p>
            <a:pPr marL="355600" indent="-355600">
              <a:buFontTx/>
              <a:buNone/>
              <a:defRPr/>
            </a:pPr>
            <a:r>
              <a:rPr lang="pl-PL" sz="1800" dirty="0" smtClean="0"/>
              <a:t>3. M</a:t>
            </a:r>
            <a:r>
              <a:rPr lang="pl-PL" sz="1800" dirty="0"/>
              <a:t>. Bator, M. </a:t>
            </a:r>
            <a:r>
              <a:rPr lang="pl-PL" sz="1800" dirty="0" smtClean="0"/>
              <a:t>Zasada et al. </a:t>
            </a:r>
            <a:r>
              <a:rPr lang="en-US" sz="1800" dirty="0" smtClean="0"/>
              <a:t>Fuzzy </a:t>
            </a:r>
            <a:r>
              <a:rPr lang="en-US" sz="1800" dirty="0"/>
              <a:t>Hough transform-based methods for extraction and measurements </a:t>
            </a:r>
            <a:r>
              <a:rPr lang="en-US" sz="1800" dirty="0" smtClean="0"/>
              <a:t>of</a:t>
            </a:r>
            <a:r>
              <a:rPr lang="pl-PL" sz="1800" dirty="0" smtClean="0"/>
              <a:t> single </a:t>
            </a:r>
            <a:r>
              <a:rPr lang="pl-PL" sz="1800" dirty="0" err="1"/>
              <a:t>trees</a:t>
            </a:r>
            <a:r>
              <a:rPr lang="pl-PL" sz="1800" dirty="0"/>
              <a:t> in </a:t>
            </a:r>
            <a:r>
              <a:rPr lang="pl-PL" sz="1800" dirty="0" err="1"/>
              <a:t>large-volume</a:t>
            </a:r>
            <a:r>
              <a:rPr lang="pl-PL" sz="1800" dirty="0"/>
              <a:t> 3D </a:t>
            </a:r>
            <a:r>
              <a:rPr lang="pl-PL" sz="1800" dirty="0" err="1"/>
              <a:t>terrestrial</a:t>
            </a:r>
            <a:r>
              <a:rPr lang="pl-PL" sz="1800" dirty="0"/>
              <a:t> LIDAR data. In </a:t>
            </a:r>
            <a:r>
              <a:rPr lang="pl-PL" sz="1800" dirty="0" err="1"/>
              <a:t>Bolc</a:t>
            </a:r>
            <a:r>
              <a:rPr lang="pl-PL" sz="1800" dirty="0"/>
              <a:t> et al. </a:t>
            </a:r>
            <a:r>
              <a:rPr lang="pl-PL" sz="1800" dirty="0" smtClean="0"/>
              <a:t>[4], </a:t>
            </a:r>
            <a:r>
              <a:rPr lang="pl-PL" sz="1800" dirty="0" err="1" smtClean="0"/>
              <a:t>pages</a:t>
            </a:r>
            <a:r>
              <a:rPr lang="pl-PL" sz="1800" dirty="0" smtClean="0"/>
              <a:t> </a:t>
            </a:r>
            <a:r>
              <a:rPr lang="pl-PL" sz="1800" dirty="0"/>
              <a:t>265–274. </a:t>
            </a:r>
            <a:r>
              <a:rPr lang="pl-PL" sz="1800" dirty="0" smtClean="0"/>
              <a:t>doi:10.1007/978-3-642-15910-7_30.</a:t>
            </a:r>
          </a:p>
          <a:p>
            <a:pPr marL="355600" indent="-355600">
              <a:buFontTx/>
              <a:buNone/>
              <a:defRPr/>
            </a:pPr>
            <a:r>
              <a:rPr lang="pl-PL" sz="1800" dirty="0" smtClean="0"/>
              <a:t>4. </a:t>
            </a:r>
            <a:r>
              <a:rPr lang="pl-PL" sz="1800" dirty="0"/>
              <a:t>L. </a:t>
            </a:r>
            <a:r>
              <a:rPr lang="pl-PL" sz="1800" dirty="0" err="1"/>
              <a:t>Bolc</a:t>
            </a:r>
            <a:r>
              <a:rPr lang="pl-PL" sz="1800" dirty="0"/>
              <a:t>, R. </a:t>
            </a:r>
            <a:r>
              <a:rPr lang="pl-PL" sz="1800" dirty="0" smtClean="0"/>
              <a:t>Tadeusiewicz et al., </a:t>
            </a:r>
            <a:r>
              <a:rPr lang="pl-PL" sz="1800" dirty="0" err="1"/>
              <a:t>editors</a:t>
            </a:r>
            <a:r>
              <a:rPr lang="pl-PL" sz="1800" dirty="0" smtClean="0"/>
              <a:t>. </a:t>
            </a:r>
            <a:r>
              <a:rPr lang="pl-PL" sz="1800" i="1" dirty="0" err="1" smtClean="0"/>
              <a:t>Computer</a:t>
            </a:r>
            <a:r>
              <a:rPr lang="pl-PL" sz="1800" i="1" dirty="0" smtClean="0"/>
              <a:t> </a:t>
            </a:r>
            <a:r>
              <a:rPr lang="pl-PL" sz="1800" i="1" dirty="0" err="1"/>
              <a:t>Vision</a:t>
            </a:r>
            <a:r>
              <a:rPr lang="pl-PL" sz="1800" i="1" dirty="0"/>
              <a:t> and Graphics: Proc. </a:t>
            </a:r>
            <a:r>
              <a:rPr lang="pl-PL" sz="1800" i="1" dirty="0" err="1"/>
              <a:t>Int</a:t>
            </a:r>
            <a:r>
              <a:rPr lang="pl-PL" sz="1800" i="1" dirty="0"/>
              <a:t>. </a:t>
            </a:r>
            <a:r>
              <a:rPr lang="pl-PL" sz="1800" i="1" dirty="0" err="1"/>
              <a:t>Conf</a:t>
            </a:r>
            <a:r>
              <a:rPr lang="pl-PL" sz="1800" i="1" dirty="0"/>
              <a:t>. ICCVG 2010, Part I</a:t>
            </a:r>
            <a:r>
              <a:rPr lang="pl-PL" sz="1800" dirty="0"/>
              <a:t>, </a:t>
            </a:r>
            <a:r>
              <a:rPr lang="pl-PL" sz="1800" dirty="0" err="1" smtClean="0"/>
              <a:t>volume</a:t>
            </a:r>
            <a:r>
              <a:rPr lang="pl-PL" sz="1800" dirty="0" smtClean="0"/>
              <a:t> </a:t>
            </a:r>
            <a:r>
              <a:rPr lang="en-US" sz="1800" dirty="0" smtClean="0"/>
              <a:t>6374 </a:t>
            </a:r>
            <a:r>
              <a:rPr lang="en-US" sz="1800" dirty="0"/>
              <a:t>of </a:t>
            </a:r>
            <a:r>
              <a:rPr lang="en-US" sz="1800" i="1" dirty="0"/>
              <a:t>Lecture Notes in Computer Science</a:t>
            </a:r>
            <a:r>
              <a:rPr lang="en-US" sz="1800" dirty="0"/>
              <a:t>, Warsaw, Poland, 20-22 </a:t>
            </a:r>
            <a:r>
              <a:rPr lang="en-US" sz="1800" dirty="0" smtClean="0"/>
              <a:t>Sep</a:t>
            </a:r>
            <a:r>
              <a:rPr lang="pl-PL" sz="1800" dirty="0" smtClean="0"/>
              <a:t> 2010</a:t>
            </a:r>
            <a:r>
              <a:rPr lang="pl-PL" sz="1800" dirty="0"/>
              <a:t>. Springer, Heidelberg. doi:10.1007/978-3-642-15910-7.</a:t>
            </a:r>
          </a:p>
        </p:txBody>
      </p:sp>
      <p:sp>
        <p:nvSpPr>
          <p:cNvPr id="1741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6DEA4EE2-1057-4FC1-A2CB-AF68AF49F884}" type="slidenum">
              <a:rPr lang="en-GB" altLang="pl-PL" sz="1000" smtClean="0"/>
              <a:pPr/>
              <a:t>16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Źródło internetowe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pPr marL="541338" indent="-541338">
              <a:buFontTx/>
              <a:buNone/>
              <a:defRPr/>
            </a:pPr>
            <a:r>
              <a:rPr lang="pl-PL" sz="2400" dirty="0" smtClean="0"/>
              <a:t>1.</a:t>
            </a:r>
            <a:r>
              <a:rPr lang="en-US" sz="2400" dirty="0" smtClean="0"/>
              <a:t> The </a:t>
            </a:r>
            <a:r>
              <a:rPr lang="en-US" sz="2400" dirty="0"/>
              <a:t>Computer Vision Homepage. </a:t>
            </a: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http://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www-2.cs.cmu.edu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/~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cil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/vision.html</a:t>
            </a:r>
            <a:r>
              <a:rPr lang="pl-PL" sz="2400" dirty="0" smtClean="0"/>
              <a:t> (dostęp 2014.10.14).</a:t>
            </a:r>
            <a:br>
              <a:rPr lang="pl-PL" sz="2400" dirty="0" smtClean="0"/>
            </a:br>
            <a:endParaRPr lang="pl-PL" sz="2400" dirty="0" smtClean="0"/>
          </a:p>
          <a:p>
            <a:pPr marL="541338" indent="-541338">
              <a:buNone/>
              <a:defRPr/>
            </a:pPr>
            <a:r>
              <a:rPr lang="pl-PL" sz="2400" dirty="0" smtClean="0"/>
              <a:t>2. </a:t>
            </a:r>
            <a:r>
              <a:rPr lang="pl-PL" sz="2400" dirty="0" err="1"/>
              <a:t>Bibliographies</a:t>
            </a:r>
            <a:r>
              <a:rPr lang="pl-PL" sz="2400" dirty="0"/>
              <a:t> on Computer Graphics and </a:t>
            </a:r>
            <a:r>
              <a:rPr lang="pl-PL" sz="2400" dirty="0" err="1" smtClean="0"/>
              <a:t>Vision</a:t>
            </a:r>
            <a:r>
              <a:rPr lang="pl-PL" sz="2400" dirty="0" smtClean="0"/>
              <a:t>. </a:t>
            </a:r>
            <a:r>
              <a:rPr lang="pl-PL" sz="2400" dirty="0" err="1" smtClean="0"/>
              <a:t>Online:</a:t>
            </a:r>
            <a:r>
              <a:rPr lang="pl-PL" sz="2400" dirty="0" err="1" smtClean="0">
                <a:solidFill>
                  <a:schemeClr val="bg1"/>
                </a:solidFill>
              </a:rPr>
              <a:t>a</a:t>
            </a:r>
            <a:r>
              <a:rPr lang="pl-PL" sz="2400" dirty="0" err="1" smtClean="0">
                <a:solidFill>
                  <a:schemeClr val="accent1">
                    <a:lumMod val="50000"/>
                  </a:schemeClr>
                </a:solidFill>
              </a:rPr>
              <a:t>https</a:t>
            </a:r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://</a:t>
            </a: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liinwww.ira.uka.de/</a:t>
            </a:r>
            <a:r>
              <a:rPr lang="pl-PL" sz="2400" dirty="0" err="1" smtClean="0">
                <a:solidFill>
                  <a:schemeClr val="accent1">
                    <a:lumMod val="50000"/>
                  </a:schemeClr>
                </a:solidFill>
              </a:rPr>
              <a:t>bibliography</a:t>
            </a: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/</a:t>
            </a:r>
            <a:b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Graphics/index.html</a:t>
            </a:r>
            <a:b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pl-PL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41338" indent="-541338">
              <a:buNone/>
              <a:defRPr/>
            </a:pPr>
            <a:r>
              <a:rPr lang="pl-PL" sz="2400" dirty="0" smtClean="0"/>
              <a:t>3. </a:t>
            </a:r>
            <a:r>
              <a:rPr lang="pl-PL" sz="2400" dirty="0"/>
              <a:t>L. Chmielewski. </a:t>
            </a:r>
            <a:r>
              <a:rPr lang="pl-PL" sz="2400" i="1" dirty="0"/>
              <a:t>Strona osobista. </a:t>
            </a:r>
            <a:r>
              <a:rPr lang="pl-PL" sz="2400" dirty="0"/>
              <a:t>URL</a:t>
            </a:r>
            <a:r>
              <a:rPr lang="pl-PL" sz="2400" dirty="0" smtClean="0"/>
              <a:t>: </a:t>
            </a: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https</a:t>
            </a:r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://www.lchmiel.pl </a:t>
            </a:r>
            <a:r>
              <a:rPr lang="pl-PL" sz="2400" dirty="0"/>
              <a:t>[dostęp 14.10.2021]</a:t>
            </a:r>
          </a:p>
          <a:p>
            <a:pPr marL="541338" indent="-541338">
              <a:buFontTx/>
              <a:buNone/>
              <a:defRPr/>
            </a:pPr>
            <a:endParaRPr lang="pl-PL" sz="2400" dirty="0" smtClean="0"/>
          </a:p>
          <a:p>
            <a:pPr marL="541338" indent="-541338">
              <a:buFontTx/>
              <a:buNone/>
              <a:defRPr/>
            </a:pPr>
            <a:r>
              <a:rPr lang="pl-PL" sz="2400" dirty="0" smtClean="0"/>
              <a:t>4. </a:t>
            </a:r>
            <a:r>
              <a:rPr lang="pl-PL" sz="2400" dirty="0"/>
              <a:t>Edytorzy Wikipedii, "Ikona," </a:t>
            </a:r>
            <a:r>
              <a:rPr lang="pl-PL" sz="2400" i="1" dirty="0"/>
              <a:t>Wikipedia, wolna encyklopedia</a:t>
            </a:r>
            <a:r>
              <a:rPr lang="pl-PL" sz="2400" i="1" dirty="0" smtClean="0"/>
              <a:t>, </a:t>
            </a: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//</a:t>
            </a:r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pl.wikipedia.org/w/</a:t>
            </a:r>
            <a:r>
              <a:rPr lang="pl-PL" sz="2400" dirty="0" err="1">
                <a:solidFill>
                  <a:schemeClr val="accent1">
                    <a:lumMod val="50000"/>
                  </a:schemeClr>
                </a:solidFill>
              </a:rPr>
              <a:t>index.php?title</a:t>
            </a:r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=</a:t>
            </a:r>
            <a:r>
              <a:rPr lang="pl-PL" sz="2400" dirty="0" err="1">
                <a:solidFill>
                  <a:schemeClr val="accent1">
                    <a:lumMod val="50000"/>
                  </a:schemeClr>
                </a:solidFill>
              </a:rPr>
              <a:t>Ikona&amp;oldid</a:t>
            </a: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=</a:t>
            </a:r>
            <a:b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67636769</a:t>
            </a:r>
            <a:r>
              <a:rPr lang="pl-PL" sz="2400" dirty="0" smtClean="0"/>
              <a:t> </a:t>
            </a:r>
            <a:r>
              <a:rPr lang="pl-PL" sz="2400" dirty="0"/>
              <a:t>(dostęp październik 24, 2022</a:t>
            </a:r>
            <a:r>
              <a:rPr lang="pl-PL" sz="2400" dirty="0" smtClean="0"/>
              <a:t>).</a:t>
            </a:r>
          </a:p>
        </p:txBody>
      </p:sp>
      <p:sp>
        <p:nvSpPr>
          <p:cNvPr id="1843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FBBD2180-97AA-4D48-BAAB-DCC96B05576A}" type="slidenum">
              <a:rPr lang="en-GB" altLang="pl-PL" sz="1000" smtClean="0"/>
              <a:pPr/>
              <a:t>17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Praca magisterska, doktorska itp.</a:t>
            </a:r>
          </a:p>
        </p:txBody>
      </p:sp>
      <p:sp>
        <p:nvSpPr>
          <p:cNvPr id="19459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pPr marL="541338" indent="-541338">
              <a:buFontTx/>
              <a:buNone/>
            </a:pPr>
            <a:r>
              <a:rPr lang="pl-PL" altLang="pl-PL" dirty="0" smtClean="0"/>
              <a:t>2. M. </a:t>
            </a:r>
            <a:r>
              <a:rPr lang="pl-PL" altLang="pl-PL" dirty="0" err="1" smtClean="0"/>
              <a:t>Chlebiej</a:t>
            </a:r>
            <a:r>
              <a:rPr lang="pl-PL" altLang="pl-PL" dirty="0" smtClean="0"/>
              <a:t>. </a:t>
            </a:r>
            <a:r>
              <a:rPr lang="pl-PL" altLang="pl-PL" i="1" dirty="0" smtClean="0"/>
              <a:t>Zastosowanie metod  dopasowania i modeli deformacyjnych do analizy statycznych i ruchomych obrazów medycznych</a:t>
            </a:r>
            <a:r>
              <a:rPr lang="pl-PL" altLang="pl-PL" dirty="0" smtClean="0"/>
              <a:t>. Rozprawa doktorska, Instytut Badań Systemowych PAN, Warszawa, 2007.</a:t>
            </a:r>
          </a:p>
          <a:p>
            <a:pPr marL="541338" indent="-541338">
              <a:buFontTx/>
              <a:buNone/>
            </a:pPr>
            <a:r>
              <a:rPr lang="en-US" altLang="pl-PL" dirty="0" smtClean="0"/>
              <a:t>4</a:t>
            </a:r>
            <a:r>
              <a:rPr lang="pl-PL" altLang="pl-PL" dirty="0" smtClean="0"/>
              <a:t>.</a:t>
            </a:r>
            <a:r>
              <a:rPr lang="en-US" altLang="pl-PL" dirty="0" smtClean="0"/>
              <a:t> J. </a:t>
            </a:r>
            <a:r>
              <a:rPr lang="en-US" altLang="pl-PL" dirty="0" err="1" smtClean="0"/>
              <a:t>Renström</a:t>
            </a:r>
            <a:r>
              <a:rPr lang="en-US" altLang="pl-PL" dirty="0" smtClean="0"/>
              <a:t>. </a:t>
            </a:r>
            <a:r>
              <a:rPr lang="en-US" altLang="pl-PL" i="1" dirty="0" smtClean="0"/>
              <a:t>Evaluation of the </a:t>
            </a:r>
            <a:r>
              <a:rPr lang="en-US" altLang="pl-PL" i="1" dirty="0" err="1" smtClean="0"/>
              <a:t>Elekta</a:t>
            </a:r>
            <a:r>
              <a:rPr lang="en-US" altLang="pl-PL" i="1" dirty="0" smtClean="0"/>
              <a:t> </a:t>
            </a:r>
            <a:r>
              <a:rPr lang="pl-PL" altLang="pl-PL" i="1" dirty="0" smtClean="0"/>
              <a:t>S</a:t>
            </a:r>
            <a:r>
              <a:rPr lang="en-US" altLang="pl-PL" i="1" dirty="0" err="1" smtClean="0"/>
              <a:t>ynergy</a:t>
            </a:r>
            <a:r>
              <a:rPr lang="en-US" altLang="pl-PL" i="1" dirty="0" smtClean="0"/>
              <a:t> concept for patient positioning</a:t>
            </a:r>
            <a:r>
              <a:rPr lang="pl-PL" altLang="pl-PL" i="1" dirty="0" smtClean="0"/>
              <a:t> </a:t>
            </a:r>
            <a:r>
              <a:rPr lang="en-US" altLang="pl-PL" i="1" dirty="0" smtClean="0"/>
              <a:t>in image guided radiotherapy</a:t>
            </a:r>
            <a:r>
              <a:rPr lang="en-US" altLang="pl-PL" dirty="0" smtClean="0"/>
              <a:t>. M.Sc. thesis, Medical Radiation Physics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Clinical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Sciences</a:t>
            </a:r>
            <a:r>
              <a:rPr lang="pl-PL" altLang="pl-PL" dirty="0" smtClean="0"/>
              <a:t>, Lund University, Lund, 2005.</a:t>
            </a:r>
          </a:p>
        </p:txBody>
      </p:sp>
      <p:sp>
        <p:nvSpPr>
          <p:cNvPr id="1946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C1A939CB-A422-4DEB-9BC4-FF343532A078}" type="slidenum">
              <a:rPr lang="en-GB" altLang="pl-PL" sz="1000" smtClean="0"/>
              <a:pPr/>
              <a:t>18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Publikacja „nieopublikowana”</a:t>
            </a:r>
          </a:p>
        </p:txBody>
      </p:sp>
      <p:sp>
        <p:nvSpPr>
          <p:cNvPr id="2048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pPr marL="541338" indent="-541338">
              <a:buFontTx/>
              <a:buNone/>
            </a:pPr>
            <a:r>
              <a:rPr lang="pl-PL" altLang="pl-PL" dirty="0" smtClean="0"/>
              <a:t>7. E. Rydz. </a:t>
            </a:r>
            <a:r>
              <a:rPr lang="pl-PL" altLang="pl-PL" i="1" dirty="0" smtClean="0"/>
              <a:t>Stereowizja</a:t>
            </a:r>
            <a:r>
              <a:rPr lang="pl-PL" altLang="pl-PL" dirty="0" smtClean="0"/>
              <a:t>. Seminarium w IPI PAN, 20 kwietnia 1996.</a:t>
            </a:r>
          </a:p>
          <a:p>
            <a:pPr marL="541338" indent="-541338">
              <a:buFontTx/>
              <a:buNone/>
            </a:pPr>
            <a:endParaRPr lang="pl-PL" altLang="pl-PL" dirty="0" smtClean="0"/>
          </a:p>
          <a:p>
            <a:pPr marL="541338" indent="-541338">
              <a:buFontTx/>
              <a:buNone/>
            </a:pPr>
            <a:endParaRPr lang="pl-PL" altLang="pl-PL" dirty="0" smtClean="0"/>
          </a:p>
          <a:p>
            <a:pPr marL="541338" indent="-541338">
              <a:buFontTx/>
              <a:buNone/>
            </a:pPr>
            <a:r>
              <a:rPr lang="pl-PL" altLang="pl-PL" dirty="0" smtClean="0"/>
              <a:t>8. L. Chmielewski. </a:t>
            </a:r>
            <a:r>
              <a:rPr lang="pl-PL" altLang="pl-PL" dirty="0" err="1" smtClean="0"/>
              <a:t>Private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communication</a:t>
            </a:r>
            <a:r>
              <a:rPr lang="pl-PL" altLang="pl-PL" dirty="0" smtClean="0"/>
              <a:t>, </a:t>
            </a:r>
            <a:br>
              <a:rPr lang="pl-PL" altLang="pl-PL" dirty="0" smtClean="0"/>
            </a:br>
            <a:r>
              <a:rPr lang="pl-PL" altLang="pl-PL" dirty="0" smtClean="0"/>
              <a:t>1 kwietnia 3014.</a:t>
            </a:r>
          </a:p>
          <a:p>
            <a:pPr marL="720725" indent="-720725">
              <a:buFontTx/>
              <a:buNone/>
            </a:pPr>
            <a:endParaRPr lang="pl-PL" altLang="pl-PL" dirty="0" smtClean="0"/>
          </a:p>
          <a:p>
            <a:pPr marL="720725" indent="-720725">
              <a:buFontTx/>
              <a:buNone/>
            </a:pPr>
            <a:r>
              <a:rPr lang="pl-PL" altLang="pl-PL" dirty="0" smtClean="0"/>
              <a:t>… L. Chmielewski twierdzi, że lód można stosować do chłodzenia piwa [8].</a:t>
            </a:r>
          </a:p>
          <a:p>
            <a:pPr marL="720725" indent="-720725">
              <a:buFontTx/>
              <a:buNone/>
            </a:pPr>
            <a:endParaRPr lang="pl-PL" altLang="pl-PL" dirty="0" smtClean="0"/>
          </a:p>
          <a:p>
            <a:pPr marL="720725" indent="-720725" algn="r">
              <a:buFontTx/>
              <a:buNone/>
            </a:pPr>
            <a:r>
              <a:rPr lang="pl-PL" altLang="pl-PL" sz="2400" dirty="0" smtClean="0"/>
              <a:t>Większość redakcji nie akceptuje takich cytowań.</a:t>
            </a:r>
            <a:endParaRPr lang="pl-PL" altLang="pl-PL" dirty="0" smtClean="0"/>
          </a:p>
        </p:txBody>
      </p:sp>
      <p:sp>
        <p:nvSpPr>
          <p:cNvPr id="2048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87E8F880-671F-4E7D-B879-FDA5DA56F08C}" type="slidenum">
              <a:rPr lang="en-GB" altLang="pl-PL" sz="1000" smtClean="0"/>
              <a:pPr/>
              <a:t>19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C5259240-8A40-492A-8441-7A26D8FE216E}" type="slidenum">
              <a:rPr lang="en-GB" altLang="pl-PL" sz="1000" smtClean="0"/>
              <a:pPr/>
              <a:t>2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Literatura: po co?</a:t>
            </a:r>
            <a:endParaRPr lang="en-GB" altLang="pl-PL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52500"/>
            <a:ext cx="8856662" cy="55721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  <a:p>
            <a:r>
              <a:rPr lang="pl-PL" altLang="pl-PL" smtClean="0"/>
              <a:t>Aby pokazać własną orientację w tematyce</a:t>
            </a:r>
          </a:p>
          <a:p>
            <a:endParaRPr lang="pl-PL" altLang="pl-PL" smtClean="0"/>
          </a:p>
          <a:p>
            <a:r>
              <a:rPr lang="pl-PL" altLang="pl-PL" smtClean="0"/>
              <a:t>Aby nie wyważać otwartych drzwi</a:t>
            </a:r>
          </a:p>
          <a:p>
            <a:endParaRPr lang="pl-PL" altLang="pl-PL" smtClean="0"/>
          </a:p>
          <a:p>
            <a:r>
              <a:rPr lang="pl-PL" altLang="pl-PL" smtClean="0"/>
              <a:t>Jeśli powtarzamy pracę po kimś, to róbmy to świadomie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Cytowanie w opisie rysunku    1</a:t>
            </a:r>
            <a:r>
              <a:rPr lang="pl-PL" dirty="0" smtClean="0"/>
              <a:t>/3</a:t>
            </a:r>
            <a:endParaRPr lang="pl-PL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924314"/>
            <a:ext cx="3672408" cy="1836205"/>
          </a:xfrm>
        </p:spPr>
      </p:pic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83D7DD-150C-477F-B1F3-376D7F4AE47C}" type="slidenum">
              <a:rPr lang="en-GB" altLang="pl-PL" smtClean="0"/>
              <a:pPr>
                <a:defRPr/>
              </a:pPr>
              <a:t>20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 bwMode="auto">
          <a:xfrm>
            <a:off x="179388" y="2972042"/>
            <a:ext cx="8856662" cy="1249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533400" indent="-533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8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1pPr>
            <a:lvl2pPr marL="952500" indent="-4953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80000"/>
              <a:buFont typeface="OpenSymbol" panose="05010000000000000000" pitchFamily="2" charset="0"/>
              <a:buChar char="♦"/>
              <a:defRPr kumimoji="1" sz="26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  <a:defRPr kumimoji="1" sz="24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3pPr>
            <a:lvl4pPr marL="17526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4pPr>
            <a:lvl5pPr marL="22098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pl-PL" sz="2400" dirty="0" smtClean="0"/>
              <a:t>Rys. 12. Panel systemu Unity do zarządzania serwisami Unity Gaming w organizacji. Źródło: [41]. </a:t>
            </a:r>
            <a:br>
              <a:rPr lang="pl-PL" sz="2400" dirty="0" smtClean="0"/>
            </a:br>
            <a:r>
              <a:rPr lang="pl-PL" sz="2400" dirty="0" smtClean="0"/>
              <a:t>(Lub: </a:t>
            </a:r>
            <a:r>
              <a:rPr lang="pl-PL" sz="2400" dirty="0" smtClean="0">
                <a:solidFill>
                  <a:srgbClr val="009900"/>
                </a:solidFill>
              </a:rPr>
              <a:t>Opracowanie własne na podstawie [41].</a:t>
            </a:r>
            <a:r>
              <a:rPr lang="pl-PL" sz="2400" dirty="0" smtClean="0"/>
              <a:t>)</a:t>
            </a:r>
          </a:p>
        </p:txBody>
      </p:sp>
      <p:sp>
        <p:nvSpPr>
          <p:cNvPr id="7" name="Symbol zastępczy zawartości 2"/>
          <p:cNvSpPr txBox="1">
            <a:spLocks/>
          </p:cNvSpPr>
          <p:nvPr/>
        </p:nvSpPr>
        <p:spPr bwMode="auto">
          <a:xfrm>
            <a:off x="179388" y="4787500"/>
            <a:ext cx="8856662" cy="1643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533400" indent="-533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8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1pPr>
            <a:lvl2pPr marL="952500" indent="-4953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80000"/>
              <a:buFont typeface="OpenSymbol" panose="05010000000000000000" pitchFamily="2" charset="0"/>
              <a:buChar char="♦"/>
              <a:defRPr kumimoji="1" sz="26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  <a:defRPr kumimoji="1" sz="24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3pPr>
            <a:lvl4pPr marL="17526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4pPr>
            <a:lvl5pPr marL="22098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</a:pPr>
            <a:r>
              <a:rPr lang="pl-PL" sz="2000" dirty="0" smtClean="0"/>
              <a:t>W spisie literatury:</a:t>
            </a:r>
          </a:p>
          <a:p>
            <a:pPr marL="0" indent="0" algn="just">
              <a:buFontTx/>
              <a:buNone/>
            </a:pPr>
            <a:r>
              <a:rPr lang="pl-PL" sz="2000" dirty="0" smtClean="0"/>
              <a:t>41. Unity Technologies. </a:t>
            </a:r>
            <a:r>
              <a:rPr lang="pl-PL" sz="2000" dirty="0" err="1" smtClean="0"/>
              <a:t>Introduction</a:t>
            </a:r>
            <a:r>
              <a:rPr lang="pl-PL" sz="2000" dirty="0" smtClean="0"/>
              <a:t> to the Unity Dashboard. In: Unity </a:t>
            </a:r>
            <a:r>
              <a:rPr lang="pl-PL" sz="2000" dirty="0" err="1" smtClean="0"/>
              <a:t>Documentation</a:t>
            </a:r>
            <a:r>
              <a:rPr lang="pl-PL" sz="2000" dirty="0" smtClean="0"/>
              <a:t>. URL: </a:t>
            </a:r>
            <a:r>
              <a:rPr lang="pl-PL" sz="2000" dirty="0">
                <a:hlinkClick r:id="rId3"/>
              </a:rPr>
              <a:t>https://</a:t>
            </a:r>
            <a:r>
              <a:rPr lang="pl-PL" sz="2000" dirty="0" smtClean="0">
                <a:hlinkClick r:id="rId3"/>
              </a:rPr>
              <a:t>docs.unity.com/ugs-overview/introduction-to-the-unity-dashboard.htm</a:t>
            </a:r>
            <a:r>
              <a:rPr lang="pl-PL" sz="2000" dirty="0" smtClean="0"/>
              <a:t>. [</a:t>
            </a:r>
            <a:r>
              <a:rPr lang="pl-PL" sz="2000" dirty="0" err="1" smtClean="0"/>
              <a:t>Accessed</a:t>
            </a:r>
            <a:r>
              <a:rPr lang="pl-PL" sz="2000" dirty="0" smtClean="0"/>
              <a:t>/Dostęp: 2021.11.08]</a:t>
            </a:r>
          </a:p>
        </p:txBody>
      </p:sp>
      <p:sp>
        <p:nvSpPr>
          <p:cNvPr id="8" name="Objaśnienie liniowe 1 (obramowanie i kreska) 7"/>
          <p:cNvSpPr/>
          <p:nvPr/>
        </p:nvSpPr>
        <p:spPr bwMode="auto">
          <a:xfrm>
            <a:off x="1403648" y="4387608"/>
            <a:ext cx="1080120" cy="354889"/>
          </a:xfrm>
          <a:prstGeom prst="accentBorderCallout1">
            <a:avLst>
              <a:gd name="adj1" fmla="val 18750"/>
              <a:gd name="adj2" fmla="val -8333"/>
              <a:gd name="adj3" fmla="val 230072"/>
              <a:gd name="adj4" fmla="val -35221"/>
            </a:avLst>
          </a:prstGeom>
          <a:noFill/>
          <a:ln w="15875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2000" dirty="0" smtClean="0">
                <a:solidFill>
                  <a:srgbClr val="010000"/>
                </a:solidFill>
              </a:rPr>
              <a:t>Autor</a:t>
            </a:r>
          </a:p>
        </p:txBody>
      </p:sp>
      <p:sp>
        <p:nvSpPr>
          <p:cNvPr id="9" name="Objaśnienie liniowe 1 (obramowanie i kreska) 8"/>
          <p:cNvSpPr/>
          <p:nvPr/>
        </p:nvSpPr>
        <p:spPr bwMode="auto">
          <a:xfrm>
            <a:off x="3851635" y="4387608"/>
            <a:ext cx="1080405" cy="354889"/>
          </a:xfrm>
          <a:prstGeom prst="accentBorderCallout1">
            <a:avLst>
              <a:gd name="adj1" fmla="val 18750"/>
              <a:gd name="adj2" fmla="val -8333"/>
              <a:gd name="adj3" fmla="val 220067"/>
              <a:gd name="adj4" fmla="val -18307"/>
            </a:avLst>
          </a:prstGeom>
          <a:noFill/>
          <a:ln w="15875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2000" dirty="0" smtClean="0">
                <a:solidFill>
                  <a:srgbClr val="010000"/>
                </a:solidFill>
              </a:rPr>
              <a:t>Tytuł</a:t>
            </a:r>
          </a:p>
        </p:txBody>
      </p:sp>
      <p:sp>
        <p:nvSpPr>
          <p:cNvPr id="11" name="Objaśnienie liniowe 1 (obramowanie i kreska) 10"/>
          <p:cNvSpPr/>
          <p:nvPr/>
        </p:nvSpPr>
        <p:spPr bwMode="auto">
          <a:xfrm>
            <a:off x="6444208" y="4349351"/>
            <a:ext cx="1080405" cy="354889"/>
          </a:xfrm>
          <a:prstGeom prst="accentBorderCallout1">
            <a:avLst>
              <a:gd name="adj1" fmla="val 18750"/>
              <a:gd name="adj2" fmla="val -8333"/>
              <a:gd name="adj3" fmla="val 355150"/>
              <a:gd name="adj4" fmla="val -73361"/>
            </a:avLst>
          </a:prstGeom>
          <a:noFill/>
          <a:ln w="15875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2000" dirty="0" smtClean="0">
                <a:solidFill>
                  <a:srgbClr val="010000"/>
                </a:solidFill>
              </a:rPr>
              <a:t>Adres</a:t>
            </a:r>
          </a:p>
        </p:txBody>
      </p:sp>
      <p:sp>
        <p:nvSpPr>
          <p:cNvPr id="12" name="Objaśnienie liniowe 1 (obramowanie i kreska) 11"/>
          <p:cNvSpPr/>
          <p:nvPr/>
        </p:nvSpPr>
        <p:spPr bwMode="auto">
          <a:xfrm>
            <a:off x="5580111" y="6298688"/>
            <a:ext cx="2088233" cy="354889"/>
          </a:xfrm>
          <a:prstGeom prst="accentBorderCallout1">
            <a:avLst>
              <a:gd name="adj1" fmla="val 18750"/>
              <a:gd name="adj2" fmla="val -8333"/>
              <a:gd name="adj3" fmla="val -68"/>
              <a:gd name="adj4" fmla="val -53841"/>
            </a:avLst>
          </a:prstGeom>
          <a:noFill/>
          <a:ln w="15875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2000" dirty="0" smtClean="0">
                <a:solidFill>
                  <a:srgbClr val="010000"/>
                </a:solidFill>
              </a:rPr>
              <a:t>Czas dostępu</a:t>
            </a:r>
          </a:p>
        </p:txBody>
      </p:sp>
    </p:spTree>
    <p:extLst>
      <p:ext uri="{BB962C8B-B14F-4D97-AF65-F5344CB8AC3E}">
        <p14:creationId xmlns:p14="http://schemas.microsoft.com/office/powerpoint/2010/main" val="134405436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Cytowanie w opisie rysunku    2</a:t>
            </a:r>
            <a:r>
              <a:rPr lang="pl-PL" dirty="0" smtClean="0"/>
              <a:t>/3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83D7DD-150C-477F-B1F3-376D7F4AE47C}" type="slidenum">
              <a:rPr lang="en-GB" altLang="pl-PL" smtClean="0"/>
              <a:pPr>
                <a:defRPr/>
              </a:pPr>
              <a:t>21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  <p:sp>
        <p:nvSpPr>
          <p:cNvPr id="7" name="Symbol zastępczy zawartości 2"/>
          <p:cNvSpPr txBox="1">
            <a:spLocks/>
          </p:cNvSpPr>
          <p:nvPr/>
        </p:nvSpPr>
        <p:spPr bwMode="auto">
          <a:xfrm>
            <a:off x="179388" y="2852935"/>
            <a:ext cx="8856662" cy="3706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533400" indent="-533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8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1pPr>
            <a:lvl2pPr marL="952500" indent="-4953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80000"/>
              <a:buFont typeface="OpenSymbol" panose="05010000000000000000" pitchFamily="2" charset="0"/>
              <a:buChar char="♦"/>
              <a:defRPr kumimoji="1" sz="26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  <a:defRPr kumimoji="1" sz="24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3pPr>
            <a:lvl4pPr marL="17526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4pPr>
            <a:lvl5pPr marL="22098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</a:pPr>
            <a:endParaRPr lang="pl-PL" sz="2000" dirty="0" smtClean="0"/>
          </a:p>
          <a:p>
            <a:pPr marL="0" indent="0" algn="just">
              <a:buFontTx/>
              <a:buNone/>
            </a:pPr>
            <a:r>
              <a:rPr lang="pl-PL" sz="2000" dirty="0" smtClean="0"/>
              <a:t>41. Unity Technologies. </a:t>
            </a:r>
            <a:r>
              <a:rPr lang="pl-PL" sz="2000" dirty="0" err="1" smtClean="0"/>
              <a:t>Introduction</a:t>
            </a:r>
            <a:r>
              <a:rPr lang="pl-PL" sz="2000" dirty="0" smtClean="0"/>
              <a:t> to the Unity Dashboard. In: Unity </a:t>
            </a:r>
            <a:r>
              <a:rPr lang="pl-PL" sz="2000" dirty="0" err="1" smtClean="0"/>
              <a:t>Documentation</a:t>
            </a:r>
            <a:r>
              <a:rPr lang="pl-PL" sz="2000" dirty="0" smtClean="0"/>
              <a:t>. URL: </a:t>
            </a:r>
            <a:r>
              <a:rPr lang="pl-PL" sz="2000" dirty="0">
                <a:hlinkClick r:id="rId2"/>
              </a:rPr>
              <a:t>https://</a:t>
            </a:r>
            <a:r>
              <a:rPr lang="pl-PL" sz="2000" dirty="0" smtClean="0">
                <a:hlinkClick r:id="rId2"/>
              </a:rPr>
              <a:t>docs.unity.com/ugs-overview/introduction-to-the-unity-dashboard.htm</a:t>
            </a:r>
            <a:r>
              <a:rPr lang="pl-PL" sz="2000" dirty="0" smtClean="0"/>
              <a:t>. [</a:t>
            </a:r>
            <a:r>
              <a:rPr lang="pl-PL" sz="2000" dirty="0" err="1" smtClean="0"/>
              <a:t>Accessed</a:t>
            </a:r>
            <a:r>
              <a:rPr lang="pl-PL" sz="2000" dirty="0" smtClean="0"/>
              <a:t>/Dostęp: 2021.11.08]</a:t>
            </a:r>
          </a:p>
          <a:p>
            <a:pPr marL="0" indent="0" algn="just">
              <a:buFontTx/>
              <a:buNone/>
            </a:pPr>
            <a:endParaRPr lang="pl-PL" dirty="0" smtClean="0"/>
          </a:p>
          <a:p>
            <a:pPr marL="266700" indent="-266700" algn="just"/>
            <a:r>
              <a:rPr lang="pl-PL" sz="2000" dirty="0" smtClean="0"/>
              <a:t>to jest zły wpis w literaturze:</a:t>
            </a:r>
          </a:p>
          <a:p>
            <a:pPr marL="266700" indent="-266700" algn="just"/>
            <a:endParaRPr lang="pl-PL" sz="1200" dirty="0"/>
          </a:p>
          <a:p>
            <a:pPr marL="0" indent="0">
              <a:buNone/>
            </a:pPr>
            <a:r>
              <a:rPr lang="pl-PL" sz="2000" dirty="0">
                <a:solidFill>
                  <a:srgbClr val="FF0000"/>
                </a:solidFill>
              </a:rPr>
              <a:t>41. https://docs.unity.com/ugs-overview/Resources/Images/Unity%20Gaming%20Services%20overview/Members%20groups%20and%20roles_3_1206x603.png</a:t>
            </a:r>
            <a:endParaRPr lang="pl-PL" sz="2000" dirty="0" smtClean="0">
              <a:solidFill>
                <a:srgbClr val="FF0000"/>
              </a:solidFill>
            </a:endParaRPr>
          </a:p>
        </p:txBody>
      </p:sp>
      <p:sp>
        <p:nvSpPr>
          <p:cNvPr id="8" name="Objaśnienie liniowe 1 (obramowanie i kreska) 7"/>
          <p:cNvSpPr/>
          <p:nvPr/>
        </p:nvSpPr>
        <p:spPr bwMode="auto">
          <a:xfrm>
            <a:off x="1403648" y="2453044"/>
            <a:ext cx="1080120" cy="354889"/>
          </a:xfrm>
          <a:prstGeom prst="accentBorderCallout1">
            <a:avLst>
              <a:gd name="adj1" fmla="val 18750"/>
              <a:gd name="adj2" fmla="val -8333"/>
              <a:gd name="adj3" fmla="val 230072"/>
              <a:gd name="adj4" fmla="val -35221"/>
            </a:avLst>
          </a:prstGeom>
          <a:noFill/>
          <a:ln w="15875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2000" dirty="0" smtClean="0">
                <a:solidFill>
                  <a:srgbClr val="010000"/>
                </a:solidFill>
              </a:rPr>
              <a:t>Autor</a:t>
            </a:r>
          </a:p>
        </p:txBody>
      </p:sp>
      <p:sp>
        <p:nvSpPr>
          <p:cNvPr id="9" name="Objaśnienie liniowe 1 (obramowanie i kreska) 8"/>
          <p:cNvSpPr/>
          <p:nvPr/>
        </p:nvSpPr>
        <p:spPr bwMode="auto">
          <a:xfrm>
            <a:off x="3851635" y="2453044"/>
            <a:ext cx="1080405" cy="354889"/>
          </a:xfrm>
          <a:prstGeom prst="accentBorderCallout1">
            <a:avLst>
              <a:gd name="adj1" fmla="val 18750"/>
              <a:gd name="adj2" fmla="val -8333"/>
              <a:gd name="adj3" fmla="val 220067"/>
              <a:gd name="adj4" fmla="val -18307"/>
            </a:avLst>
          </a:prstGeom>
          <a:noFill/>
          <a:ln w="15875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2000" dirty="0" smtClean="0">
                <a:solidFill>
                  <a:srgbClr val="010000"/>
                </a:solidFill>
              </a:rPr>
              <a:t>Tytuł</a:t>
            </a:r>
          </a:p>
        </p:txBody>
      </p:sp>
      <p:sp>
        <p:nvSpPr>
          <p:cNvPr id="11" name="Objaśnienie liniowe 1 (obramowanie i kreska) 10"/>
          <p:cNvSpPr/>
          <p:nvPr/>
        </p:nvSpPr>
        <p:spPr bwMode="auto">
          <a:xfrm>
            <a:off x="6444208" y="2414787"/>
            <a:ext cx="1080405" cy="354889"/>
          </a:xfrm>
          <a:prstGeom prst="accentBorderCallout1">
            <a:avLst>
              <a:gd name="adj1" fmla="val 18750"/>
              <a:gd name="adj2" fmla="val -8333"/>
              <a:gd name="adj3" fmla="val 355150"/>
              <a:gd name="adj4" fmla="val -73361"/>
            </a:avLst>
          </a:prstGeom>
          <a:noFill/>
          <a:ln w="15875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2000" dirty="0" smtClean="0">
                <a:solidFill>
                  <a:srgbClr val="010000"/>
                </a:solidFill>
              </a:rPr>
              <a:t>Adres</a:t>
            </a:r>
          </a:p>
        </p:txBody>
      </p:sp>
      <p:sp>
        <p:nvSpPr>
          <p:cNvPr id="12" name="Objaśnienie liniowe 1 (obramowanie i kreska) 11"/>
          <p:cNvSpPr/>
          <p:nvPr/>
        </p:nvSpPr>
        <p:spPr bwMode="auto">
          <a:xfrm>
            <a:off x="5580111" y="4364124"/>
            <a:ext cx="2088233" cy="354889"/>
          </a:xfrm>
          <a:prstGeom prst="accentBorderCallout1">
            <a:avLst>
              <a:gd name="adj1" fmla="val 18750"/>
              <a:gd name="adj2" fmla="val -8333"/>
              <a:gd name="adj3" fmla="val -68"/>
              <a:gd name="adj4" fmla="val -53841"/>
            </a:avLst>
          </a:prstGeom>
          <a:noFill/>
          <a:ln w="15875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2000" dirty="0" smtClean="0">
                <a:solidFill>
                  <a:srgbClr val="010000"/>
                </a:solidFill>
              </a:rPr>
              <a:t>Czas dostępu</a:t>
            </a:r>
          </a:p>
        </p:txBody>
      </p:sp>
      <p:sp>
        <p:nvSpPr>
          <p:cNvPr id="13" name="Symbol zastępczy zawartości 2"/>
          <p:cNvSpPr txBox="1">
            <a:spLocks/>
          </p:cNvSpPr>
          <p:nvPr/>
        </p:nvSpPr>
        <p:spPr bwMode="auto">
          <a:xfrm>
            <a:off x="179512" y="921274"/>
            <a:ext cx="8856662" cy="127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533400" indent="-533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8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1pPr>
            <a:lvl2pPr marL="952500" indent="-4953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80000"/>
              <a:buFont typeface="OpenSymbol" panose="05010000000000000000" pitchFamily="2" charset="0"/>
              <a:buChar char="♦"/>
              <a:defRPr kumimoji="1" sz="26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  <a:defRPr kumimoji="1" sz="24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3pPr>
            <a:lvl4pPr marL="17526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4pPr>
            <a:lvl5pPr marL="22098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</a:pPr>
            <a:r>
              <a:rPr lang="pl-PL" sz="2000" b="1" dirty="0" smtClean="0"/>
              <a:t>Jeden z typowych błędów: przykład pozytywny i negatywny</a:t>
            </a:r>
          </a:p>
          <a:p>
            <a:pPr marL="0" indent="0" algn="just">
              <a:buFontTx/>
              <a:buNone/>
            </a:pPr>
            <a:endParaRPr lang="pl-PL" sz="2000" dirty="0" smtClean="0"/>
          </a:p>
          <a:p>
            <a:pPr marL="266700" indent="-266700" algn="just"/>
            <a:r>
              <a:rPr lang="pl-PL" sz="2000" dirty="0" smtClean="0"/>
              <a:t>to jest dobry wpis w literaturze:</a:t>
            </a:r>
          </a:p>
          <a:p>
            <a:pPr marL="0" indent="0" algn="just">
              <a:buFontTx/>
              <a:buNone/>
            </a:pPr>
            <a:endParaRPr lang="pl-PL" sz="2000" dirty="0" smtClean="0"/>
          </a:p>
        </p:txBody>
      </p:sp>
      <p:cxnSp>
        <p:nvCxnSpPr>
          <p:cNvPr id="5" name="Łącznik prosty 4"/>
          <p:cNvCxnSpPr/>
          <p:nvPr/>
        </p:nvCxnSpPr>
        <p:spPr bwMode="auto">
          <a:xfrm>
            <a:off x="539552" y="5517232"/>
            <a:ext cx="6840760" cy="1080418"/>
          </a:xfrm>
          <a:prstGeom prst="line">
            <a:avLst/>
          </a:prstGeom>
          <a:solidFill>
            <a:schemeClr val="accent1"/>
          </a:solidFill>
          <a:ln w="539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Łącznik prosty 13"/>
          <p:cNvCxnSpPr/>
          <p:nvPr/>
        </p:nvCxnSpPr>
        <p:spPr bwMode="auto">
          <a:xfrm flipH="1">
            <a:off x="1619672" y="5589240"/>
            <a:ext cx="4968552" cy="1080120"/>
          </a:xfrm>
          <a:prstGeom prst="line">
            <a:avLst/>
          </a:prstGeom>
          <a:solidFill>
            <a:schemeClr val="accent1"/>
          </a:solidFill>
          <a:ln w="539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0043938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Cytowanie w opisie rysunku    3/3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Przykłady z literatury:</a:t>
            </a:r>
          </a:p>
          <a:p>
            <a:endParaRPr lang="pl-PL" dirty="0" smtClean="0"/>
          </a:p>
          <a:p>
            <a:r>
              <a:rPr lang="pl-PL" dirty="0" smtClean="0"/>
              <a:t>Prosty przykład: z </a:t>
            </a:r>
            <a:r>
              <a:rPr lang="pl-PL" dirty="0"/>
              <a:t>artykułu </a:t>
            </a:r>
            <a:r>
              <a:rPr lang="pl-PL" dirty="0">
                <a:hlinkClick r:id="rId2"/>
              </a:rPr>
              <a:t>https://</a:t>
            </a:r>
            <a:r>
              <a:rPr lang="pl-PL" dirty="0" smtClean="0">
                <a:hlinkClick r:id="rId2"/>
              </a:rPr>
              <a:t>doi.org/10.22630/MGV.2020.29.1.5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Fig. 1 z podpisem i odnośnikiem</a:t>
            </a:r>
          </a:p>
          <a:p>
            <a:endParaRPr lang="pl-PL" dirty="0" smtClean="0"/>
          </a:p>
          <a:p>
            <a:r>
              <a:rPr lang="pl-PL" dirty="0" smtClean="0"/>
              <a:t>Złożony przykład: z tego samego artykułu,</a:t>
            </a:r>
            <a:br>
              <a:rPr lang="pl-PL" dirty="0" smtClean="0"/>
            </a:br>
            <a:r>
              <a:rPr lang="pl-PL" dirty="0" smtClean="0"/>
              <a:t>Fig. 2 z podpisem i odnośnikami.</a:t>
            </a:r>
          </a:p>
          <a:p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83D7DD-150C-477F-B1F3-376D7F4AE47C}" type="slidenum">
              <a:rPr lang="en-GB" altLang="pl-PL" smtClean="0"/>
              <a:pPr>
                <a:defRPr/>
              </a:pPr>
              <a:t>22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400118153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Gdzie szukać dobrych wzorców?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1"/>
            <a:ext cx="8785100" cy="5572844"/>
          </a:xfrm>
        </p:spPr>
        <p:txBody>
          <a:bodyPr/>
          <a:lstStyle/>
          <a:p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Mary-Claire van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</a:rPr>
              <a:t>Leunen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r>
              <a:rPr lang="pl-PL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A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Handbook for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Scholars.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Knopf, 1979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pl-PL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The Chicago Manual of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Style.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University of Chicago Press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,</a:t>
            </a:r>
            <a:r>
              <a:rPr lang="pl-PL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thirteenth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edition, 1982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pl-PL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dirty="0" smtClean="0"/>
              <a:t>Wikipedia </a:t>
            </a:r>
            <a:r>
              <a:rPr lang="en-US" dirty="0"/>
              <a:t>contributors. </a:t>
            </a:r>
            <a:r>
              <a:rPr lang="en-US" dirty="0" err="1"/>
              <a:t>BibTeX</a:t>
            </a:r>
            <a:r>
              <a:rPr lang="en-US" dirty="0"/>
              <a:t>. </a:t>
            </a:r>
            <a:r>
              <a:rPr lang="en-US" i="1" dirty="0"/>
              <a:t>Wikipedia, The Free </a:t>
            </a:r>
            <a:r>
              <a:rPr lang="en-US" i="1" dirty="0" smtClean="0"/>
              <a:t>Encyclopedia</a:t>
            </a:r>
            <a:r>
              <a:rPr lang="pl-PL" dirty="0" smtClean="0"/>
              <a:t>,</a:t>
            </a:r>
            <a:r>
              <a:rPr lang="en-US" dirty="0" smtClean="0"/>
              <a:t> </a:t>
            </a:r>
            <a:r>
              <a:rPr lang="pl-PL" dirty="0" smtClean="0"/>
              <a:t>21 </a:t>
            </a:r>
            <a:r>
              <a:rPr lang="pl-PL" dirty="0" err="1" smtClean="0"/>
              <a:t>October</a:t>
            </a:r>
            <a:r>
              <a:rPr lang="pl-PL" dirty="0" smtClean="0"/>
              <a:t> 2021</a:t>
            </a:r>
            <a:r>
              <a:rPr lang="en-US" dirty="0" smtClean="0"/>
              <a:t>. </a:t>
            </a:r>
            <a:r>
              <a:rPr lang="en-US" dirty="0"/>
              <a:t>Available </a:t>
            </a:r>
            <a:r>
              <a:rPr lang="pl-PL" dirty="0" smtClean="0"/>
              <a:t>from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en.wikipedia.org/wiki/BibTeX</a:t>
            </a:r>
            <a:r>
              <a:rPr lang="pl-PL" dirty="0" smtClean="0"/>
              <a:t>.</a:t>
            </a:r>
            <a:r>
              <a:rPr lang="en-US" dirty="0" smtClean="0"/>
              <a:t> </a:t>
            </a:r>
            <a:r>
              <a:rPr lang="pl-PL" dirty="0" smtClean="0"/>
              <a:t>[</a:t>
            </a:r>
            <a:r>
              <a:rPr lang="pl-PL" dirty="0" err="1" smtClean="0"/>
              <a:t>accessed</a:t>
            </a:r>
            <a:r>
              <a:rPr lang="pl-PL" dirty="0" smtClean="0"/>
              <a:t> 12 </a:t>
            </a:r>
            <a:r>
              <a:rPr lang="en-US" dirty="0" smtClean="0"/>
              <a:t>October </a:t>
            </a:r>
            <a:r>
              <a:rPr lang="pl-PL" dirty="0" smtClean="0"/>
              <a:t>2021]</a:t>
            </a:r>
            <a:r>
              <a:rPr lang="en-US" dirty="0" smtClean="0"/>
              <a:t>.</a:t>
            </a:r>
            <a:endParaRPr lang="pl-PL" dirty="0" smtClean="0"/>
          </a:p>
          <a:p>
            <a:pPr lvl="1"/>
            <a:r>
              <a:rPr lang="pl-PL" dirty="0" smtClean="0"/>
              <a:t>W opisach systemu BibTeX podano jakich pól należy użyć w różnych typach cytowań</a:t>
            </a:r>
          </a:p>
          <a:p>
            <a:pPr lvl="1"/>
            <a:r>
              <a:rPr lang="pl-PL" dirty="0" smtClean="0"/>
              <a:t>Zobacz: „Cite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page</a:t>
            </a:r>
            <a:r>
              <a:rPr lang="pl-PL" dirty="0" smtClean="0"/>
              <a:t>”.</a:t>
            </a:r>
            <a:endParaRPr lang="en-US" dirty="0"/>
          </a:p>
          <a:p>
            <a:endParaRPr lang="en-US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83D7DD-150C-477F-B1F3-376D7F4AE47C}" type="slidenum">
              <a:rPr lang="en-GB" altLang="pl-PL" smtClean="0"/>
              <a:pPr>
                <a:defRPr/>
              </a:pPr>
              <a:t>23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52452552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Gdzie szukać literatury?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Google Scholar:</a:t>
            </a:r>
          </a:p>
          <a:p>
            <a:endParaRPr lang="pl-PL" dirty="0"/>
          </a:p>
          <a:p>
            <a:endParaRPr lang="pl-PL" dirty="0" smtClean="0"/>
          </a:p>
          <a:p>
            <a:pPr marL="0" indent="0" algn="ctr">
              <a:buNone/>
            </a:pPr>
            <a:r>
              <a:rPr lang="pl-PL" sz="4400" b="1" dirty="0" smtClean="0">
                <a:solidFill>
                  <a:schemeClr val="accent1">
                    <a:lumMod val="25000"/>
                  </a:schemeClr>
                </a:solidFill>
              </a:rPr>
              <a:t>scholar.google.pl</a:t>
            </a:r>
          </a:p>
          <a:p>
            <a:pPr marL="0" indent="0" algn="ctr">
              <a:buNone/>
            </a:pPr>
            <a:endParaRPr lang="pl-PL" sz="4400" dirty="0"/>
          </a:p>
          <a:p>
            <a:r>
              <a:rPr lang="pl-PL" dirty="0" smtClean="0"/>
              <a:t>Wybieramy najbardziej odpowiednie pozycje</a:t>
            </a:r>
          </a:p>
          <a:p>
            <a:r>
              <a:rPr lang="pl-PL" dirty="0" smtClean="0"/>
              <a:t>Wiele jest w otwartym dostępie, PDF</a:t>
            </a:r>
          </a:p>
          <a:p>
            <a:r>
              <a:rPr lang="pl-PL" dirty="0" smtClean="0"/>
              <a:t>Jeśli nie, to idziemy do czytelni biblioteki PW i tam mamy praktycznie wszystko dostępne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83D7DD-150C-477F-B1F3-376D7F4AE47C}" type="slidenum">
              <a:rPr lang="en-GB" altLang="pl-PL" smtClean="0"/>
              <a:pPr>
                <a:defRPr/>
              </a:pPr>
              <a:t>24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87892644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Technikalia</a:t>
            </a:r>
            <a:r>
              <a:rPr lang="pl-PL" dirty="0" smtClean="0"/>
              <a:t> – Word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Większość autorów robi zwykłą listę numerowaną publikacji. Formatowanie każdej pozycji robi się ręcznie.</a:t>
            </a:r>
          </a:p>
          <a:p>
            <a:r>
              <a:rPr lang="pl-PL" dirty="0" smtClean="0"/>
              <a:t>W treści robi się odniesienie do numeru na tej liście, w kwadratowych nawiasach wpisanych ręcznie. </a:t>
            </a:r>
          </a:p>
          <a:p>
            <a:r>
              <a:rPr lang="pl-PL" dirty="0" smtClean="0"/>
              <a:t>Wtedy, po zmianach na liście przenumerowanie cytowań można zrobić automatycznie.</a:t>
            </a:r>
          </a:p>
          <a:p>
            <a:r>
              <a:rPr lang="pl-PL" dirty="0" smtClean="0"/>
              <a:t>Istnieją mechanizmy lepsze – robienie bazy publikacji i odniesienia do niej; polecam, ale w praktyce widziałem to tylko raz.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83D7DD-150C-477F-B1F3-376D7F4AE47C}" type="slidenum">
              <a:rPr lang="en-GB" altLang="pl-PL" smtClean="0"/>
              <a:pPr>
                <a:defRPr/>
              </a:pPr>
              <a:t>25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44219090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Technikalia</a:t>
            </a:r>
            <a:r>
              <a:rPr lang="pl-PL" dirty="0" smtClean="0"/>
              <a:t> – LaTeX i </a:t>
            </a:r>
            <a:r>
              <a:rPr lang="pl-PL" dirty="0" err="1" smtClean="0"/>
              <a:t>BibTeX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000" dirty="0" smtClean="0"/>
              <a:t>W pliku &lt;</a:t>
            </a:r>
            <a:r>
              <a:rPr lang="pl-PL" sz="2000" dirty="0" err="1" smtClean="0"/>
              <a:t>mybib</a:t>
            </a:r>
            <a:r>
              <a:rPr lang="pl-PL" sz="2000" dirty="0" smtClean="0"/>
              <a:t>&gt;.bib wpisujemy publikacje, np.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1100" dirty="0" smtClean="0"/>
              <a:t/>
            </a:r>
            <a:br>
              <a:rPr lang="pl-PL" sz="1100" dirty="0" smtClean="0"/>
            </a:br>
            <a:r>
              <a:rPr lang="pl-PL" sz="1400" dirty="0" smtClean="0"/>
              <a:t>@</a:t>
            </a:r>
            <a:r>
              <a:rPr lang="pl-PL" sz="1400" dirty="0" err="1"/>
              <a:t>book</a:t>
            </a:r>
            <a:r>
              <a:rPr lang="pl-PL" sz="1400" dirty="0" smtClean="0"/>
              <a:t>{&lt;etykieta&gt;,</a:t>
            </a:r>
            <a:br>
              <a:rPr lang="pl-PL" sz="1400" dirty="0" smtClean="0"/>
            </a:br>
            <a:r>
              <a:rPr lang="pl-PL" sz="1400" dirty="0" smtClean="0"/>
              <a:t>    </a:t>
            </a:r>
            <a:r>
              <a:rPr lang="pl-PL" sz="1400" dirty="0" err="1" smtClean="0"/>
              <a:t>author</a:t>
            </a:r>
            <a:r>
              <a:rPr lang="pl-PL" sz="1400" dirty="0" smtClean="0"/>
              <a:t> </a:t>
            </a:r>
            <a:r>
              <a:rPr lang="pl-PL" sz="1400" dirty="0"/>
              <a:t>= "J. </a:t>
            </a:r>
            <a:r>
              <a:rPr lang="pl-PL" sz="1400" dirty="0" err="1"/>
              <a:t>Weickert</a:t>
            </a:r>
            <a:r>
              <a:rPr lang="pl-PL" sz="1400" dirty="0" smtClean="0"/>
              <a:t>",</a:t>
            </a:r>
            <a:br>
              <a:rPr lang="pl-PL" sz="1400" dirty="0" smtClean="0"/>
            </a:br>
            <a:r>
              <a:rPr lang="pl-PL" sz="1400" dirty="0" smtClean="0"/>
              <a:t>    </a:t>
            </a:r>
            <a:r>
              <a:rPr lang="pl-PL" sz="1400" dirty="0" err="1" smtClean="0"/>
              <a:t>title</a:t>
            </a:r>
            <a:r>
              <a:rPr lang="pl-PL" sz="1400" dirty="0" smtClean="0"/>
              <a:t> </a:t>
            </a:r>
            <a:r>
              <a:rPr lang="pl-PL" sz="1400" dirty="0"/>
              <a:t>= "</a:t>
            </a:r>
            <a:r>
              <a:rPr lang="pl-PL" sz="1400" dirty="0" err="1"/>
              <a:t>Anisotropic</a:t>
            </a:r>
            <a:r>
              <a:rPr lang="pl-PL" sz="1400" dirty="0"/>
              <a:t> </a:t>
            </a:r>
            <a:r>
              <a:rPr lang="pl-PL" sz="1400" dirty="0" err="1"/>
              <a:t>diffusion</a:t>
            </a:r>
            <a:r>
              <a:rPr lang="pl-PL" sz="1400" dirty="0"/>
              <a:t> in image </a:t>
            </a:r>
            <a:r>
              <a:rPr lang="pl-PL" sz="1400" dirty="0" err="1"/>
              <a:t>processing</a:t>
            </a:r>
            <a:r>
              <a:rPr lang="pl-PL" sz="1400" dirty="0" smtClean="0"/>
              <a:t>",</a:t>
            </a:r>
            <a:br>
              <a:rPr lang="pl-PL" sz="1400" dirty="0" smtClean="0"/>
            </a:br>
            <a:r>
              <a:rPr lang="pl-PL" sz="1400" dirty="0" smtClean="0"/>
              <a:t>    </a:t>
            </a:r>
            <a:r>
              <a:rPr lang="pl-PL" sz="1400" dirty="0" err="1" smtClean="0"/>
              <a:t>publisher</a:t>
            </a:r>
            <a:r>
              <a:rPr lang="pl-PL" sz="1400" dirty="0" smtClean="0"/>
              <a:t> = </a:t>
            </a:r>
            <a:r>
              <a:rPr lang="pl-PL" sz="1400" dirty="0"/>
              <a:t>"G</a:t>
            </a:r>
            <a:r>
              <a:rPr lang="pl-PL" sz="1400" dirty="0" smtClean="0"/>
              <a:t>. G</a:t>
            </a:r>
            <a:r>
              <a:rPr lang="pl-PL" sz="1400" dirty="0"/>
              <a:t>. </a:t>
            </a:r>
            <a:r>
              <a:rPr lang="pl-PL" sz="1400" dirty="0" err="1"/>
              <a:t>Teubner</a:t>
            </a:r>
            <a:r>
              <a:rPr lang="pl-PL" sz="1400" dirty="0" smtClean="0"/>
              <a:t>",</a:t>
            </a:r>
            <a:br>
              <a:rPr lang="pl-PL" sz="1400" dirty="0" smtClean="0"/>
            </a:br>
            <a:r>
              <a:rPr lang="pl-PL" sz="1400" dirty="0" smtClean="0"/>
              <a:t>    </a:t>
            </a:r>
            <a:r>
              <a:rPr lang="pl-PL" sz="1400" dirty="0" err="1" smtClean="0"/>
              <a:t>addres</a:t>
            </a:r>
            <a:r>
              <a:rPr lang="pl-PL" sz="1400" dirty="0" smtClean="0"/>
              <a:t> = </a:t>
            </a:r>
            <a:r>
              <a:rPr lang="pl-PL" sz="1400" dirty="0"/>
              <a:t>"Stuttgart</a:t>
            </a:r>
            <a:r>
              <a:rPr lang="pl-PL" sz="1400" dirty="0" smtClean="0"/>
              <a:t>",</a:t>
            </a:r>
            <a:br>
              <a:rPr lang="pl-PL" sz="1400" dirty="0" smtClean="0"/>
            </a:br>
            <a:r>
              <a:rPr lang="pl-PL" sz="1400" dirty="0" smtClean="0"/>
              <a:t>    </a:t>
            </a:r>
            <a:r>
              <a:rPr lang="pl-PL" sz="1400" dirty="0" err="1" smtClean="0"/>
              <a:t>year</a:t>
            </a:r>
            <a:r>
              <a:rPr lang="pl-PL" sz="1400" dirty="0" smtClean="0"/>
              <a:t> = "1998",</a:t>
            </a:r>
            <a:br>
              <a:rPr lang="pl-PL" sz="1400" dirty="0" smtClean="0"/>
            </a:br>
            <a:r>
              <a:rPr lang="pl-PL" sz="1400" dirty="0" smtClean="0"/>
              <a:t>    &lt;</a:t>
            </a:r>
            <a:r>
              <a:rPr lang="pl-PL" sz="1400" dirty="0" err="1" smtClean="0"/>
              <a:t>inne-rozmaite-pola</a:t>
            </a:r>
            <a:r>
              <a:rPr lang="pl-PL" sz="1400" dirty="0" smtClean="0"/>
              <a:t>&gt; = "treść",</a:t>
            </a:r>
            <a:br>
              <a:rPr lang="pl-PL" sz="1400" dirty="0" smtClean="0"/>
            </a:br>
            <a:r>
              <a:rPr lang="pl-PL" sz="1400" dirty="0" smtClean="0"/>
              <a:t>}</a:t>
            </a:r>
            <a:br>
              <a:rPr lang="pl-PL" sz="1400" dirty="0" smtClean="0"/>
            </a:br>
            <a:endParaRPr lang="pl-PL" sz="1000" dirty="0" smtClean="0"/>
          </a:p>
          <a:p>
            <a:r>
              <a:rPr lang="pl-PL" sz="2000" dirty="0" smtClean="0"/>
              <a:t>Są formaty dla @</a:t>
            </a:r>
            <a:r>
              <a:rPr lang="pl-PL" sz="2000" dirty="0" err="1" smtClean="0"/>
              <a:t>article</a:t>
            </a:r>
            <a:r>
              <a:rPr lang="pl-PL" sz="2000" dirty="0" smtClean="0"/>
              <a:t>, @</a:t>
            </a:r>
            <a:r>
              <a:rPr lang="pl-PL" sz="2000" dirty="0" err="1" smtClean="0"/>
              <a:t>proceedings</a:t>
            </a:r>
            <a:r>
              <a:rPr lang="pl-PL" sz="2000" dirty="0" smtClean="0"/>
              <a:t>, …, @</a:t>
            </a:r>
            <a:r>
              <a:rPr lang="pl-PL" sz="2000" dirty="0" err="1" smtClean="0"/>
              <a:t>misc</a:t>
            </a:r>
            <a:endParaRPr lang="pl-PL" sz="2000" dirty="0" smtClean="0"/>
          </a:p>
          <a:p>
            <a:r>
              <a:rPr lang="pl-PL" sz="2000" dirty="0" smtClean="0"/>
              <a:t>W treści na końcu:</a:t>
            </a:r>
            <a:br>
              <a:rPr lang="pl-PL" sz="2000" dirty="0" smtClean="0"/>
            </a:br>
            <a:r>
              <a:rPr lang="pl-PL" sz="900" dirty="0"/>
              <a:t/>
            </a:r>
            <a:br>
              <a:rPr lang="pl-PL" sz="900" dirty="0"/>
            </a:br>
            <a:r>
              <a:rPr lang="pl-PL" sz="1600" dirty="0" smtClean="0"/>
              <a:t>\</a:t>
            </a:r>
            <a:r>
              <a:rPr lang="pl-PL" sz="1600" dirty="0" err="1" smtClean="0"/>
              <a:t>bibliographystyle</a:t>
            </a:r>
            <a:r>
              <a:rPr lang="pl-PL" sz="1600" dirty="0" smtClean="0"/>
              <a:t>{</a:t>
            </a:r>
            <a:r>
              <a:rPr lang="pl-PL" sz="1600" dirty="0" err="1" smtClean="0"/>
              <a:t>plain</a:t>
            </a:r>
            <a:r>
              <a:rPr lang="pl-PL" sz="1600" dirty="0" smtClean="0"/>
              <a:t>} % lub </a:t>
            </a:r>
            <a:r>
              <a:rPr lang="pl-PL" sz="1600" dirty="0" err="1" smtClean="0"/>
              <a:t>alpha</a:t>
            </a:r>
            <a:r>
              <a:rPr lang="pl-PL" sz="1600" dirty="0" smtClean="0"/>
              <a:t>, </a:t>
            </a:r>
            <a:r>
              <a:rPr lang="pl-PL" sz="1600" dirty="0" err="1" smtClean="0"/>
              <a:t>chicago</a:t>
            </a:r>
            <a:r>
              <a:rPr lang="pl-PL" sz="1600" dirty="0" smtClean="0"/>
              <a:t> itp..</a:t>
            </a:r>
            <a:br>
              <a:rPr lang="pl-PL" sz="1600" dirty="0" smtClean="0"/>
            </a:br>
            <a:r>
              <a:rPr lang="pl-PL" sz="1600" dirty="0" smtClean="0"/>
              <a:t>\</a:t>
            </a:r>
            <a:r>
              <a:rPr lang="pl-PL" sz="1600" dirty="0" err="1" smtClean="0"/>
              <a:t>bibliography</a:t>
            </a:r>
            <a:r>
              <a:rPr lang="pl-PL" sz="1600" dirty="0" smtClean="0"/>
              <a:t>{&lt;</a:t>
            </a:r>
            <a:r>
              <a:rPr lang="pl-PL" sz="1600" dirty="0" err="1" smtClean="0"/>
              <a:t>mybib</a:t>
            </a:r>
            <a:r>
              <a:rPr lang="pl-PL" sz="1600" dirty="0" smtClean="0"/>
              <a:t>&gt;[,&lt;mybib2&gt;, …]} % można wiele bibliotek</a:t>
            </a:r>
            <a:br>
              <a:rPr lang="pl-PL" sz="1600" dirty="0" smtClean="0"/>
            </a:br>
            <a:endParaRPr lang="pl-PL" sz="1050" dirty="0" smtClean="0"/>
          </a:p>
          <a:p>
            <a:r>
              <a:rPr lang="pl-PL" sz="2000" dirty="0" smtClean="0"/>
              <a:t>Samo cytowanie:</a:t>
            </a:r>
            <a:br>
              <a:rPr lang="pl-PL" sz="2000" dirty="0" smtClean="0"/>
            </a:br>
            <a:r>
              <a:rPr lang="pl-PL" sz="1000" dirty="0" smtClean="0"/>
              <a:t/>
            </a:r>
            <a:br>
              <a:rPr lang="pl-PL" sz="1000" dirty="0" smtClean="0"/>
            </a:br>
            <a:r>
              <a:rPr lang="pl-PL" sz="1800" dirty="0" smtClean="0"/>
              <a:t>… w książce~\</a:t>
            </a:r>
            <a:r>
              <a:rPr lang="pl-PL" sz="1800" dirty="0" err="1" smtClean="0"/>
              <a:t>cite</a:t>
            </a:r>
            <a:r>
              <a:rPr lang="pl-PL" sz="1800" dirty="0" smtClean="0"/>
              <a:t>{&lt;etykieta&gt;} opisano…</a:t>
            </a:r>
          </a:p>
          <a:p>
            <a:endParaRPr lang="pl-PL" sz="1050" dirty="0" smtClean="0"/>
          </a:p>
          <a:p>
            <a:r>
              <a:rPr lang="pl-PL" sz="2000" dirty="0" smtClean="0"/>
              <a:t>Edytory do LaTeX-a same dbają o kompilację </a:t>
            </a:r>
            <a:r>
              <a:rPr lang="pl-PL" sz="2000" dirty="0" err="1" smtClean="0"/>
              <a:t>LaTeX+BibTeX</a:t>
            </a:r>
            <a:endParaRPr lang="pl-PL" sz="2000" dirty="0" smtClean="0"/>
          </a:p>
          <a:p>
            <a:r>
              <a:rPr lang="pl-PL" sz="2000" dirty="0" smtClean="0"/>
              <a:t>Większość dobrych baz udostępnia dane w formacie </a:t>
            </a:r>
            <a:r>
              <a:rPr lang="pl-PL" sz="2000" dirty="0" err="1" smtClean="0"/>
              <a:t>BibTeX</a:t>
            </a:r>
            <a:r>
              <a:rPr lang="pl-PL" sz="2000" dirty="0" smtClean="0"/>
              <a:t> </a:t>
            </a:r>
            <a:endParaRPr lang="pl-PL" sz="20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83D7DD-150C-477F-B1F3-376D7F4AE47C}" type="slidenum">
              <a:rPr lang="en-GB" altLang="pl-PL" smtClean="0"/>
              <a:pPr>
                <a:defRPr/>
              </a:pPr>
              <a:t>26</a:t>
            </a:fld>
            <a:r>
              <a:rPr lang="en-GB" altLang="pl-PL" dirty="0" smtClean="0"/>
              <a:t>/27</a:t>
            </a:r>
            <a:endParaRPr lang="en-GB" altLang="pl-PL" dirty="0"/>
          </a:p>
        </p:txBody>
      </p:sp>
      <p:sp>
        <p:nvSpPr>
          <p:cNvPr id="5" name="Objaśnienie liniowe 2 4"/>
          <p:cNvSpPr/>
          <p:nvPr/>
        </p:nvSpPr>
        <p:spPr bwMode="auto">
          <a:xfrm>
            <a:off x="6084168" y="1412776"/>
            <a:ext cx="2016224" cy="360040"/>
          </a:xfrm>
          <a:prstGeom prst="borderCallout2">
            <a:avLst>
              <a:gd name="adj1" fmla="val 16284"/>
              <a:gd name="adj2" fmla="val 202"/>
              <a:gd name="adj3" fmla="val 18750"/>
              <a:gd name="adj4" fmla="val -16667"/>
              <a:gd name="adj5" fmla="val 45925"/>
              <a:gd name="adj6" fmla="val -170947"/>
            </a:avLst>
          </a:prstGeom>
          <a:solidFill>
            <a:schemeClr val="accent1"/>
          </a:solidFill>
          <a:ln w="158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pl-PL" sz="16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Verdana" panose="020B0604030504040204" pitchFamily="34" charset="0"/>
              </a:rPr>
              <a:t>Unikalna etykieta</a:t>
            </a:r>
          </a:p>
        </p:txBody>
      </p:sp>
      <p:sp>
        <p:nvSpPr>
          <p:cNvPr id="6" name="Objaśnienie liniowe 2 5"/>
          <p:cNvSpPr/>
          <p:nvPr/>
        </p:nvSpPr>
        <p:spPr bwMode="auto">
          <a:xfrm>
            <a:off x="6300192" y="2233090"/>
            <a:ext cx="2304256" cy="835870"/>
          </a:xfrm>
          <a:prstGeom prst="borderCallout2">
            <a:avLst>
              <a:gd name="adj1" fmla="val 16284"/>
              <a:gd name="adj2" fmla="val 202"/>
              <a:gd name="adj3" fmla="val 18750"/>
              <a:gd name="adj4" fmla="val -16667"/>
              <a:gd name="adj5" fmla="val 60742"/>
              <a:gd name="adj6" fmla="val -150198"/>
            </a:avLst>
          </a:prstGeom>
          <a:solidFill>
            <a:schemeClr val="accent1"/>
          </a:solidFill>
          <a:ln w="158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pl-PL" sz="16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Verdana" panose="020B0604030504040204" pitchFamily="34" charset="0"/>
              </a:rPr>
              <a:t>Pola o nieznanej nazwie są pomijane bez komunikatu</a:t>
            </a:r>
          </a:p>
        </p:txBody>
      </p:sp>
      <p:sp>
        <p:nvSpPr>
          <p:cNvPr id="8" name="Objaśnienie liniowe 2 7"/>
          <p:cNvSpPr/>
          <p:nvPr/>
        </p:nvSpPr>
        <p:spPr bwMode="auto">
          <a:xfrm>
            <a:off x="6586261" y="3861048"/>
            <a:ext cx="1512168" cy="360040"/>
          </a:xfrm>
          <a:prstGeom prst="borderCallout2">
            <a:avLst>
              <a:gd name="adj1" fmla="val 16284"/>
              <a:gd name="adj2" fmla="val 202"/>
              <a:gd name="adj3" fmla="val 18750"/>
              <a:gd name="adj4" fmla="val -16667"/>
              <a:gd name="adj5" fmla="val 97706"/>
              <a:gd name="adj6" fmla="val -235526"/>
            </a:avLst>
          </a:prstGeom>
          <a:solidFill>
            <a:schemeClr val="accent1"/>
          </a:solidFill>
          <a:ln w="158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pl-PL" sz="16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Verdana" panose="020B0604030504040204" pitchFamily="34" charset="0"/>
              </a:rPr>
              <a:t>Plik </a:t>
            </a:r>
            <a:r>
              <a:rPr kumimoji="1" lang="pl-PL" sz="1600" b="0" i="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Verdana" panose="020B0604030504040204" pitchFamily="34" charset="0"/>
              </a:rPr>
              <a:t>plain.bst</a:t>
            </a:r>
            <a:endParaRPr kumimoji="1" lang="pl-PL" sz="16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27440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Podsumowanie</a:t>
            </a:r>
          </a:p>
        </p:txBody>
      </p:sp>
      <p:sp>
        <p:nvSpPr>
          <p:cNvPr id="8195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pPr>
              <a:defRPr/>
            </a:pPr>
            <a:r>
              <a:rPr lang="pl-PL" altLang="pl-PL" dirty="0" smtClean="0"/>
              <a:t>Każda pozycja obecna w spisie literatury musi być zacytowania (przynajmniej raz)</a:t>
            </a:r>
          </a:p>
          <a:p>
            <a:pPr lvl="1">
              <a:defRPr/>
            </a:pPr>
            <a:r>
              <a:rPr lang="pl-PL" altLang="pl-PL" dirty="0" smtClean="0"/>
              <a:t>ponieważ spis literatury powstaje </a:t>
            </a:r>
            <a:br>
              <a:rPr lang="pl-PL" altLang="pl-PL" dirty="0" smtClean="0"/>
            </a:br>
            <a:r>
              <a:rPr lang="pl-PL" altLang="pl-PL" dirty="0" smtClean="0"/>
              <a:t>jako zbiór publikacji, </a:t>
            </a:r>
            <a:br>
              <a:rPr lang="pl-PL" altLang="pl-PL" dirty="0" smtClean="0"/>
            </a:br>
            <a:r>
              <a:rPr lang="pl-PL" altLang="pl-PL" dirty="0" smtClean="0"/>
              <a:t>które zostały zacytowane w tekście</a:t>
            </a:r>
          </a:p>
          <a:p>
            <a:pPr>
              <a:defRPr/>
            </a:pPr>
            <a:r>
              <a:rPr lang="pl-PL" altLang="pl-PL" dirty="0" smtClean="0"/>
              <a:t>Jakość cytowanych publikacji – malejąco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pl-PL" altLang="pl-PL" smtClean="0"/>
              <a:t>Artykuł </a:t>
            </a:r>
            <a:r>
              <a:rPr lang="pl-PL" altLang="pl-PL" dirty="0" smtClean="0"/>
              <a:t>naukowy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pl-PL" altLang="pl-PL" dirty="0" smtClean="0"/>
              <a:t>Książka, monografia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pl-PL" altLang="pl-PL" dirty="0" smtClean="0"/>
              <a:t>Doniesienie konferencyjne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pl-PL" altLang="pl-PL" dirty="0" smtClean="0"/>
              <a:t>Strona internetowa produktu lub producenta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pl-PL" altLang="pl-PL" dirty="0" smtClean="0"/>
              <a:t>Wikipedia i podobne źródła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pl-PL" altLang="pl-PL" dirty="0" smtClean="0"/>
              <a:t>Prywatne strony internetowe</a:t>
            </a:r>
          </a:p>
        </p:txBody>
      </p:sp>
      <p:sp>
        <p:nvSpPr>
          <p:cNvPr id="2150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2EE9676C-37F2-4FB6-A12F-CD546696376C}" type="slidenum">
              <a:rPr lang="en-GB" altLang="pl-PL" sz="1000" smtClean="0"/>
              <a:pPr/>
              <a:t>27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Zasady ogólne</a:t>
            </a:r>
          </a:p>
        </p:txBody>
      </p:sp>
      <p:sp>
        <p:nvSpPr>
          <p:cNvPr id="8195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pPr>
              <a:defRPr/>
            </a:pPr>
            <a:r>
              <a:rPr lang="pl-PL" altLang="pl-PL" dirty="0" smtClean="0"/>
              <a:t>Każda pozycja obecna w spisie literatury musi być zacytowania (przynajmniej raz)</a:t>
            </a:r>
          </a:p>
          <a:p>
            <a:pPr lvl="1">
              <a:defRPr/>
            </a:pPr>
            <a:r>
              <a:rPr lang="pl-PL" altLang="pl-PL" dirty="0" smtClean="0"/>
              <a:t>ponieważ spis literatury zasadniczo powstaje jako zbiór publikacji, które zostały zacytowane w tekście pracy.</a:t>
            </a:r>
          </a:p>
          <a:p>
            <a:pPr>
              <a:defRPr/>
            </a:pPr>
            <a:r>
              <a:rPr lang="pl-PL" altLang="pl-PL" dirty="0" smtClean="0"/>
              <a:t>Jakość cytowanych publikacji – malejąco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pl-PL" altLang="pl-PL" dirty="0" smtClean="0"/>
              <a:t>Artykuł naukowy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pl-PL" altLang="pl-PL" dirty="0" smtClean="0"/>
              <a:t>Książka</a:t>
            </a:r>
            <a:r>
              <a:rPr lang="pl-PL" altLang="pl-PL" smtClean="0"/>
              <a:t>, monografia</a:t>
            </a:r>
            <a:endParaRPr lang="pl-PL" altLang="pl-PL" dirty="0" smtClean="0"/>
          </a:p>
          <a:p>
            <a:pPr marL="971550" lvl="1" indent="-514350">
              <a:buFont typeface="+mj-lt"/>
              <a:buAutoNum type="arabicPeriod"/>
              <a:defRPr/>
            </a:pPr>
            <a:r>
              <a:rPr lang="pl-PL" altLang="pl-PL" dirty="0" smtClean="0"/>
              <a:t>Doniesienie konferencyjne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pl-PL" altLang="pl-PL" dirty="0" smtClean="0"/>
              <a:t>Strona internetowa produktu lub producenta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pl-PL" altLang="pl-PL" dirty="0" smtClean="0"/>
              <a:t>Wikipedia i podobne źródła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pl-PL" altLang="pl-PL" dirty="0" smtClean="0"/>
              <a:t>Prywatne strony internetowe</a:t>
            </a:r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02EA78EE-5213-4D74-A005-D9FB37C6B858}" type="slidenum">
              <a:rPr lang="en-GB" altLang="pl-PL" sz="1000" smtClean="0"/>
              <a:pPr/>
              <a:t>3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9BA4A80A-C2B2-4A47-A053-15D34E644823}" type="slidenum">
              <a:rPr lang="en-GB" altLang="pl-PL" sz="1000" smtClean="0"/>
              <a:pPr/>
              <a:t>4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Co i gdzie cytujemy</a:t>
            </a:r>
            <a:endParaRPr lang="en-GB" altLang="pl-PL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52500"/>
            <a:ext cx="8856662" cy="55721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dirty="0" smtClean="0"/>
          </a:p>
          <a:p>
            <a:r>
              <a:rPr lang="pl-PL" altLang="pl-PL" dirty="0" smtClean="0"/>
              <a:t>We wstępie lub przeglądzie literatury:</a:t>
            </a:r>
          </a:p>
          <a:p>
            <a:pPr lvl="1"/>
            <a:r>
              <a:rPr lang="pl-PL" altLang="pl-PL" dirty="0" smtClean="0"/>
              <a:t>Ogólną literaturę przedmiotu: </a:t>
            </a:r>
          </a:p>
          <a:p>
            <a:pPr lvl="1"/>
            <a:r>
              <a:rPr lang="pl-PL" altLang="pl-PL" dirty="0" smtClean="0"/>
              <a:t>Publikacje ogólne dotyczące naszej szczegółowej tematyki</a:t>
            </a:r>
          </a:p>
          <a:p>
            <a:endParaRPr lang="pl-PL" altLang="pl-PL" dirty="0" smtClean="0"/>
          </a:p>
          <a:p>
            <a:r>
              <a:rPr lang="pl-PL" altLang="pl-PL" dirty="0" smtClean="0"/>
              <a:t>W treści pracy:</a:t>
            </a:r>
          </a:p>
          <a:p>
            <a:pPr lvl="1"/>
            <a:r>
              <a:rPr lang="pl-PL" altLang="pl-PL" dirty="0" smtClean="0"/>
              <a:t>Publikacje wspierające nasze stwierdzenia</a:t>
            </a:r>
          </a:p>
          <a:p>
            <a:pPr lvl="1"/>
            <a:r>
              <a:rPr lang="pl-PL" altLang="pl-PL" dirty="0" smtClean="0"/>
              <a:t>Publikacje na podstawie których napisaliśmy tekst</a:t>
            </a:r>
            <a:br>
              <a:rPr lang="pl-PL" altLang="pl-PL" dirty="0" smtClean="0"/>
            </a:br>
            <a:endParaRPr lang="pl-PL" altLang="pl-P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We wstępie lub przeglądzie literatury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pPr>
              <a:defRPr/>
            </a:pPr>
            <a:r>
              <a:rPr lang="pl-PL" sz="3200" dirty="0" smtClean="0"/>
              <a:t>Przykłady</a:t>
            </a:r>
          </a:p>
          <a:p>
            <a:pPr marL="0" indent="0">
              <a:buFontTx/>
              <a:buNone/>
              <a:defRPr/>
            </a:pPr>
            <a:endParaRPr lang="pl-PL" sz="2400" dirty="0"/>
          </a:p>
          <a:p>
            <a:pPr marL="0" indent="0">
              <a:buFontTx/>
              <a:buNone/>
              <a:defRPr/>
            </a:pPr>
            <a:r>
              <a:rPr lang="pl-PL" sz="2000" dirty="0" smtClean="0"/>
              <a:t>Zagadnienie programowania z wykorzystaniem platformy .NET omówiono między innymi w [1, 3, 5-7].</a:t>
            </a:r>
          </a:p>
          <a:p>
            <a:pPr marL="0" indent="0">
              <a:buFontTx/>
              <a:buNone/>
              <a:defRPr/>
            </a:pPr>
            <a:endParaRPr lang="pl-PL" sz="2000" dirty="0"/>
          </a:p>
          <a:p>
            <a:pPr marL="0" indent="0">
              <a:buFontTx/>
              <a:buNone/>
              <a:defRPr/>
            </a:pPr>
            <a:r>
              <a:rPr lang="pl-PL" sz="2000" dirty="0" smtClean="0"/>
              <a:t>Problem projektowania oprogramowania sterowników jest zagadnieniem szeroko dyskutowanym [12, 14].</a:t>
            </a:r>
          </a:p>
          <a:p>
            <a:pPr marL="0" indent="0">
              <a:buFontTx/>
              <a:buNone/>
              <a:defRPr/>
            </a:pPr>
            <a:endParaRPr lang="pl-PL" sz="2000" dirty="0"/>
          </a:p>
          <a:p>
            <a:pPr marL="0" indent="0">
              <a:buFontTx/>
              <a:buNone/>
              <a:defRPr/>
            </a:pPr>
            <a:r>
              <a:rPr lang="pl-PL" sz="2000" dirty="0" smtClean="0"/>
              <a:t>Podstawowo informacje o koncepcjach interfejsów użytkownika zaczerpnąłem z książki [3], artykułów [4-6] oraz strony internetowej firmy XYZ [7].</a:t>
            </a:r>
          </a:p>
          <a:p>
            <a:pPr marL="0" indent="0">
              <a:buFontTx/>
              <a:buNone/>
              <a:defRPr/>
            </a:pPr>
            <a:endParaRPr lang="pl-PL" sz="2000" dirty="0"/>
          </a:p>
          <a:p>
            <a:pPr marL="0" indent="0">
              <a:buFontTx/>
              <a:buNone/>
              <a:defRPr/>
            </a:pPr>
            <a:r>
              <a:rPr lang="pl-PL" sz="2000" dirty="0" smtClean="0"/>
              <a:t>Zadanie to było już wielokrotnie rozwiązywane (por. np. [1, 4, 12]).</a:t>
            </a:r>
          </a:p>
          <a:p>
            <a:pPr marL="0" indent="0">
              <a:buFontTx/>
              <a:buNone/>
              <a:defRPr/>
            </a:pPr>
            <a:endParaRPr lang="pl-PL" sz="2000" dirty="0"/>
          </a:p>
          <a:p>
            <a:pPr marL="0" indent="0">
              <a:buNone/>
              <a:defRPr/>
            </a:pPr>
            <a:r>
              <a:rPr lang="pl-PL" sz="2000" dirty="0"/>
              <a:t>Zadanie to było już wielokrotnie </a:t>
            </a:r>
            <a:r>
              <a:rPr lang="pl-PL" sz="2000" dirty="0" smtClean="0"/>
              <a:t>rozwiązywane [1</a:t>
            </a:r>
            <a:r>
              <a:rPr lang="pl-PL" sz="2000" dirty="0"/>
              <a:t>, 4, 12</a:t>
            </a:r>
            <a:r>
              <a:rPr lang="pl-PL" sz="2000" dirty="0" smtClean="0"/>
              <a:t>].</a:t>
            </a:r>
            <a:endParaRPr lang="pl-PL" sz="2000" dirty="0"/>
          </a:p>
          <a:p>
            <a:pPr marL="0" indent="0">
              <a:buFontTx/>
              <a:buNone/>
              <a:defRPr/>
            </a:pPr>
            <a:endParaRPr lang="pl-PL" sz="2000" dirty="0"/>
          </a:p>
        </p:txBody>
      </p:sp>
      <p:sp>
        <p:nvSpPr>
          <p:cNvPr id="1024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AC587D33-7D43-487C-977A-94C4C3466906}" type="slidenum">
              <a:rPr lang="en-GB" altLang="pl-PL" sz="1000" smtClean="0"/>
              <a:pPr/>
              <a:t>5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W treści pracy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Przykłady</a:t>
            </a:r>
          </a:p>
          <a:p>
            <a:pPr marL="0" indent="0">
              <a:buFontTx/>
              <a:buNone/>
              <a:defRPr/>
            </a:pPr>
            <a:endParaRPr lang="pl-PL" dirty="0"/>
          </a:p>
          <a:p>
            <a:pPr marL="0" indent="0">
              <a:buFontTx/>
              <a:buNone/>
              <a:defRPr/>
            </a:pPr>
            <a:r>
              <a:rPr lang="pl-PL" dirty="0" smtClean="0"/>
              <a:t>Często stosowaną metodą w podobnych przypadkach jest połączenie języka JavaScript</a:t>
            </a:r>
            <a:br>
              <a:rPr lang="pl-PL" dirty="0" smtClean="0"/>
            </a:br>
            <a:r>
              <a:rPr lang="pl-PL" dirty="0" smtClean="0"/>
              <a:t>i technologii </a:t>
            </a:r>
            <a:r>
              <a:rPr lang="pl-PL" dirty="0" err="1" smtClean="0"/>
              <a:t>Ajax</a:t>
            </a:r>
            <a:r>
              <a:rPr lang="pl-PL" dirty="0" smtClean="0"/>
              <a:t> [17].</a:t>
            </a:r>
          </a:p>
          <a:p>
            <a:pPr marL="0" indent="0">
              <a:buFontTx/>
              <a:buNone/>
              <a:defRPr/>
            </a:pPr>
            <a:endParaRPr lang="pl-PL" dirty="0"/>
          </a:p>
          <a:p>
            <a:pPr marL="0" indent="0">
              <a:buFontTx/>
              <a:buNone/>
              <a:defRPr/>
            </a:pPr>
            <a:r>
              <a:rPr lang="pl-PL" dirty="0" smtClean="0"/>
              <a:t>W rozważanym zastosowaniu, na postawie przeglądowego artykułu [23], jako optymalną wybrano koncepcję obiektowej bazy danych.</a:t>
            </a:r>
          </a:p>
          <a:p>
            <a:pPr marL="0" indent="0">
              <a:buFontTx/>
              <a:buNone/>
              <a:defRPr/>
            </a:pPr>
            <a:endParaRPr lang="pl-PL" dirty="0"/>
          </a:p>
          <a:p>
            <a:pPr marL="0" indent="0">
              <a:buFontTx/>
              <a:buNone/>
              <a:defRPr/>
            </a:pPr>
            <a:r>
              <a:rPr lang="pl-PL" dirty="0" smtClean="0"/>
              <a:t>Zgodnie z zaleceniem podanym w [12], s. 37, parametrowi </a:t>
            </a:r>
            <a:r>
              <a:rPr lang="pl-PL" i="1" dirty="0" smtClean="0"/>
              <a:t>k</a:t>
            </a:r>
            <a:r>
              <a:rPr lang="pl-PL" dirty="0" smtClean="0"/>
              <a:t> nadano wartość 7.</a:t>
            </a:r>
            <a:endParaRPr lang="pl-PL" dirty="0"/>
          </a:p>
        </p:txBody>
      </p:sp>
      <p:sp>
        <p:nvSpPr>
          <p:cNvPr id="1126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BF69331E-3C61-4BB6-B73A-0EC9B91C6203}" type="slidenum">
              <a:rPr lang="en-GB" altLang="pl-PL" sz="1000" smtClean="0"/>
              <a:pPr/>
              <a:t>6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Przykład negatywny – długi tekst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pl-PL" dirty="0" smtClean="0"/>
              <a:t>Rzadko zachodzi potrzeba zacytowania długiego fragmentu tekstu w całości. Nie róbmy tego!</a:t>
            </a:r>
          </a:p>
          <a:p>
            <a:pPr marL="0" indent="0">
              <a:buFontTx/>
              <a:buNone/>
              <a:defRPr/>
            </a:pPr>
            <a:endParaRPr lang="pl-PL" dirty="0" smtClean="0"/>
          </a:p>
          <a:p>
            <a:pPr marL="0" indent="0">
              <a:buFontTx/>
              <a:buNone/>
              <a:defRPr/>
            </a:pPr>
            <a:r>
              <a:rPr lang="pl-PL" sz="2000" dirty="0" smtClean="0"/>
              <a:t>Według </a:t>
            </a:r>
            <a:r>
              <a:rPr lang="pl-PL" sz="2000" dirty="0"/>
              <a:t>Wikipedii </a:t>
            </a:r>
            <a:r>
              <a:rPr lang="pl-PL" sz="2000" dirty="0" smtClean="0"/>
              <a:t>[12</a:t>
            </a:r>
            <a:r>
              <a:rPr lang="pl-PL" sz="2000" smtClean="0"/>
              <a:t>], </a:t>
            </a:r>
            <a:r>
              <a:rPr lang="pl-PL" sz="2000" smtClean="0"/>
              <a:t>elektrownia </a:t>
            </a:r>
            <a:r>
              <a:rPr lang="pl-PL" sz="2000" dirty="0"/>
              <a:t>wiatrowa </a:t>
            </a:r>
            <a:r>
              <a:rPr lang="pl-PL" sz="2000" dirty="0" smtClean="0"/>
              <a:t>jest to „elektrownia </a:t>
            </a:r>
            <a:r>
              <a:rPr lang="pl-PL" sz="2000" dirty="0"/>
              <a:t>wytwarzająca energię elektryczną przy pomocy generatorów (turbin wiatrowych) napędzanych energią wiatru. Energia elektryczna uzyskana z energii wiatru jest uznawana za ekologicznie czystą, gdyż, pomijając nakłady energetyczne związane z wybudowaniem takiej elektrowni, wytworzenie energii nie pociąga za sobą spalania żadnego paliwa. Praca elektrowni wiatrowych powoduje jednak nietypowe i trudne do oceny oddziaływanie na środowisko</a:t>
            </a:r>
            <a:r>
              <a:rPr lang="pl-PL" sz="2000" dirty="0" smtClean="0"/>
              <a:t>.”</a:t>
            </a:r>
          </a:p>
          <a:p>
            <a:pPr marL="0" indent="0">
              <a:buFontTx/>
              <a:buNone/>
              <a:defRPr/>
            </a:pPr>
            <a:endParaRPr lang="pl-PL" sz="2400" dirty="0" smtClean="0"/>
          </a:p>
          <a:p>
            <a:pPr marL="0" indent="0">
              <a:buFontTx/>
              <a:buNone/>
              <a:defRPr/>
            </a:pPr>
            <a:r>
              <a:rPr lang="pl-PL" sz="2400" dirty="0" smtClean="0"/>
              <a:t>Formalnie jest poprawnie, ale ryzykujemy alarm</a:t>
            </a:r>
            <a:br>
              <a:rPr lang="pl-PL" sz="2400" dirty="0" smtClean="0"/>
            </a:br>
            <a:r>
              <a:rPr lang="pl-PL" sz="2400" dirty="0" smtClean="0"/>
              <a:t>w systemie antyplagiatowym.</a:t>
            </a:r>
            <a:endParaRPr lang="pl-PL" sz="2400" dirty="0"/>
          </a:p>
        </p:txBody>
      </p:sp>
      <p:sp>
        <p:nvSpPr>
          <p:cNvPr id="1126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BF69331E-3C61-4BB6-B73A-0EC9B91C6203}" type="slidenum">
              <a:rPr lang="en-GB" altLang="pl-PL" sz="1000" smtClean="0"/>
              <a:pPr/>
              <a:t>7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</p:spTree>
    <p:extLst>
      <p:ext uri="{BB962C8B-B14F-4D97-AF65-F5344CB8AC3E}">
        <p14:creationId xmlns:p14="http://schemas.microsoft.com/office/powerpoint/2010/main" val="326696041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Długi tekst – kiedy cytować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pl-PL" dirty="0" smtClean="0"/>
              <a:t>Rzadko, ale zdarza się, że powinniśmy zacytować czyjś tekst tak, jak został napisany:</a:t>
            </a:r>
          </a:p>
          <a:p>
            <a:pPr marL="0" indent="0">
              <a:buFontTx/>
              <a:buNone/>
              <a:defRPr/>
            </a:pPr>
            <a:endParaRPr lang="pl-PL" sz="1200" dirty="0" smtClean="0"/>
          </a:p>
          <a:p>
            <a:pPr marL="0" indent="0">
              <a:buFontTx/>
              <a:buNone/>
              <a:defRPr/>
            </a:pPr>
            <a:r>
              <a:rPr lang="pl-PL" sz="2000" dirty="0" smtClean="0"/>
              <a:t>Łukasz Turski tak pisał o elektrowniach wiatrowych w 2009 roku: „Elektrownie </a:t>
            </a:r>
            <a:r>
              <a:rPr lang="pl-PL" sz="2000" dirty="0"/>
              <a:t>wiatrowe i słoneczne to marzenia, bez nadziei na odegranie istotnej roli w energetyce, ale bliskie bardzo istotnej roli politycznej i, na pewno, bliskie doprowadzenia do dewastacji fragmentów naszego krajobrazu poprzez szalone pomysły, jak ten elektrowni wiatrowych przy plaży w Dębkach</a:t>
            </a:r>
            <a:r>
              <a:rPr lang="pl-PL" sz="2000" dirty="0" smtClean="0"/>
              <a:t>.” [12].</a:t>
            </a:r>
            <a:endParaRPr lang="pl-PL" sz="2000" dirty="0"/>
          </a:p>
          <a:p>
            <a:pPr marL="0" indent="0">
              <a:buFontTx/>
              <a:buNone/>
              <a:defRPr/>
            </a:pPr>
            <a:endParaRPr lang="pl-PL" sz="1050" i="1" dirty="0" smtClean="0"/>
          </a:p>
          <a:p>
            <a:pPr marL="0" indent="0">
              <a:buFontTx/>
              <a:buNone/>
              <a:defRPr/>
            </a:pPr>
            <a:r>
              <a:rPr lang="pl-PL" dirty="0" smtClean="0"/>
              <a:t>W spisie literatury umieszczamy pozycję:</a:t>
            </a:r>
            <a:endParaRPr lang="pl-PL" dirty="0"/>
          </a:p>
          <a:p>
            <a:pPr marL="0" indent="0">
              <a:buFontTx/>
              <a:buNone/>
              <a:defRPr/>
            </a:pPr>
            <a:r>
              <a:rPr lang="pl-PL" sz="2000" dirty="0" smtClean="0"/>
              <a:t>12. Turski Ł. Polska </a:t>
            </a:r>
            <a:r>
              <a:rPr lang="pl-PL" sz="2000" dirty="0"/>
              <a:t>już potrzebuje energii </a:t>
            </a:r>
            <a:r>
              <a:rPr lang="pl-PL" sz="2000" dirty="0" smtClean="0"/>
              <a:t>atomowej. </a:t>
            </a:r>
            <a:r>
              <a:rPr lang="pl-PL" sz="2000" i="1" dirty="0" smtClean="0"/>
              <a:t>Polska The Times</a:t>
            </a:r>
            <a:r>
              <a:rPr lang="pl-PL" sz="2000" dirty="0" smtClean="0"/>
              <a:t>, wydanie internetowe, 07.02.2009. </a:t>
            </a:r>
            <a:r>
              <a:rPr lang="pl-PL" sz="2000" smtClean="0"/>
              <a:t>Online</a:t>
            </a:r>
            <a:r>
              <a:rPr lang="pl-PL" sz="2000" dirty="0"/>
              <a:t>: </a:t>
            </a:r>
            <a:r>
              <a:rPr lang="pl-PL" sz="2000" dirty="0">
                <a:hlinkClick r:id="rId2"/>
              </a:rPr>
              <a:t>http://</a:t>
            </a:r>
            <a:r>
              <a:rPr lang="pl-PL" sz="2000" dirty="0" smtClean="0">
                <a:hlinkClick r:id="rId2"/>
              </a:rPr>
              <a:t>www.polskatimes.pl/artykul/83873,polska-juz-potrzebuje-energii-atomowej,id,t.html</a:t>
            </a:r>
            <a:r>
              <a:rPr lang="pl-PL" sz="2000" dirty="0" smtClean="0"/>
              <a:t>, </a:t>
            </a:r>
            <a:r>
              <a:rPr lang="pl-PL" sz="2000" smtClean="0"/>
              <a:t>dostęp 08.10.2017</a:t>
            </a:r>
            <a:endParaRPr lang="pl-PL" sz="2000" dirty="0"/>
          </a:p>
          <a:p>
            <a:pPr marL="0" indent="0">
              <a:buFontTx/>
              <a:buNone/>
              <a:defRPr/>
            </a:pPr>
            <a:endParaRPr lang="pl-PL" sz="2400" dirty="0" smtClean="0"/>
          </a:p>
        </p:txBody>
      </p:sp>
      <p:sp>
        <p:nvSpPr>
          <p:cNvPr id="1126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BF69331E-3C61-4BB6-B73A-0EC9B91C6203}" type="slidenum">
              <a:rPr lang="en-GB" altLang="pl-PL" sz="1000" smtClean="0"/>
              <a:pPr/>
              <a:t>8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</p:spTree>
    <p:extLst>
      <p:ext uri="{BB962C8B-B14F-4D97-AF65-F5344CB8AC3E}">
        <p14:creationId xmlns:p14="http://schemas.microsoft.com/office/powerpoint/2010/main" val="110157162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Style cytowania</a:t>
            </a:r>
          </a:p>
        </p:txBody>
      </p:sp>
      <p:sp>
        <p:nvSpPr>
          <p:cNvPr id="12291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r>
              <a:rPr lang="pl-PL" altLang="pl-PL" dirty="0" smtClean="0"/>
              <a:t>Zwyczajny (</a:t>
            </a:r>
            <a:r>
              <a:rPr lang="pl-PL" altLang="pl-PL" i="1" dirty="0" err="1" smtClean="0"/>
              <a:t>plain</a:t>
            </a:r>
            <a:r>
              <a:rPr lang="pl-PL" altLang="pl-PL" dirty="0" smtClean="0"/>
              <a:t>) – najczęstszy</a:t>
            </a:r>
          </a:p>
          <a:p>
            <a:pPr lvl="1"/>
            <a:r>
              <a:rPr lang="pl-PL" altLang="pl-PL" dirty="0" smtClean="0"/>
              <a:t>Książka [1] oraz artykuł [2]…</a:t>
            </a:r>
          </a:p>
          <a:p>
            <a:endParaRPr lang="pl-PL" altLang="pl-PL" dirty="0" smtClean="0"/>
          </a:p>
          <a:p>
            <a:r>
              <a:rPr lang="pl-PL" altLang="pl-PL" dirty="0" smtClean="0"/>
              <a:t>Alfa (</a:t>
            </a:r>
            <a:r>
              <a:rPr lang="pl-PL" altLang="pl-PL" i="1" dirty="0" err="1" smtClean="0"/>
              <a:t>alpha</a:t>
            </a:r>
            <a:r>
              <a:rPr lang="pl-PL" altLang="pl-PL" dirty="0" smtClean="0"/>
              <a:t>) – w niektórych wydawnictwach, pokazuje wskazówki co do autorów i lat</a:t>
            </a:r>
          </a:p>
          <a:p>
            <a:pPr lvl="1"/>
            <a:r>
              <a:rPr lang="pl-PL" altLang="pl-PL" dirty="0" smtClean="0"/>
              <a:t>Książka [Kow97] oraz artykuł [ABC04]…</a:t>
            </a:r>
          </a:p>
          <a:p>
            <a:endParaRPr lang="pl-PL" altLang="pl-PL" dirty="0" smtClean="0"/>
          </a:p>
          <a:p>
            <a:r>
              <a:rPr lang="pl-PL" altLang="pl-PL" dirty="0" smtClean="0"/>
              <a:t>Chicago (</a:t>
            </a:r>
            <a:r>
              <a:rPr lang="pl-PL" altLang="pl-PL" i="1" dirty="0" smtClean="0"/>
              <a:t>Chicago</a:t>
            </a:r>
            <a:r>
              <a:rPr lang="pl-PL" altLang="pl-PL" dirty="0" smtClean="0"/>
              <a:t>) – dobry do prezentacji</a:t>
            </a:r>
          </a:p>
          <a:p>
            <a:pPr lvl="1"/>
            <a:r>
              <a:rPr lang="pl-PL" altLang="pl-PL" dirty="0" smtClean="0"/>
              <a:t>Książka (Kowalski 1997) oraz artykuł (Abacki, </a:t>
            </a:r>
            <a:r>
              <a:rPr lang="pl-PL" altLang="pl-PL" dirty="0" err="1" smtClean="0"/>
              <a:t>Babacki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Cabacki</a:t>
            </a:r>
            <a:r>
              <a:rPr lang="pl-PL" altLang="pl-PL" dirty="0" smtClean="0"/>
              <a:t> 2004)… </a:t>
            </a:r>
          </a:p>
        </p:txBody>
      </p:sp>
      <p:sp>
        <p:nvSpPr>
          <p:cNvPr id="1229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3D2A641B-AE0B-4A0B-82DC-34418C999C33}" type="slidenum">
              <a:rPr lang="en-GB" altLang="pl-PL" sz="1000" smtClean="0"/>
              <a:pPr/>
              <a:t>9</a:t>
            </a:fld>
            <a:r>
              <a:rPr lang="en-GB" altLang="pl-PL" sz="1000" dirty="0" smtClean="0"/>
              <a:t>/27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mielewski_ICCVG04">
  <a:themeElements>
    <a:clrScheme name="Chmielewski_ICCVG04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Chmielewski_ICCVG04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600" b="0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600" b="0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Chmielewski_ICCVG04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mielewski_ICCVG04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mielewski_ICCVG04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Settings\lchmiel\Moje dokumenty\TEXT\ICCVG2004-Warszawa\Presentation\Chmielewski_ICCVG04.pot</Template>
  <TotalTime>4772</TotalTime>
  <Words>1679</Words>
  <Application>Microsoft Office PowerPoint</Application>
  <PresentationFormat>Pokaz na ekranie (4:3)</PresentationFormat>
  <Paragraphs>248</Paragraphs>
  <Slides>27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4" baseType="lpstr">
      <vt:lpstr>Arial</vt:lpstr>
      <vt:lpstr>OpenSymbol</vt:lpstr>
      <vt:lpstr>Symbol</vt:lpstr>
      <vt:lpstr>Times New Roman</vt:lpstr>
      <vt:lpstr>Verdana</vt:lpstr>
      <vt:lpstr>Wingdings</vt:lpstr>
      <vt:lpstr>Chmielewski_ICCVG04</vt:lpstr>
      <vt:lpstr>Literatura i cytowanie</vt:lpstr>
      <vt:lpstr>Literatura: po co?</vt:lpstr>
      <vt:lpstr>Zasady ogólne</vt:lpstr>
      <vt:lpstr>Co i gdzie cytujemy</vt:lpstr>
      <vt:lpstr>We wstępie lub przeglądzie literatury</vt:lpstr>
      <vt:lpstr>W treści pracy</vt:lpstr>
      <vt:lpstr>Przykład negatywny – długi tekst</vt:lpstr>
      <vt:lpstr>Długi tekst – kiedy cytować</vt:lpstr>
      <vt:lpstr>Style cytowania</vt:lpstr>
      <vt:lpstr>Style cytowania – indeks górny</vt:lpstr>
      <vt:lpstr>Sposoby cytowania publikacji</vt:lpstr>
      <vt:lpstr>Książka</vt:lpstr>
      <vt:lpstr>Rozdział w książce</vt:lpstr>
      <vt:lpstr>Artykuł</vt:lpstr>
      <vt:lpstr>Uwagi</vt:lpstr>
      <vt:lpstr>Publikacja konferencyjna</vt:lpstr>
      <vt:lpstr>Źródło internetowe</vt:lpstr>
      <vt:lpstr>Praca magisterska, doktorska itp.</vt:lpstr>
      <vt:lpstr>Publikacja „nieopublikowana”</vt:lpstr>
      <vt:lpstr>Cytowanie w opisie rysunku    1/3</vt:lpstr>
      <vt:lpstr>Cytowanie w opisie rysunku    2/3</vt:lpstr>
      <vt:lpstr>Cytowanie w opisie rysunku    3/3</vt:lpstr>
      <vt:lpstr>Gdzie szukać dobrych wzorców?</vt:lpstr>
      <vt:lpstr>Gdzie szukać literatury?</vt:lpstr>
      <vt:lpstr>Technikalia – Word</vt:lpstr>
      <vt:lpstr>Technikalia – LaTeX i BibTeX</vt:lpstr>
      <vt:lpstr>Podsumowanie</vt:lpstr>
    </vt:vector>
  </TitlesOfParts>
  <Company>w domu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Detection of Non-parametric Lines by Evidence Accumulation:  Finding Blood Vessels in Mammograms</dc:title>
  <dc:creator>Leszek Chmielewski</dc:creator>
  <dc:description>ICCVG 2004</dc:description>
  <cp:lastModifiedBy>lchmiel</cp:lastModifiedBy>
  <cp:revision>234</cp:revision>
  <cp:lastPrinted>2000-03-01T14:24:30Z</cp:lastPrinted>
  <dcterms:created xsi:type="dcterms:W3CDTF">2004-09-09T11:36:23Z</dcterms:created>
  <dcterms:modified xsi:type="dcterms:W3CDTF">2022-11-07T14:36:12Z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ęzyk">
    <vt:lpwstr>Angielski (UK)</vt:lpwstr>
  </property>
</Properties>
</file>