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19"/>
  </p:notesMasterIdLst>
  <p:handoutMasterIdLst>
    <p:handoutMasterId r:id="rId20"/>
  </p:handoutMasterIdLst>
  <p:sldIdLst>
    <p:sldId id="305" r:id="rId2"/>
    <p:sldId id="325" r:id="rId3"/>
    <p:sldId id="326" r:id="rId4"/>
    <p:sldId id="327" r:id="rId5"/>
    <p:sldId id="311" r:id="rId6"/>
    <p:sldId id="312" r:id="rId7"/>
    <p:sldId id="313" r:id="rId8"/>
    <p:sldId id="314" r:id="rId9"/>
    <p:sldId id="315" r:id="rId10"/>
    <p:sldId id="316" r:id="rId11"/>
    <p:sldId id="317" r:id="rId12"/>
    <p:sldId id="319" r:id="rId13"/>
    <p:sldId id="320" r:id="rId14"/>
    <p:sldId id="321" r:id="rId15"/>
    <p:sldId id="322" r:id="rId16"/>
    <p:sldId id="324" r:id="rId17"/>
    <p:sldId id="328" r:id="rId18"/>
  </p:sldIdLst>
  <p:sldSz cx="9144000" cy="6858000" type="screen4x3"/>
  <p:notesSz cx="9866313" cy="6665913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umimoji="1" sz="900" kern="1200">
        <a:solidFill>
          <a:srgbClr val="300606"/>
        </a:solidFill>
        <a:latin typeface="Verdana" panose="020B060403050404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sz="900" kern="1200">
        <a:solidFill>
          <a:srgbClr val="300606"/>
        </a:solidFill>
        <a:latin typeface="Verdana" panose="020B060403050404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sz="900" kern="1200">
        <a:solidFill>
          <a:srgbClr val="300606"/>
        </a:solidFill>
        <a:latin typeface="Verdana" panose="020B060403050404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sz="900" kern="1200">
        <a:solidFill>
          <a:srgbClr val="300606"/>
        </a:solidFill>
        <a:latin typeface="Verdana" panose="020B060403050404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sz="900" kern="1200">
        <a:solidFill>
          <a:srgbClr val="300606"/>
        </a:solidFill>
        <a:latin typeface="Verdana" panose="020B0604030504040204" pitchFamily="34" charset="0"/>
        <a:ea typeface="+mn-ea"/>
        <a:cs typeface="+mn-cs"/>
      </a:defRPr>
    </a:lvl5pPr>
    <a:lvl6pPr marL="2286000" algn="l" defTabSz="914400" rtl="0" eaLnBrk="1" latinLnBrk="0" hangingPunct="1">
      <a:defRPr kumimoji="1" sz="900" kern="1200">
        <a:solidFill>
          <a:srgbClr val="300606"/>
        </a:solidFill>
        <a:latin typeface="Verdana" panose="020B0604030504040204" pitchFamily="34" charset="0"/>
        <a:ea typeface="+mn-ea"/>
        <a:cs typeface="+mn-cs"/>
      </a:defRPr>
    </a:lvl6pPr>
    <a:lvl7pPr marL="2743200" algn="l" defTabSz="914400" rtl="0" eaLnBrk="1" latinLnBrk="0" hangingPunct="1">
      <a:defRPr kumimoji="1" sz="900" kern="1200">
        <a:solidFill>
          <a:srgbClr val="300606"/>
        </a:solidFill>
        <a:latin typeface="Verdana" panose="020B0604030504040204" pitchFamily="34" charset="0"/>
        <a:ea typeface="+mn-ea"/>
        <a:cs typeface="+mn-cs"/>
      </a:defRPr>
    </a:lvl7pPr>
    <a:lvl8pPr marL="3200400" algn="l" defTabSz="914400" rtl="0" eaLnBrk="1" latinLnBrk="0" hangingPunct="1">
      <a:defRPr kumimoji="1" sz="900" kern="1200">
        <a:solidFill>
          <a:srgbClr val="300606"/>
        </a:solidFill>
        <a:latin typeface="Verdana" panose="020B0604030504040204" pitchFamily="34" charset="0"/>
        <a:ea typeface="+mn-ea"/>
        <a:cs typeface="+mn-cs"/>
      </a:defRPr>
    </a:lvl8pPr>
    <a:lvl9pPr marL="3657600" algn="l" defTabSz="914400" rtl="0" eaLnBrk="1" latinLnBrk="0" hangingPunct="1">
      <a:defRPr kumimoji="1" sz="900" kern="1200">
        <a:solidFill>
          <a:srgbClr val="300606"/>
        </a:solidFill>
        <a:latin typeface="Verdana" panose="020B060403050404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099">
          <p15:clr>
            <a:srgbClr val="A4A3A4"/>
          </p15:clr>
        </p15:guide>
        <p15:guide id="2" pos="3107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0099"/>
    <a:srgbClr val="D32121"/>
    <a:srgbClr val="BA1818"/>
    <a:srgbClr val="009900"/>
    <a:srgbClr val="FF0000"/>
    <a:srgbClr val="0000FF"/>
    <a:srgbClr val="DDDDDD"/>
    <a:srgbClr val="00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86" d="100"/>
          <a:sy n="86" d="100"/>
        </p:scale>
        <p:origin x="1814" y="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112" d="100"/>
          <a:sy n="112" d="100"/>
        </p:scale>
        <p:origin x="-1404" y="-78"/>
      </p:cViewPr>
      <p:guideLst>
        <p:guide orient="horz" pos="2099"/>
        <p:guide pos="3107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276725" cy="333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kumimoji="0"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 altLang="pl-PL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589588" y="0"/>
            <a:ext cx="4276725" cy="333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kumimoji="0"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5EB4DB4C-DECD-44D3-97B1-FD786E8C1475}" type="datetime1">
              <a:rPr lang="en-US" altLang="pl-PL"/>
              <a:pPr>
                <a:defRPr/>
              </a:pPr>
              <a:t>3/5/2020</a:t>
            </a:fld>
            <a:endParaRPr lang="en-US" altLang="pl-PL"/>
          </a:p>
        </p:txBody>
      </p:sp>
      <p:sp>
        <p:nvSpPr>
          <p:cNvPr id="1434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332538"/>
            <a:ext cx="4276725" cy="333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kumimoji="0"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 altLang="pl-PL"/>
          </a:p>
        </p:txBody>
      </p:sp>
      <p:sp>
        <p:nvSpPr>
          <p:cNvPr id="1434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589588" y="6332538"/>
            <a:ext cx="4276725" cy="333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kumimoji="0"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BBFA22CF-360B-4E22-9FE5-4DB693E01168}" type="slidenum">
              <a:rPr lang="en-US" altLang="pl-PL"/>
              <a:pPr>
                <a:defRPr/>
              </a:pPr>
              <a:t>‹#›</a:t>
            </a:fld>
            <a:endParaRPr lang="en-US" altLang="pl-PL"/>
          </a:p>
        </p:txBody>
      </p:sp>
    </p:spTree>
    <p:extLst>
      <p:ext uri="{BB962C8B-B14F-4D97-AF65-F5344CB8AC3E}">
        <p14:creationId xmlns:p14="http://schemas.microsoft.com/office/powerpoint/2010/main" val="314752834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6" name="Rectangle 8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276725" cy="333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kumimoji="0"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GB" altLang="pl-PL"/>
          </a:p>
        </p:txBody>
      </p:sp>
      <p:sp>
        <p:nvSpPr>
          <p:cNvPr id="3075" name="Rectangle 9"/>
          <p:cNvSpPr>
            <a:spLocks noGrp="1" noRot="1" noChangeAspect="1" noChangeArrowheads="1"/>
          </p:cNvSpPr>
          <p:nvPr>
            <p:ph type="sldImg" idx="2"/>
          </p:nvPr>
        </p:nvSpPr>
        <p:spPr bwMode="auto">
          <a:xfrm>
            <a:off x="3267075" y="500063"/>
            <a:ext cx="3333750" cy="250031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58" name="Rectangle 10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1316038" y="3165475"/>
            <a:ext cx="7234237" cy="300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 noProof="0" smtClean="0"/>
              <a:t>Kliknij, aby edytować style tekstu z Wzorca</a:t>
            </a:r>
          </a:p>
          <a:p>
            <a:pPr lvl="1"/>
            <a:r>
              <a:rPr lang="pl-PL" altLang="pl-PL" noProof="0" smtClean="0"/>
              <a:t>Drugi poziom</a:t>
            </a:r>
          </a:p>
          <a:p>
            <a:pPr lvl="2"/>
            <a:r>
              <a:rPr lang="pl-PL" altLang="pl-PL" noProof="0" smtClean="0"/>
              <a:t>Trzeci poziom</a:t>
            </a:r>
          </a:p>
          <a:p>
            <a:pPr lvl="3"/>
            <a:r>
              <a:rPr lang="pl-PL" altLang="pl-PL" noProof="0" smtClean="0"/>
              <a:t>Czwarty poziom</a:t>
            </a:r>
          </a:p>
          <a:p>
            <a:pPr lvl="4"/>
            <a:r>
              <a:rPr lang="pl-PL" altLang="pl-PL" noProof="0" smtClean="0"/>
              <a:t>Piąty poziom</a:t>
            </a:r>
          </a:p>
        </p:txBody>
      </p:sp>
      <p:sp>
        <p:nvSpPr>
          <p:cNvPr id="2059" name="Rectangle 11"/>
          <p:cNvSpPr>
            <a:spLocks noGrp="1" noChangeArrowheads="1"/>
          </p:cNvSpPr>
          <p:nvPr>
            <p:ph type="dt" idx="1"/>
          </p:nvPr>
        </p:nvSpPr>
        <p:spPr bwMode="auto">
          <a:xfrm>
            <a:off x="5589588" y="0"/>
            <a:ext cx="4276725" cy="333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kumimoji="0"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0265CAE7-AC94-4CBC-86E0-369907E8F28F}" type="datetime1">
              <a:rPr lang="en-GB" altLang="pl-PL"/>
              <a:pPr>
                <a:defRPr/>
              </a:pPr>
              <a:t>05/03/2020</a:t>
            </a:fld>
            <a:endParaRPr lang="en-GB" altLang="pl-PL"/>
          </a:p>
        </p:txBody>
      </p:sp>
      <p:sp>
        <p:nvSpPr>
          <p:cNvPr id="2060" name="Rectangle 12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332538"/>
            <a:ext cx="4276725" cy="333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kumimoji="0"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GB" altLang="pl-PL"/>
          </a:p>
        </p:txBody>
      </p:sp>
      <p:sp>
        <p:nvSpPr>
          <p:cNvPr id="2061" name="Rectangle 13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589588" y="6332538"/>
            <a:ext cx="4276725" cy="333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kumimoji="0"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74F92E49-8C53-42F4-94D6-8D687105E290}" type="slidenum">
              <a:rPr lang="en-GB" altLang="pl-PL"/>
              <a:pPr>
                <a:defRPr/>
              </a:pPr>
              <a:t>‹#›</a:t>
            </a:fld>
            <a:endParaRPr lang="en-GB" altLang="pl-PL"/>
          </a:p>
        </p:txBody>
      </p:sp>
    </p:spTree>
    <p:extLst>
      <p:ext uri="{BB962C8B-B14F-4D97-AF65-F5344CB8AC3E}">
        <p14:creationId xmlns:p14="http://schemas.microsoft.com/office/powerpoint/2010/main" val="1039051297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11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>
            <a:lvl1pPr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1pPr>
            <a:lvl2pPr marL="742950" indent="-28575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2pPr>
            <a:lvl3pPr marL="1143000" indent="-22860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3pPr>
            <a:lvl4pPr marL="1600200" indent="-22860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4pPr>
            <a:lvl5pPr marL="2057400" indent="-22860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9pPr>
          </a:lstStyle>
          <a:p>
            <a:fld id="{D695D589-5772-4DBA-8BF6-CCAD626FE1A6}" type="datetime1">
              <a:rPr kumimoji="0" lang="en-GB" altLang="pl-PL" sz="1200" smtClean="0">
                <a:solidFill>
                  <a:schemeClr val="tx1"/>
                </a:solidFill>
                <a:latin typeface="Times New Roman" panose="02020603050405020304" pitchFamily="18" charset="0"/>
              </a:rPr>
              <a:pPr/>
              <a:t>05/03/2020</a:t>
            </a:fld>
            <a:endParaRPr kumimoji="0" lang="en-GB" altLang="pl-PL" sz="1200" smtClean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6147" name="Rectangle 13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1pPr>
            <a:lvl2pPr marL="742950" indent="-28575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2pPr>
            <a:lvl3pPr marL="1143000" indent="-22860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3pPr>
            <a:lvl4pPr marL="1600200" indent="-22860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4pPr>
            <a:lvl5pPr marL="2057400" indent="-22860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9pPr>
          </a:lstStyle>
          <a:p>
            <a:fld id="{863E8B5B-85A9-43E3-B475-1CCDEDBEBD43}" type="slidenum">
              <a:rPr kumimoji="0" lang="en-GB" altLang="pl-PL" sz="1200" smtClean="0">
                <a:solidFill>
                  <a:schemeClr val="tx1"/>
                </a:solidFill>
                <a:latin typeface="Times New Roman" panose="02020603050405020304" pitchFamily="18" charset="0"/>
              </a:rPr>
              <a:pPr/>
              <a:t>1</a:t>
            </a:fld>
            <a:endParaRPr kumimoji="0" lang="en-GB" altLang="pl-PL" sz="1200" smtClean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614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9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GB" altLang="pl-PL" smtClean="0"/>
          </a:p>
        </p:txBody>
      </p:sp>
    </p:spTree>
    <p:extLst>
      <p:ext uri="{BB962C8B-B14F-4D97-AF65-F5344CB8AC3E}">
        <p14:creationId xmlns:p14="http://schemas.microsoft.com/office/powerpoint/2010/main" val="20132039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9"/>
          <p:cNvSpPr>
            <a:spLocks noChangeArrowheads="1"/>
          </p:cNvSpPr>
          <p:nvPr/>
        </p:nvSpPr>
        <p:spPr bwMode="auto">
          <a:xfrm>
            <a:off x="304800" y="3933825"/>
            <a:ext cx="8534400" cy="71438"/>
          </a:xfrm>
          <a:prstGeom prst="rect">
            <a:avLst/>
          </a:prstGeom>
          <a:solidFill>
            <a:srgbClr val="000099"/>
          </a:solidFill>
          <a:ln w="9525">
            <a:solidFill>
              <a:srgbClr val="000099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1pPr>
            <a:lvl2pPr marL="742950" indent="-28575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2pPr>
            <a:lvl3pPr marL="1143000" indent="-22860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3pPr>
            <a:lvl4pPr marL="1600200" indent="-22860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4pPr>
            <a:lvl5pPr marL="2057400" indent="-22860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9pPr>
          </a:lstStyle>
          <a:p>
            <a:pPr>
              <a:defRPr/>
            </a:pPr>
            <a:endParaRPr lang="pl-PL" altLang="pl-PL" smtClean="0"/>
          </a:p>
        </p:txBody>
      </p:sp>
      <p:sp>
        <p:nvSpPr>
          <p:cNvPr id="1638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57188" y="333375"/>
            <a:ext cx="8458200" cy="3455988"/>
          </a:xfrm>
        </p:spPr>
        <p:txBody>
          <a:bodyPr anchor="ctr"/>
          <a:lstStyle>
            <a:lvl1pPr algn="ctr">
              <a:defRPr sz="2800"/>
            </a:lvl1pPr>
          </a:lstStyle>
          <a:p>
            <a:pPr lvl="0"/>
            <a:endParaRPr lang="en-GB" altLang="pl-PL" noProof="0" smtClean="0"/>
          </a:p>
        </p:txBody>
      </p:sp>
      <p:sp>
        <p:nvSpPr>
          <p:cNvPr id="16397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349250" y="4149725"/>
            <a:ext cx="8458200" cy="2303463"/>
          </a:xfrm>
        </p:spPr>
        <p:txBody>
          <a:bodyPr anchorCtr="1"/>
          <a:lstStyle>
            <a:lvl1pPr marL="0" indent="0" algn="ctr">
              <a:buFontTx/>
              <a:buNone/>
              <a:defRPr sz="2400">
                <a:solidFill>
                  <a:srgbClr val="000066"/>
                </a:solidFill>
                <a:sym typeface="Symbol" panose="05050102010706020507" pitchFamily="18" charset="2"/>
              </a:defRPr>
            </a:lvl1pPr>
          </a:lstStyle>
          <a:p>
            <a:pPr lvl="0"/>
            <a:endParaRPr lang="en-GB" altLang="pl-PL" noProof="0" smtClean="0">
              <a:sym typeface="Symbol" panose="05050102010706020507" pitchFamily="18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1842095329"/>
      </p:ext>
    </p:extLst>
  </p:cSld>
  <p:clrMapOvr>
    <a:masterClrMapping/>
  </p:clrMapOvr>
  <p:transition>
    <p:wipe dir="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 altLang="pl-PL"/>
              <a:t>Problemy społeczne i zawodowe informatyki       1. Problemy społeczne       </a:t>
            </a:r>
            <a:fld id="{6EC9A5FF-1121-47BF-A286-7C7C21C2F6C8}" type="slidenum">
              <a:rPr lang="en-GB" altLang="pl-PL"/>
              <a:pPr>
                <a:defRPr/>
              </a:pPr>
              <a:t>‹#›</a:t>
            </a:fld>
            <a:r>
              <a:rPr lang="en-GB" altLang="pl-PL"/>
              <a:t>/</a:t>
            </a:r>
            <a:r>
              <a:rPr lang="pl-PL" altLang="pl-PL"/>
              <a:t>16</a:t>
            </a:r>
            <a:endParaRPr lang="en-GB" altLang="pl-PL"/>
          </a:p>
        </p:txBody>
      </p:sp>
    </p:spTree>
    <p:extLst>
      <p:ext uri="{BB962C8B-B14F-4D97-AF65-F5344CB8AC3E}">
        <p14:creationId xmlns:p14="http://schemas.microsoft.com/office/powerpoint/2010/main" val="3771602275"/>
      </p:ext>
    </p:extLst>
  </p:cSld>
  <p:clrMapOvr>
    <a:masterClrMapping/>
  </p:clrMapOvr>
  <p:transition>
    <p:wipe dir="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823075" y="115888"/>
            <a:ext cx="2212975" cy="6626225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179388" y="115888"/>
            <a:ext cx="6491287" cy="6626225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 altLang="pl-PL"/>
              <a:t>Problemy społeczne i zawodowe informatyki       1. Problemy społeczne       </a:t>
            </a:r>
            <a:fld id="{16768141-7B11-496E-8582-953F11DCF5BC}" type="slidenum">
              <a:rPr lang="en-GB" altLang="pl-PL"/>
              <a:pPr>
                <a:defRPr/>
              </a:pPr>
              <a:t>‹#›</a:t>
            </a:fld>
            <a:r>
              <a:rPr lang="en-GB" altLang="pl-PL"/>
              <a:t>/</a:t>
            </a:r>
            <a:r>
              <a:rPr lang="pl-PL" altLang="pl-PL"/>
              <a:t>16</a:t>
            </a:r>
            <a:endParaRPr lang="en-GB" altLang="pl-PL"/>
          </a:p>
        </p:txBody>
      </p:sp>
    </p:spTree>
    <p:extLst>
      <p:ext uri="{BB962C8B-B14F-4D97-AF65-F5344CB8AC3E}">
        <p14:creationId xmlns:p14="http://schemas.microsoft.com/office/powerpoint/2010/main" val="4192807213"/>
      </p:ext>
    </p:extLst>
  </p:cSld>
  <p:clrMapOvr>
    <a:masterClrMapping/>
  </p:clrMapOvr>
  <p:transition>
    <p:wipe dir="d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ytuł i tabe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388" y="115888"/>
            <a:ext cx="8856662" cy="646112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abeli 2"/>
          <p:cNvSpPr>
            <a:spLocks noGrp="1"/>
          </p:cNvSpPr>
          <p:nvPr>
            <p:ph type="tbl" idx="1"/>
          </p:nvPr>
        </p:nvSpPr>
        <p:spPr>
          <a:xfrm>
            <a:off x="179388" y="952500"/>
            <a:ext cx="8856662" cy="5789613"/>
          </a:xfrm>
        </p:spPr>
        <p:txBody>
          <a:bodyPr/>
          <a:lstStyle/>
          <a:p>
            <a:pPr lvl="0"/>
            <a:endParaRPr lang="pl-PL" noProof="0" smtClean="0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 altLang="pl-PL"/>
              <a:t>Problemy społeczne i zawodowe informatyki       1. Problemy społeczne       </a:t>
            </a:r>
            <a:fld id="{59AB3D12-D82B-472F-AC9F-A5AE0D7C8DDA}" type="slidenum">
              <a:rPr lang="en-GB" altLang="pl-PL"/>
              <a:pPr>
                <a:defRPr/>
              </a:pPr>
              <a:t>‹#›</a:t>
            </a:fld>
            <a:r>
              <a:rPr lang="en-GB" altLang="pl-PL"/>
              <a:t>/</a:t>
            </a:r>
            <a:r>
              <a:rPr lang="pl-PL" altLang="pl-PL"/>
              <a:t>16</a:t>
            </a:r>
            <a:endParaRPr lang="en-GB" altLang="pl-PL"/>
          </a:p>
        </p:txBody>
      </p:sp>
    </p:spTree>
    <p:extLst>
      <p:ext uri="{BB962C8B-B14F-4D97-AF65-F5344CB8AC3E}">
        <p14:creationId xmlns:p14="http://schemas.microsoft.com/office/powerpoint/2010/main" val="2629729202"/>
      </p:ext>
    </p:extLst>
  </p:cSld>
  <p:clrMapOvr>
    <a:masterClrMapping/>
  </p:clrMapOvr>
  <p:transition>
    <p:wipe dir="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 altLang="pl-PL"/>
              <a:t>Problemy społeczne i zawodowe informatyki       1. Problemy społeczne       </a:t>
            </a:r>
            <a:fld id="{D4F49DB9-3B53-4A30-9F9D-F4A05C173911}" type="slidenum">
              <a:rPr lang="en-GB" altLang="pl-PL"/>
              <a:pPr>
                <a:defRPr/>
              </a:pPr>
              <a:t>‹#›</a:t>
            </a:fld>
            <a:r>
              <a:rPr lang="en-GB" altLang="pl-PL"/>
              <a:t>/</a:t>
            </a:r>
            <a:r>
              <a:rPr lang="pl-PL" altLang="pl-PL"/>
              <a:t>16</a:t>
            </a:r>
            <a:endParaRPr lang="en-GB" altLang="pl-PL"/>
          </a:p>
        </p:txBody>
      </p:sp>
    </p:spTree>
    <p:extLst>
      <p:ext uri="{BB962C8B-B14F-4D97-AF65-F5344CB8AC3E}">
        <p14:creationId xmlns:p14="http://schemas.microsoft.com/office/powerpoint/2010/main" val="514950231"/>
      </p:ext>
    </p:extLst>
  </p:cSld>
  <p:clrMapOvr>
    <a:masterClrMapping/>
  </p:clrMapOvr>
  <p:transition>
    <p:wipe dir="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/>
          <a:lstStyle>
            <a:lvl1pPr>
              <a:defRPr sz="6000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 altLang="pl-PL"/>
              <a:t>Problemy społeczne i zawodowe informatyki       1. Problemy społeczne       </a:t>
            </a:r>
            <a:fld id="{BEC1A97D-8E61-4601-AC48-9C2C89533580}" type="slidenum">
              <a:rPr lang="en-GB" altLang="pl-PL"/>
              <a:pPr>
                <a:defRPr/>
              </a:pPr>
              <a:t>‹#›</a:t>
            </a:fld>
            <a:r>
              <a:rPr lang="en-GB" altLang="pl-PL"/>
              <a:t>/</a:t>
            </a:r>
            <a:r>
              <a:rPr lang="pl-PL" altLang="pl-PL"/>
              <a:t>16</a:t>
            </a:r>
            <a:endParaRPr lang="en-GB" altLang="pl-PL"/>
          </a:p>
        </p:txBody>
      </p:sp>
    </p:spTree>
    <p:extLst>
      <p:ext uri="{BB962C8B-B14F-4D97-AF65-F5344CB8AC3E}">
        <p14:creationId xmlns:p14="http://schemas.microsoft.com/office/powerpoint/2010/main" val="520668110"/>
      </p:ext>
    </p:extLst>
  </p:cSld>
  <p:clrMapOvr>
    <a:masterClrMapping/>
  </p:clrMapOvr>
  <p:transition>
    <p:wipe dir="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179388" y="952500"/>
            <a:ext cx="4351337" cy="5789613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83125" y="952500"/>
            <a:ext cx="4352925" cy="5789613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 altLang="pl-PL"/>
              <a:t>Problemy społeczne i zawodowe informatyki       1. Problemy społeczne       </a:t>
            </a:r>
            <a:fld id="{E6304383-1179-497A-97AC-699608287FFB}" type="slidenum">
              <a:rPr lang="en-GB" altLang="pl-PL"/>
              <a:pPr>
                <a:defRPr/>
              </a:pPr>
              <a:t>‹#›</a:t>
            </a:fld>
            <a:r>
              <a:rPr lang="en-GB" altLang="pl-PL"/>
              <a:t>/</a:t>
            </a:r>
            <a:r>
              <a:rPr lang="pl-PL" altLang="pl-PL"/>
              <a:t>16</a:t>
            </a:r>
            <a:endParaRPr lang="en-GB" altLang="pl-PL"/>
          </a:p>
        </p:txBody>
      </p:sp>
    </p:spTree>
    <p:extLst>
      <p:ext uri="{BB962C8B-B14F-4D97-AF65-F5344CB8AC3E}">
        <p14:creationId xmlns:p14="http://schemas.microsoft.com/office/powerpoint/2010/main" val="255833595"/>
      </p:ext>
    </p:extLst>
  </p:cSld>
  <p:clrMapOvr>
    <a:masterClrMapping/>
  </p:clrMapOvr>
  <p:transition>
    <p:wipe dir="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 altLang="pl-PL"/>
              <a:t>Problemy społeczne i zawodowe informatyki       1. Problemy społeczne       </a:t>
            </a:r>
            <a:fld id="{D353EEF0-C2FC-4A4F-9CF3-859B7BD2BD24}" type="slidenum">
              <a:rPr lang="en-GB" altLang="pl-PL"/>
              <a:pPr>
                <a:defRPr/>
              </a:pPr>
              <a:t>‹#›</a:t>
            </a:fld>
            <a:r>
              <a:rPr lang="en-GB" altLang="pl-PL"/>
              <a:t>/</a:t>
            </a:r>
            <a:r>
              <a:rPr lang="pl-PL" altLang="pl-PL"/>
              <a:t>16</a:t>
            </a:r>
            <a:endParaRPr lang="en-GB" altLang="pl-PL"/>
          </a:p>
        </p:txBody>
      </p:sp>
    </p:spTree>
    <p:extLst>
      <p:ext uri="{BB962C8B-B14F-4D97-AF65-F5344CB8AC3E}">
        <p14:creationId xmlns:p14="http://schemas.microsoft.com/office/powerpoint/2010/main" val="2236567683"/>
      </p:ext>
    </p:extLst>
  </p:cSld>
  <p:clrMapOvr>
    <a:masterClrMapping/>
  </p:clrMapOvr>
  <p:transition>
    <p:wipe dir="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Rectangle 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 altLang="pl-PL"/>
              <a:t>Problemy społeczne i zawodowe informatyki       1. Problemy społeczne       </a:t>
            </a:r>
            <a:fld id="{397A7CE9-0855-45A1-A944-6530249D1E2A}" type="slidenum">
              <a:rPr lang="en-GB" altLang="pl-PL"/>
              <a:pPr>
                <a:defRPr/>
              </a:pPr>
              <a:t>‹#›</a:t>
            </a:fld>
            <a:r>
              <a:rPr lang="en-GB" altLang="pl-PL"/>
              <a:t>/</a:t>
            </a:r>
            <a:r>
              <a:rPr lang="pl-PL" altLang="pl-PL"/>
              <a:t>16</a:t>
            </a:r>
            <a:endParaRPr lang="en-GB" altLang="pl-PL"/>
          </a:p>
        </p:txBody>
      </p:sp>
    </p:spTree>
    <p:extLst>
      <p:ext uri="{BB962C8B-B14F-4D97-AF65-F5344CB8AC3E}">
        <p14:creationId xmlns:p14="http://schemas.microsoft.com/office/powerpoint/2010/main" val="4258067309"/>
      </p:ext>
    </p:extLst>
  </p:cSld>
  <p:clrMapOvr>
    <a:masterClrMapping/>
  </p:clrMapOvr>
  <p:transition>
    <p:wipe dir="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 altLang="pl-PL"/>
              <a:t>Problemy społeczne i zawodowe informatyki       1. Problemy społeczne       </a:t>
            </a:r>
            <a:fld id="{37AAEDAA-9DAD-4F4C-8F15-9B540D1A13C6}" type="slidenum">
              <a:rPr lang="en-GB" altLang="pl-PL"/>
              <a:pPr>
                <a:defRPr/>
              </a:pPr>
              <a:t>‹#›</a:t>
            </a:fld>
            <a:r>
              <a:rPr lang="en-GB" altLang="pl-PL"/>
              <a:t>/</a:t>
            </a:r>
            <a:r>
              <a:rPr lang="pl-PL" altLang="pl-PL"/>
              <a:t>16</a:t>
            </a:r>
            <a:endParaRPr lang="en-GB" altLang="pl-PL"/>
          </a:p>
        </p:txBody>
      </p:sp>
    </p:spTree>
    <p:extLst>
      <p:ext uri="{BB962C8B-B14F-4D97-AF65-F5344CB8AC3E}">
        <p14:creationId xmlns:p14="http://schemas.microsoft.com/office/powerpoint/2010/main" val="705123091"/>
      </p:ext>
    </p:extLst>
  </p:cSld>
  <p:clrMapOvr>
    <a:masterClrMapping/>
  </p:clrMapOvr>
  <p:transition>
    <p:wipe dir="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 altLang="pl-PL"/>
              <a:t>Problemy społeczne i zawodowe informatyki       1. Problemy społeczne       </a:t>
            </a:r>
            <a:fld id="{A2D33943-68C4-4B0A-8964-D2CEF570A5ED}" type="slidenum">
              <a:rPr lang="en-GB" altLang="pl-PL"/>
              <a:pPr>
                <a:defRPr/>
              </a:pPr>
              <a:t>‹#›</a:t>
            </a:fld>
            <a:r>
              <a:rPr lang="en-GB" altLang="pl-PL"/>
              <a:t>/</a:t>
            </a:r>
            <a:r>
              <a:rPr lang="pl-PL" altLang="pl-PL"/>
              <a:t>16</a:t>
            </a:r>
            <a:endParaRPr lang="en-GB" altLang="pl-PL"/>
          </a:p>
        </p:txBody>
      </p:sp>
    </p:spTree>
    <p:extLst>
      <p:ext uri="{BB962C8B-B14F-4D97-AF65-F5344CB8AC3E}">
        <p14:creationId xmlns:p14="http://schemas.microsoft.com/office/powerpoint/2010/main" val="1951050160"/>
      </p:ext>
    </p:extLst>
  </p:cSld>
  <p:clrMapOvr>
    <a:masterClrMapping/>
  </p:clrMapOvr>
  <p:transition>
    <p:wipe dir="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l-PL" noProof="0" smtClean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 altLang="pl-PL"/>
              <a:t>Problemy społeczne i zawodowe informatyki       1. Problemy społeczne       </a:t>
            </a:r>
            <a:fld id="{4FD49DE6-49EE-4193-BCDA-8922D0D0B684}" type="slidenum">
              <a:rPr lang="en-GB" altLang="pl-PL"/>
              <a:pPr>
                <a:defRPr/>
              </a:pPr>
              <a:t>‹#›</a:t>
            </a:fld>
            <a:r>
              <a:rPr lang="en-GB" altLang="pl-PL"/>
              <a:t>/</a:t>
            </a:r>
            <a:r>
              <a:rPr lang="pl-PL" altLang="pl-PL"/>
              <a:t>16</a:t>
            </a:r>
            <a:endParaRPr lang="en-GB" altLang="pl-PL"/>
          </a:p>
        </p:txBody>
      </p:sp>
    </p:spTree>
    <p:extLst>
      <p:ext uri="{BB962C8B-B14F-4D97-AF65-F5344CB8AC3E}">
        <p14:creationId xmlns:p14="http://schemas.microsoft.com/office/powerpoint/2010/main" val="562327462"/>
      </p:ext>
    </p:extLst>
  </p:cSld>
  <p:clrMapOvr>
    <a:masterClrMapping/>
  </p:clrMapOvr>
  <p:transition>
    <p:wipe dir="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1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79388" y="6597650"/>
            <a:ext cx="8928100" cy="231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sz="1000">
                <a:solidFill>
                  <a:srgbClr val="000099"/>
                </a:solidFill>
              </a:defRPr>
            </a:lvl1pPr>
          </a:lstStyle>
          <a:p>
            <a:pPr>
              <a:defRPr/>
            </a:pPr>
            <a:r>
              <a:rPr lang="pl-PL" altLang="pl-PL"/>
              <a:t>Problemy społeczne i zawodowe informatyki       1. Problemy społeczne       </a:t>
            </a:r>
            <a:fld id="{7A6BAD8B-AB0B-42C6-B0D8-3DA276869712}" type="slidenum">
              <a:rPr lang="en-GB" altLang="pl-PL"/>
              <a:pPr>
                <a:defRPr/>
              </a:pPr>
              <a:t>‹#›</a:t>
            </a:fld>
            <a:r>
              <a:rPr lang="en-GB" altLang="pl-PL"/>
              <a:t>/</a:t>
            </a:r>
            <a:r>
              <a:rPr lang="pl-PL" altLang="pl-PL"/>
              <a:t>16</a:t>
            </a:r>
            <a:endParaRPr lang="en-GB" altLang="pl-PL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179388" y="115888"/>
            <a:ext cx="8856662" cy="646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pl-PL" smtClean="0"/>
              <a:t>Tytuł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179388" y="952500"/>
            <a:ext cx="8856662" cy="57896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pl-PL" smtClean="0"/>
              <a:t>Kliknij, aby edytować style tekstu</a:t>
            </a:r>
            <a:br>
              <a:rPr lang="en-GB" altLang="pl-PL" smtClean="0"/>
            </a:br>
            <a:r>
              <a:rPr lang="en-GB" altLang="pl-PL" smtClean="0"/>
              <a:t>z Wzorca</a:t>
            </a:r>
          </a:p>
          <a:p>
            <a:pPr lvl="1"/>
            <a:r>
              <a:rPr lang="en-GB" altLang="pl-PL" smtClean="0"/>
              <a:t>Drugi poziom</a:t>
            </a:r>
          </a:p>
          <a:p>
            <a:pPr lvl="2"/>
            <a:r>
              <a:rPr lang="en-GB" altLang="pl-PL" smtClean="0"/>
              <a:t>Trzeci poziom</a:t>
            </a:r>
          </a:p>
          <a:p>
            <a:pPr lvl="3"/>
            <a:r>
              <a:rPr lang="en-GB" altLang="pl-PL" smtClean="0"/>
              <a:t>Czwarty poziom</a:t>
            </a:r>
          </a:p>
          <a:p>
            <a:pPr lvl="4"/>
            <a:r>
              <a:rPr lang="en-GB" altLang="pl-PL" smtClean="0"/>
              <a:t>Piąty poziom</a:t>
            </a:r>
          </a:p>
        </p:txBody>
      </p:sp>
      <p:sp>
        <p:nvSpPr>
          <p:cNvPr id="1029" name="Rectangle 21"/>
          <p:cNvSpPr>
            <a:spLocks noChangeArrowheads="1"/>
          </p:cNvSpPr>
          <p:nvPr userDrawn="1"/>
        </p:nvSpPr>
        <p:spPr bwMode="auto">
          <a:xfrm>
            <a:off x="123825" y="850900"/>
            <a:ext cx="8924925" cy="3175"/>
          </a:xfrm>
          <a:prstGeom prst="rect">
            <a:avLst/>
          </a:prstGeom>
          <a:solidFill>
            <a:srgbClr val="000099"/>
          </a:solidFill>
          <a:ln w="9525">
            <a:solidFill>
              <a:srgbClr val="000099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1pPr>
            <a:lvl2pPr marL="742950" indent="-28575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2pPr>
            <a:lvl3pPr marL="1143000" indent="-22860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3pPr>
            <a:lvl4pPr marL="1600200" indent="-22860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4pPr>
            <a:lvl5pPr marL="2057400" indent="-22860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9pPr>
          </a:lstStyle>
          <a:p>
            <a:pPr algn="ctr">
              <a:defRPr/>
            </a:pPr>
            <a:endParaRPr kumimoji="0" lang="en-GB" altLang="pl-PL" sz="2600" smtClean="0">
              <a:solidFill>
                <a:srgbClr val="003399"/>
              </a:solidFill>
              <a:latin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</p:sldLayoutIdLst>
  <p:transition>
    <p:wipe dir="d"/>
  </p:transition>
  <p:hf hdr="0" ftr="0" dt="0"/>
  <p:txStyles>
    <p:titleStyle>
      <a:lvl1pPr algn="l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kumimoji="1" sz="3200" b="1" kern="1200">
          <a:solidFill>
            <a:srgbClr val="000066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kumimoji="1" sz="3200" b="1">
          <a:solidFill>
            <a:srgbClr val="000066"/>
          </a:solidFill>
          <a:latin typeface="Verdana" panose="020B0604030504040204" pitchFamily="34" charset="0"/>
        </a:defRPr>
      </a:lvl2pPr>
      <a:lvl3pPr algn="l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kumimoji="1" sz="3200" b="1">
          <a:solidFill>
            <a:srgbClr val="000066"/>
          </a:solidFill>
          <a:latin typeface="Verdana" panose="020B0604030504040204" pitchFamily="34" charset="0"/>
        </a:defRPr>
      </a:lvl3pPr>
      <a:lvl4pPr algn="l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kumimoji="1" sz="3200" b="1">
          <a:solidFill>
            <a:srgbClr val="000066"/>
          </a:solidFill>
          <a:latin typeface="Verdana" panose="020B0604030504040204" pitchFamily="34" charset="0"/>
        </a:defRPr>
      </a:lvl4pPr>
      <a:lvl5pPr algn="l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kumimoji="1" sz="3200" b="1">
          <a:solidFill>
            <a:srgbClr val="000066"/>
          </a:solidFill>
          <a:latin typeface="Verdana" panose="020B0604030504040204" pitchFamily="34" charset="0"/>
        </a:defRPr>
      </a:lvl5pPr>
      <a:lvl6pPr marL="457200" algn="l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kumimoji="1" sz="3200" b="1">
          <a:solidFill>
            <a:srgbClr val="000066"/>
          </a:solidFill>
          <a:latin typeface="Verdana" panose="020B0604030504040204" pitchFamily="34" charset="0"/>
        </a:defRPr>
      </a:lvl6pPr>
      <a:lvl7pPr marL="914400" algn="l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kumimoji="1" sz="3200" b="1">
          <a:solidFill>
            <a:srgbClr val="000066"/>
          </a:solidFill>
          <a:latin typeface="Verdana" panose="020B0604030504040204" pitchFamily="34" charset="0"/>
        </a:defRPr>
      </a:lvl7pPr>
      <a:lvl8pPr marL="1371600" algn="l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kumimoji="1" sz="3200" b="1">
          <a:solidFill>
            <a:srgbClr val="000066"/>
          </a:solidFill>
          <a:latin typeface="Verdana" panose="020B0604030504040204" pitchFamily="34" charset="0"/>
        </a:defRPr>
      </a:lvl8pPr>
      <a:lvl9pPr marL="1828800" algn="l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kumimoji="1" sz="3200" b="1">
          <a:solidFill>
            <a:srgbClr val="000066"/>
          </a:solidFill>
          <a:latin typeface="Verdana" panose="020B0604030504040204" pitchFamily="34" charset="0"/>
        </a:defRPr>
      </a:lvl9pPr>
    </p:titleStyle>
    <p:bodyStyle>
      <a:lvl1pPr marL="533400" indent="-533400" algn="l" rtl="0" eaLnBrk="0" fontAlgn="base" hangingPunct="0">
        <a:spcBef>
          <a:spcPct val="20000"/>
        </a:spcBef>
        <a:spcAft>
          <a:spcPct val="0"/>
        </a:spcAft>
        <a:buClr>
          <a:srgbClr val="000099"/>
        </a:buClr>
        <a:buChar char="•"/>
        <a:defRPr kumimoji="1" sz="2800" kern="1200">
          <a:solidFill>
            <a:srgbClr val="300606"/>
          </a:solidFill>
          <a:latin typeface="+mn-lt"/>
          <a:ea typeface="+mn-ea"/>
          <a:cs typeface="+mn-cs"/>
        </a:defRPr>
      </a:lvl1pPr>
      <a:lvl2pPr marL="952500" indent="-495300" algn="l" rtl="0" eaLnBrk="0" fontAlgn="base" hangingPunct="0">
        <a:spcBef>
          <a:spcPct val="20000"/>
        </a:spcBef>
        <a:spcAft>
          <a:spcPct val="0"/>
        </a:spcAft>
        <a:buClr>
          <a:srgbClr val="000099"/>
        </a:buClr>
        <a:buSzPct val="80000"/>
        <a:buFont typeface="OpenSymbol" panose="05010000000000000000" pitchFamily="2" charset="0"/>
        <a:buChar char="♦"/>
        <a:defRPr kumimoji="1" sz="2600" kern="1200">
          <a:solidFill>
            <a:srgbClr val="300606"/>
          </a:solidFill>
          <a:latin typeface="+mn-lt"/>
          <a:ea typeface="+mn-ea"/>
          <a:cs typeface="+mn-cs"/>
        </a:defRPr>
      </a:lvl2pPr>
      <a:lvl3pPr marL="1371600" indent="-457200" algn="l" rtl="0" eaLnBrk="0" fontAlgn="base" hangingPunct="0">
        <a:spcBef>
          <a:spcPct val="20000"/>
        </a:spcBef>
        <a:spcAft>
          <a:spcPct val="0"/>
        </a:spcAft>
        <a:buClr>
          <a:srgbClr val="000099"/>
        </a:buClr>
        <a:buFont typeface="Wingdings" panose="05000000000000000000" pitchFamily="2" charset="2"/>
        <a:buChar char="§"/>
        <a:defRPr kumimoji="1" sz="2400" kern="1200">
          <a:solidFill>
            <a:srgbClr val="300606"/>
          </a:solidFill>
          <a:latin typeface="+mn-lt"/>
          <a:ea typeface="+mn-ea"/>
          <a:cs typeface="+mn-cs"/>
        </a:defRPr>
      </a:lvl3pPr>
      <a:lvl4pPr marL="1752600" indent="-381000" algn="l" rtl="0" eaLnBrk="0" fontAlgn="base" hangingPunct="0">
        <a:spcBef>
          <a:spcPct val="20000"/>
        </a:spcBef>
        <a:spcAft>
          <a:spcPct val="0"/>
        </a:spcAft>
        <a:buClr>
          <a:srgbClr val="000099"/>
        </a:buClr>
        <a:buChar char="•"/>
        <a:defRPr kumimoji="1" sz="2000" kern="1200">
          <a:solidFill>
            <a:srgbClr val="300606"/>
          </a:solidFill>
          <a:latin typeface="+mn-lt"/>
          <a:ea typeface="+mn-ea"/>
          <a:cs typeface="+mn-cs"/>
        </a:defRPr>
      </a:lvl4pPr>
      <a:lvl5pPr marL="2209800" indent="-381000" algn="l" rtl="0" eaLnBrk="0" fontAlgn="base" hangingPunct="0">
        <a:spcBef>
          <a:spcPct val="20000"/>
        </a:spcBef>
        <a:spcAft>
          <a:spcPct val="0"/>
        </a:spcAft>
        <a:buClr>
          <a:srgbClr val="000099"/>
        </a:buClr>
        <a:buChar char="–"/>
        <a:defRPr kumimoji="1" sz="2000" kern="1200">
          <a:solidFill>
            <a:srgbClr val="300606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pl-PL" altLang="pl-PL" smtClean="0"/>
              <a:t>Problemy społeczne i zawodowe informatyki</a:t>
            </a:r>
            <a:br>
              <a:rPr lang="pl-PL" altLang="pl-PL" smtClean="0"/>
            </a:br>
            <a:r>
              <a:rPr lang="pl-PL" altLang="pl-PL" smtClean="0"/>
              <a:t/>
            </a:r>
            <a:br>
              <a:rPr lang="pl-PL" altLang="pl-PL" smtClean="0"/>
            </a:br>
            <a:r>
              <a:rPr lang="pl-PL" altLang="pl-PL" smtClean="0"/>
              <a:t>1. Zagadnienia społeczne</a:t>
            </a:r>
            <a:endParaRPr lang="en-GB" altLang="pl-PL" smtClean="0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altLang="pl-PL" smtClean="0"/>
              <a:t>Leszek J Chmielewski</a:t>
            </a:r>
          </a:p>
          <a:p>
            <a:r>
              <a:rPr lang="pl-PL" altLang="pl-PL" smtClean="0"/>
              <a:t>Wydział Zastosowań Informatyki i Matematyki</a:t>
            </a:r>
            <a:br>
              <a:rPr lang="pl-PL" altLang="pl-PL" smtClean="0"/>
            </a:br>
            <a:r>
              <a:rPr lang="pl-PL" altLang="pl-PL" smtClean="0"/>
              <a:t>SGGW</a:t>
            </a:r>
          </a:p>
          <a:p>
            <a:r>
              <a:rPr lang="pl-PL" altLang="pl-PL" smtClean="0"/>
              <a:t/>
            </a:r>
            <a:br>
              <a:rPr lang="pl-PL" altLang="pl-PL" smtClean="0"/>
            </a:br>
            <a:r>
              <a:rPr lang="pl-PL" altLang="pl-PL" sz="2000" smtClean="0"/>
              <a:t>lchmiel.pl</a:t>
            </a:r>
            <a:endParaRPr lang="en-GB" altLang="pl-PL" sz="2000" smtClean="0"/>
          </a:p>
        </p:txBody>
      </p:sp>
      <p:pic>
        <p:nvPicPr>
          <p:cNvPr id="5125" name="Picture 5" descr="logo_SGGW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7338" y="5772150"/>
            <a:ext cx="900112" cy="900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ymbol zastępczy numeru slajdu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>
            <a:lvl1pPr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1pPr>
            <a:lvl2pPr marL="742950" indent="-28575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2pPr>
            <a:lvl3pPr marL="1143000" indent="-22860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3pPr>
            <a:lvl4pPr marL="1600200" indent="-22860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4pPr>
            <a:lvl5pPr marL="2057400" indent="-22860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9pPr>
          </a:lstStyle>
          <a:p>
            <a:r>
              <a:rPr lang="pl-PL" altLang="pl-PL" sz="1000" smtClean="0">
                <a:solidFill>
                  <a:srgbClr val="000099"/>
                </a:solidFill>
              </a:rPr>
              <a:t>Problemy społeczne i zawodowe informatyki       1. Problemy społeczne       </a:t>
            </a:r>
            <a:fld id="{91B688D5-6195-44B9-8BF9-8F4B16E7FC4D}" type="slidenum">
              <a:rPr lang="en-GB" altLang="pl-PL" sz="1000" smtClean="0">
                <a:solidFill>
                  <a:srgbClr val="000099"/>
                </a:solidFill>
              </a:rPr>
              <a:pPr/>
              <a:t>10</a:t>
            </a:fld>
            <a:r>
              <a:rPr lang="en-GB" altLang="pl-PL" sz="1000" smtClean="0">
                <a:solidFill>
                  <a:srgbClr val="000099"/>
                </a:solidFill>
              </a:rPr>
              <a:t>/</a:t>
            </a:r>
            <a:r>
              <a:rPr lang="pl-PL" altLang="pl-PL" sz="1000" smtClean="0">
                <a:solidFill>
                  <a:srgbClr val="000099"/>
                </a:solidFill>
              </a:rPr>
              <a:t>16</a:t>
            </a:r>
            <a:endParaRPr lang="en-GB" altLang="pl-PL" sz="1000" smtClean="0">
              <a:solidFill>
                <a:srgbClr val="000099"/>
              </a:solidFill>
            </a:endParaRPr>
          </a:p>
        </p:txBody>
      </p:sp>
      <p:sp>
        <p:nvSpPr>
          <p:cNvPr id="15363" name="Rectangle 10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l-PL" altLang="pl-PL" smtClean="0"/>
              <a:t>Cechy społeczeństw</a:t>
            </a:r>
            <a:endParaRPr lang="en-GB" altLang="pl-PL" smtClean="0"/>
          </a:p>
        </p:txBody>
      </p:sp>
      <p:graphicFrame>
        <p:nvGraphicFramePr>
          <p:cNvPr id="546945" name="Group 129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66569921"/>
              </p:ext>
            </p:extLst>
          </p:nvPr>
        </p:nvGraphicFramePr>
        <p:xfrm>
          <a:off x="179388" y="952500"/>
          <a:ext cx="8856662" cy="5564198"/>
        </p:xfrm>
        <a:graphic>
          <a:graphicData uri="http://schemas.openxmlformats.org/drawingml/2006/table">
            <a:tbl>
              <a:tblPr/>
              <a:tblGrid>
                <a:gridCol w="2952750"/>
                <a:gridCol w="2951162"/>
                <a:gridCol w="2952750"/>
              </a:tblGrid>
              <a:tr h="822937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00099"/>
                        </a:buClr>
                        <a:defRPr kumimoji="1" sz="2400">
                          <a:solidFill>
                            <a:srgbClr val="300606"/>
                          </a:solidFill>
                          <a:latin typeface="Verdan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rgbClr val="000099"/>
                        </a:buClr>
                        <a:buSzPct val="80000"/>
                        <a:buFont typeface="OpenSymbol" panose="05010000000000000000" pitchFamily="2" charset="0"/>
                        <a:defRPr kumimoji="1" sz="2200">
                          <a:solidFill>
                            <a:srgbClr val="300606"/>
                          </a:solidFill>
                          <a:latin typeface="Verdan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rgbClr val="000099"/>
                        </a:buClr>
                        <a:buFont typeface="Wingdings" panose="05000000000000000000" pitchFamily="2" charset="2"/>
                        <a:defRPr kumimoji="1" sz="2000">
                          <a:solidFill>
                            <a:srgbClr val="300606"/>
                          </a:solidFill>
                          <a:latin typeface="Verdan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rgbClr val="000099"/>
                        </a:buClr>
                        <a:defRPr kumimoji="1">
                          <a:solidFill>
                            <a:srgbClr val="300606"/>
                          </a:solidFill>
                          <a:latin typeface="Verdan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000099"/>
                        </a:buClr>
                        <a:defRPr kumimoji="1">
                          <a:solidFill>
                            <a:srgbClr val="300606"/>
                          </a:solidFill>
                          <a:latin typeface="Verdan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0099"/>
                        </a:buClr>
                        <a:defRPr kumimoji="1">
                          <a:solidFill>
                            <a:srgbClr val="300606"/>
                          </a:solidFill>
                          <a:latin typeface="Verdan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0099"/>
                        </a:buClr>
                        <a:defRPr kumimoji="1">
                          <a:solidFill>
                            <a:srgbClr val="300606"/>
                          </a:solidFill>
                          <a:latin typeface="Verdan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0099"/>
                        </a:buClr>
                        <a:defRPr kumimoji="1">
                          <a:solidFill>
                            <a:srgbClr val="300606"/>
                          </a:solidFill>
                          <a:latin typeface="Verdan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0099"/>
                        </a:buClr>
                        <a:defRPr kumimoji="1">
                          <a:solidFill>
                            <a:srgbClr val="300606"/>
                          </a:solidFill>
                          <a:latin typeface="Verdan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0099"/>
                        </a:buClr>
                        <a:buSzTx/>
                        <a:buFontTx/>
                        <a:buNone/>
                        <a:tabLst/>
                      </a:pPr>
                      <a:endParaRPr kumimoji="1" lang="en-GB" altLang="pl-PL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300606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T="45714" marB="45714" horzOverflow="overflow">
                    <a:lnL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00099"/>
                        </a:buClr>
                        <a:defRPr kumimoji="1" sz="2400">
                          <a:solidFill>
                            <a:srgbClr val="300606"/>
                          </a:solidFill>
                          <a:latin typeface="Verdan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rgbClr val="000099"/>
                        </a:buClr>
                        <a:buSzPct val="80000"/>
                        <a:buFont typeface="OpenSymbol" panose="05010000000000000000" pitchFamily="2" charset="0"/>
                        <a:defRPr kumimoji="1" sz="2200">
                          <a:solidFill>
                            <a:srgbClr val="300606"/>
                          </a:solidFill>
                          <a:latin typeface="Verdan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rgbClr val="000099"/>
                        </a:buClr>
                        <a:buFont typeface="Wingdings" panose="05000000000000000000" pitchFamily="2" charset="2"/>
                        <a:defRPr kumimoji="1" sz="2000">
                          <a:solidFill>
                            <a:srgbClr val="300606"/>
                          </a:solidFill>
                          <a:latin typeface="Verdan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rgbClr val="000099"/>
                        </a:buClr>
                        <a:defRPr kumimoji="1">
                          <a:solidFill>
                            <a:srgbClr val="300606"/>
                          </a:solidFill>
                          <a:latin typeface="Verdan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000099"/>
                        </a:buClr>
                        <a:defRPr kumimoji="1">
                          <a:solidFill>
                            <a:srgbClr val="300606"/>
                          </a:solidFill>
                          <a:latin typeface="Verdan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0099"/>
                        </a:buClr>
                        <a:defRPr kumimoji="1">
                          <a:solidFill>
                            <a:srgbClr val="300606"/>
                          </a:solidFill>
                          <a:latin typeface="Verdan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0099"/>
                        </a:buClr>
                        <a:defRPr kumimoji="1">
                          <a:solidFill>
                            <a:srgbClr val="300606"/>
                          </a:solidFill>
                          <a:latin typeface="Verdan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0099"/>
                        </a:buClr>
                        <a:defRPr kumimoji="1">
                          <a:solidFill>
                            <a:srgbClr val="300606"/>
                          </a:solidFill>
                          <a:latin typeface="Verdan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0099"/>
                        </a:buClr>
                        <a:defRPr kumimoji="1">
                          <a:solidFill>
                            <a:srgbClr val="300606"/>
                          </a:solidFill>
                          <a:latin typeface="Verdan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0099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1" lang="pl-PL" altLang="pl-PL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00606"/>
                          </a:solidFill>
                          <a:effectLst/>
                          <a:latin typeface="Verdana" panose="020B0604030504040204" pitchFamily="34" charset="0"/>
                        </a:rPr>
                        <a:t>Społeczeństwo przemysłowe</a:t>
                      </a:r>
                      <a:endParaRPr kumimoji="1" lang="en-GB" altLang="pl-PL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300606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T="45714" marB="45714" horzOverflow="overflow">
                    <a:lnL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00099"/>
                        </a:buClr>
                        <a:defRPr kumimoji="1" sz="2400">
                          <a:solidFill>
                            <a:srgbClr val="300606"/>
                          </a:solidFill>
                          <a:latin typeface="Verdan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rgbClr val="000099"/>
                        </a:buClr>
                        <a:buSzPct val="80000"/>
                        <a:buFont typeface="OpenSymbol" panose="05010000000000000000" pitchFamily="2" charset="0"/>
                        <a:defRPr kumimoji="1" sz="2200">
                          <a:solidFill>
                            <a:srgbClr val="300606"/>
                          </a:solidFill>
                          <a:latin typeface="Verdan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rgbClr val="000099"/>
                        </a:buClr>
                        <a:buFont typeface="Wingdings" panose="05000000000000000000" pitchFamily="2" charset="2"/>
                        <a:defRPr kumimoji="1" sz="2000">
                          <a:solidFill>
                            <a:srgbClr val="300606"/>
                          </a:solidFill>
                          <a:latin typeface="Verdan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rgbClr val="000099"/>
                        </a:buClr>
                        <a:defRPr kumimoji="1">
                          <a:solidFill>
                            <a:srgbClr val="300606"/>
                          </a:solidFill>
                          <a:latin typeface="Verdan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000099"/>
                        </a:buClr>
                        <a:defRPr kumimoji="1">
                          <a:solidFill>
                            <a:srgbClr val="300606"/>
                          </a:solidFill>
                          <a:latin typeface="Verdan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0099"/>
                        </a:buClr>
                        <a:defRPr kumimoji="1">
                          <a:solidFill>
                            <a:srgbClr val="300606"/>
                          </a:solidFill>
                          <a:latin typeface="Verdan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0099"/>
                        </a:buClr>
                        <a:defRPr kumimoji="1">
                          <a:solidFill>
                            <a:srgbClr val="300606"/>
                          </a:solidFill>
                          <a:latin typeface="Verdan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0099"/>
                        </a:buClr>
                        <a:defRPr kumimoji="1">
                          <a:solidFill>
                            <a:srgbClr val="300606"/>
                          </a:solidFill>
                          <a:latin typeface="Verdan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0099"/>
                        </a:buClr>
                        <a:defRPr kumimoji="1">
                          <a:solidFill>
                            <a:srgbClr val="300606"/>
                          </a:solidFill>
                          <a:latin typeface="Verdan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0099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1" lang="pl-PL" altLang="pl-PL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00606"/>
                          </a:solidFill>
                          <a:effectLst/>
                          <a:latin typeface="Verdana" panose="020B0604030504040204" pitchFamily="34" charset="0"/>
                        </a:rPr>
                        <a:t>Społeczeństwo informatyczne</a:t>
                      </a:r>
                      <a:endParaRPr kumimoji="1" lang="en-GB" altLang="pl-PL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300606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T="45714" marB="45714" horzOverflow="overflow">
                    <a:lnL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69839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00099"/>
                        </a:buClr>
                        <a:defRPr kumimoji="1" sz="2400">
                          <a:solidFill>
                            <a:srgbClr val="300606"/>
                          </a:solidFill>
                          <a:latin typeface="Verdan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rgbClr val="000099"/>
                        </a:buClr>
                        <a:buSzPct val="80000"/>
                        <a:buFont typeface="OpenSymbol" panose="05010000000000000000" pitchFamily="2" charset="0"/>
                        <a:defRPr kumimoji="1" sz="2200">
                          <a:solidFill>
                            <a:srgbClr val="300606"/>
                          </a:solidFill>
                          <a:latin typeface="Verdan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rgbClr val="000099"/>
                        </a:buClr>
                        <a:buFont typeface="Wingdings" panose="05000000000000000000" pitchFamily="2" charset="2"/>
                        <a:defRPr kumimoji="1" sz="2000">
                          <a:solidFill>
                            <a:srgbClr val="300606"/>
                          </a:solidFill>
                          <a:latin typeface="Verdan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rgbClr val="000099"/>
                        </a:buClr>
                        <a:defRPr kumimoji="1">
                          <a:solidFill>
                            <a:srgbClr val="300606"/>
                          </a:solidFill>
                          <a:latin typeface="Verdan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000099"/>
                        </a:buClr>
                        <a:defRPr kumimoji="1">
                          <a:solidFill>
                            <a:srgbClr val="300606"/>
                          </a:solidFill>
                          <a:latin typeface="Verdan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0099"/>
                        </a:buClr>
                        <a:defRPr kumimoji="1">
                          <a:solidFill>
                            <a:srgbClr val="300606"/>
                          </a:solidFill>
                          <a:latin typeface="Verdan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0099"/>
                        </a:buClr>
                        <a:defRPr kumimoji="1">
                          <a:solidFill>
                            <a:srgbClr val="300606"/>
                          </a:solidFill>
                          <a:latin typeface="Verdan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0099"/>
                        </a:buClr>
                        <a:defRPr kumimoji="1">
                          <a:solidFill>
                            <a:srgbClr val="300606"/>
                          </a:solidFill>
                          <a:latin typeface="Verdan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0099"/>
                        </a:buClr>
                        <a:defRPr kumimoji="1">
                          <a:solidFill>
                            <a:srgbClr val="300606"/>
                          </a:solidFill>
                          <a:latin typeface="Verdan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0099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1" lang="pl-PL" altLang="pl-PL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00606"/>
                          </a:solidFill>
                          <a:effectLst/>
                          <a:latin typeface="Verdana" panose="020B0604030504040204" pitchFamily="34" charset="0"/>
                        </a:rPr>
                        <a:t>Bogactwo</a:t>
                      </a:r>
                      <a:endParaRPr kumimoji="1" lang="en-GB" altLang="pl-PL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300606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T="45714" marB="45714" horzOverflow="overflow">
                    <a:lnL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00099"/>
                        </a:buClr>
                        <a:defRPr kumimoji="1" sz="2400">
                          <a:solidFill>
                            <a:srgbClr val="300606"/>
                          </a:solidFill>
                          <a:latin typeface="Verdan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rgbClr val="000099"/>
                        </a:buClr>
                        <a:buSzPct val="80000"/>
                        <a:buFont typeface="OpenSymbol" panose="05010000000000000000" pitchFamily="2" charset="0"/>
                        <a:defRPr kumimoji="1" sz="2200">
                          <a:solidFill>
                            <a:srgbClr val="300606"/>
                          </a:solidFill>
                          <a:latin typeface="Verdan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rgbClr val="000099"/>
                        </a:buClr>
                        <a:buFont typeface="Wingdings" panose="05000000000000000000" pitchFamily="2" charset="2"/>
                        <a:defRPr kumimoji="1" sz="2000">
                          <a:solidFill>
                            <a:srgbClr val="300606"/>
                          </a:solidFill>
                          <a:latin typeface="Verdan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rgbClr val="000099"/>
                        </a:buClr>
                        <a:defRPr kumimoji="1">
                          <a:solidFill>
                            <a:srgbClr val="300606"/>
                          </a:solidFill>
                          <a:latin typeface="Verdan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000099"/>
                        </a:buClr>
                        <a:defRPr kumimoji="1">
                          <a:solidFill>
                            <a:srgbClr val="300606"/>
                          </a:solidFill>
                          <a:latin typeface="Verdan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0099"/>
                        </a:buClr>
                        <a:defRPr kumimoji="1">
                          <a:solidFill>
                            <a:srgbClr val="300606"/>
                          </a:solidFill>
                          <a:latin typeface="Verdan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0099"/>
                        </a:buClr>
                        <a:defRPr kumimoji="1">
                          <a:solidFill>
                            <a:srgbClr val="300606"/>
                          </a:solidFill>
                          <a:latin typeface="Verdan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0099"/>
                        </a:buClr>
                        <a:defRPr kumimoji="1">
                          <a:solidFill>
                            <a:srgbClr val="300606"/>
                          </a:solidFill>
                          <a:latin typeface="Verdan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0099"/>
                        </a:buClr>
                        <a:defRPr kumimoji="1">
                          <a:solidFill>
                            <a:srgbClr val="300606"/>
                          </a:solidFill>
                          <a:latin typeface="Verdan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0099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1" lang="pl-PL" altLang="pl-PL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00606"/>
                          </a:solidFill>
                          <a:effectLst/>
                          <a:latin typeface="Verdana" panose="020B0604030504040204" pitchFamily="34" charset="0"/>
                        </a:rPr>
                        <a:t>Kapitał</a:t>
                      </a:r>
                      <a:endParaRPr kumimoji="1" lang="en-GB" altLang="pl-PL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300606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T="45714" marB="45714" horzOverflow="overflow">
                    <a:lnL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00099"/>
                        </a:buClr>
                        <a:defRPr kumimoji="1" sz="2400">
                          <a:solidFill>
                            <a:srgbClr val="300606"/>
                          </a:solidFill>
                          <a:latin typeface="Verdan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rgbClr val="000099"/>
                        </a:buClr>
                        <a:buSzPct val="80000"/>
                        <a:buFont typeface="OpenSymbol" panose="05010000000000000000" pitchFamily="2" charset="0"/>
                        <a:defRPr kumimoji="1" sz="2200">
                          <a:solidFill>
                            <a:srgbClr val="300606"/>
                          </a:solidFill>
                          <a:latin typeface="Verdan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rgbClr val="000099"/>
                        </a:buClr>
                        <a:buFont typeface="Wingdings" panose="05000000000000000000" pitchFamily="2" charset="2"/>
                        <a:defRPr kumimoji="1" sz="2000">
                          <a:solidFill>
                            <a:srgbClr val="300606"/>
                          </a:solidFill>
                          <a:latin typeface="Verdan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rgbClr val="000099"/>
                        </a:buClr>
                        <a:defRPr kumimoji="1">
                          <a:solidFill>
                            <a:srgbClr val="300606"/>
                          </a:solidFill>
                          <a:latin typeface="Verdan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000099"/>
                        </a:buClr>
                        <a:defRPr kumimoji="1">
                          <a:solidFill>
                            <a:srgbClr val="300606"/>
                          </a:solidFill>
                          <a:latin typeface="Verdan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0099"/>
                        </a:buClr>
                        <a:defRPr kumimoji="1">
                          <a:solidFill>
                            <a:srgbClr val="300606"/>
                          </a:solidFill>
                          <a:latin typeface="Verdan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0099"/>
                        </a:buClr>
                        <a:defRPr kumimoji="1">
                          <a:solidFill>
                            <a:srgbClr val="300606"/>
                          </a:solidFill>
                          <a:latin typeface="Verdan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0099"/>
                        </a:buClr>
                        <a:defRPr kumimoji="1">
                          <a:solidFill>
                            <a:srgbClr val="300606"/>
                          </a:solidFill>
                          <a:latin typeface="Verdan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0099"/>
                        </a:buClr>
                        <a:defRPr kumimoji="1">
                          <a:solidFill>
                            <a:srgbClr val="300606"/>
                          </a:solidFill>
                          <a:latin typeface="Verdan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0099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1" lang="pl-PL" altLang="pl-PL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00606"/>
                          </a:solidFill>
                          <a:effectLst/>
                          <a:latin typeface="Verdana" panose="020B0604030504040204" pitchFamily="34" charset="0"/>
                        </a:rPr>
                        <a:t>Wiedza</a:t>
                      </a:r>
                      <a:endParaRPr kumimoji="1" lang="en-GB" altLang="pl-PL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300606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T="45714" marB="45714" horzOverflow="overflow">
                    <a:lnL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66664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00099"/>
                        </a:buClr>
                        <a:defRPr kumimoji="1" sz="2400">
                          <a:solidFill>
                            <a:srgbClr val="300606"/>
                          </a:solidFill>
                          <a:latin typeface="Verdan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rgbClr val="000099"/>
                        </a:buClr>
                        <a:buSzPct val="80000"/>
                        <a:buFont typeface="OpenSymbol" panose="05010000000000000000" pitchFamily="2" charset="0"/>
                        <a:defRPr kumimoji="1" sz="2200">
                          <a:solidFill>
                            <a:srgbClr val="300606"/>
                          </a:solidFill>
                          <a:latin typeface="Verdan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rgbClr val="000099"/>
                        </a:buClr>
                        <a:buFont typeface="Wingdings" panose="05000000000000000000" pitchFamily="2" charset="2"/>
                        <a:defRPr kumimoji="1" sz="2000">
                          <a:solidFill>
                            <a:srgbClr val="300606"/>
                          </a:solidFill>
                          <a:latin typeface="Verdan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rgbClr val="000099"/>
                        </a:buClr>
                        <a:defRPr kumimoji="1">
                          <a:solidFill>
                            <a:srgbClr val="300606"/>
                          </a:solidFill>
                          <a:latin typeface="Verdan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000099"/>
                        </a:buClr>
                        <a:defRPr kumimoji="1">
                          <a:solidFill>
                            <a:srgbClr val="300606"/>
                          </a:solidFill>
                          <a:latin typeface="Verdan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0099"/>
                        </a:buClr>
                        <a:defRPr kumimoji="1">
                          <a:solidFill>
                            <a:srgbClr val="300606"/>
                          </a:solidFill>
                          <a:latin typeface="Verdan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0099"/>
                        </a:buClr>
                        <a:defRPr kumimoji="1">
                          <a:solidFill>
                            <a:srgbClr val="300606"/>
                          </a:solidFill>
                          <a:latin typeface="Verdan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0099"/>
                        </a:buClr>
                        <a:defRPr kumimoji="1">
                          <a:solidFill>
                            <a:srgbClr val="300606"/>
                          </a:solidFill>
                          <a:latin typeface="Verdan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0099"/>
                        </a:buClr>
                        <a:defRPr kumimoji="1">
                          <a:solidFill>
                            <a:srgbClr val="300606"/>
                          </a:solidFill>
                          <a:latin typeface="Verdan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0099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1" lang="pl-PL" altLang="pl-PL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00606"/>
                          </a:solidFill>
                          <a:effectLst/>
                          <a:latin typeface="Verdana" panose="020B0604030504040204" pitchFamily="34" charset="0"/>
                        </a:rPr>
                        <a:t>Produkt podst.</a:t>
                      </a:r>
                      <a:endParaRPr kumimoji="1" lang="en-GB" altLang="pl-PL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300606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T="45714" marB="45714" horzOverflow="overflow">
                    <a:lnL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00099"/>
                        </a:buClr>
                        <a:defRPr kumimoji="1" sz="2400">
                          <a:solidFill>
                            <a:srgbClr val="300606"/>
                          </a:solidFill>
                          <a:latin typeface="Verdan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rgbClr val="000099"/>
                        </a:buClr>
                        <a:buSzPct val="80000"/>
                        <a:buFont typeface="OpenSymbol" panose="05010000000000000000" pitchFamily="2" charset="0"/>
                        <a:defRPr kumimoji="1" sz="2200">
                          <a:solidFill>
                            <a:srgbClr val="300606"/>
                          </a:solidFill>
                          <a:latin typeface="Verdan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rgbClr val="000099"/>
                        </a:buClr>
                        <a:buFont typeface="Wingdings" panose="05000000000000000000" pitchFamily="2" charset="2"/>
                        <a:defRPr kumimoji="1" sz="2000">
                          <a:solidFill>
                            <a:srgbClr val="300606"/>
                          </a:solidFill>
                          <a:latin typeface="Verdan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rgbClr val="000099"/>
                        </a:buClr>
                        <a:defRPr kumimoji="1">
                          <a:solidFill>
                            <a:srgbClr val="300606"/>
                          </a:solidFill>
                          <a:latin typeface="Verdan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000099"/>
                        </a:buClr>
                        <a:defRPr kumimoji="1">
                          <a:solidFill>
                            <a:srgbClr val="300606"/>
                          </a:solidFill>
                          <a:latin typeface="Verdan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0099"/>
                        </a:buClr>
                        <a:defRPr kumimoji="1">
                          <a:solidFill>
                            <a:srgbClr val="300606"/>
                          </a:solidFill>
                          <a:latin typeface="Verdan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0099"/>
                        </a:buClr>
                        <a:defRPr kumimoji="1">
                          <a:solidFill>
                            <a:srgbClr val="300606"/>
                          </a:solidFill>
                          <a:latin typeface="Verdan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0099"/>
                        </a:buClr>
                        <a:defRPr kumimoji="1">
                          <a:solidFill>
                            <a:srgbClr val="300606"/>
                          </a:solidFill>
                          <a:latin typeface="Verdan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0099"/>
                        </a:buClr>
                        <a:defRPr kumimoji="1">
                          <a:solidFill>
                            <a:srgbClr val="300606"/>
                          </a:solidFill>
                          <a:latin typeface="Verdan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0099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1" lang="pl-PL" altLang="pl-PL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00606"/>
                          </a:solidFill>
                          <a:effectLst/>
                          <a:latin typeface="Verdana" panose="020B0604030504040204" pitchFamily="34" charset="0"/>
                        </a:rPr>
                        <a:t>Wyr. przemysł.</a:t>
                      </a:r>
                      <a:endParaRPr kumimoji="1" lang="en-GB" altLang="pl-PL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300606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T="45714" marB="45714" horzOverflow="overflow">
                    <a:lnL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00099"/>
                        </a:buClr>
                        <a:defRPr kumimoji="1" sz="2400">
                          <a:solidFill>
                            <a:srgbClr val="300606"/>
                          </a:solidFill>
                          <a:latin typeface="Verdan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rgbClr val="000099"/>
                        </a:buClr>
                        <a:buSzPct val="80000"/>
                        <a:buFont typeface="OpenSymbol" panose="05010000000000000000" pitchFamily="2" charset="0"/>
                        <a:defRPr kumimoji="1" sz="2200">
                          <a:solidFill>
                            <a:srgbClr val="300606"/>
                          </a:solidFill>
                          <a:latin typeface="Verdan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rgbClr val="000099"/>
                        </a:buClr>
                        <a:buFont typeface="Wingdings" panose="05000000000000000000" pitchFamily="2" charset="2"/>
                        <a:defRPr kumimoji="1" sz="2000">
                          <a:solidFill>
                            <a:srgbClr val="300606"/>
                          </a:solidFill>
                          <a:latin typeface="Verdan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rgbClr val="000099"/>
                        </a:buClr>
                        <a:defRPr kumimoji="1">
                          <a:solidFill>
                            <a:srgbClr val="300606"/>
                          </a:solidFill>
                          <a:latin typeface="Verdan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000099"/>
                        </a:buClr>
                        <a:defRPr kumimoji="1">
                          <a:solidFill>
                            <a:srgbClr val="300606"/>
                          </a:solidFill>
                          <a:latin typeface="Verdan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0099"/>
                        </a:buClr>
                        <a:defRPr kumimoji="1">
                          <a:solidFill>
                            <a:srgbClr val="300606"/>
                          </a:solidFill>
                          <a:latin typeface="Verdan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0099"/>
                        </a:buClr>
                        <a:defRPr kumimoji="1">
                          <a:solidFill>
                            <a:srgbClr val="300606"/>
                          </a:solidFill>
                          <a:latin typeface="Verdan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0099"/>
                        </a:buClr>
                        <a:defRPr kumimoji="1">
                          <a:solidFill>
                            <a:srgbClr val="300606"/>
                          </a:solidFill>
                          <a:latin typeface="Verdan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0099"/>
                        </a:buClr>
                        <a:defRPr kumimoji="1">
                          <a:solidFill>
                            <a:srgbClr val="300606"/>
                          </a:solidFill>
                          <a:latin typeface="Verdan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0099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1" lang="pl-PL" altLang="pl-PL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00606"/>
                          </a:solidFill>
                          <a:effectLst/>
                          <a:latin typeface="Verdana" panose="020B0604030504040204" pitchFamily="34" charset="0"/>
                        </a:rPr>
                        <a:t>Informacja</a:t>
                      </a:r>
                      <a:endParaRPr kumimoji="1" lang="en-GB" altLang="pl-PL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300606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T="45714" marB="45714" horzOverflow="overflow">
                    <a:lnL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68251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00099"/>
                        </a:buClr>
                        <a:defRPr kumimoji="1" sz="2400">
                          <a:solidFill>
                            <a:srgbClr val="300606"/>
                          </a:solidFill>
                          <a:latin typeface="Verdan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rgbClr val="000099"/>
                        </a:buClr>
                        <a:buSzPct val="80000"/>
                        <a:buFont typeface="OpenSymbol" panose="05010000000000000000" pitchFamily="2" charset="0"/>
                        <a:defRPr kumimoji="1" sz="2200">
                          <a:solidFill>
                            <a:srgbClr val="300606"/>
                          </a:solidFill>
                          <a:latin typeface="Verdan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rgbClr val="000099"/>
                        </a:buClr>
                        <a:buFont typeface="Wingdings" panose="05000000000000000000" pitchFamily="2" charset="2"/>
                        <a:defRPr kumimoji="1" sz="2000">
                          <a:solidFill>
                            <a:srgbClr val="300606"/>
                          </a:solidFill>
                          <a:latin typeface="Verdan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rgbClr val="000099"/>
                        </a:buClr>
                        <a:defRPr kumimoji="1">
                          <a:solidFill>
                            <a:srgbClr val="300606"/>
                          </a:solidFill>
                          <a:latin typeface="Verdan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000099"/>
                        </a:buClr>
                        <a:defRPr kumimoji="1">
                          <a:solidFill>
                            <a:srgbClr val="300606"/>
                          </a:solidFill>
                          <a:latin typeface="Verdan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0099"/>
                        </a:buClr>
                        <a:defRPr kumimoji="1">
                          <a:solidFill>
                            <a:srgbClr val="300606"/>
                          </a:solidFill>
                          <a:latin typeface="Verdan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0099"/>
                        </a:buClr>
                        <a:defRPr kumimoji="1">
                          <a:solidFill>
                            <a:srgbClr val="300606"/>
                          </a:solidFill>
                          <a:latin typeface="Verdan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0099"/>
                        </a:buClr>
                        <a:defRPr kumimoji="1">
                          <a:solidFill>
                            <a:srgbClr val="300606"/>
                          </a:solidFill>
                          <a:latin typeface="Verdan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0099"/>
                        </a:buClr>
                        <a:defRPr kumimoji="1">
                          <a:solidFill>
                            <a:srgbClr val="300606"/>
                          </a:solidFill>
                          <a:latin typeface="Verdan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0099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1" lang="pl-PL" altLang="pl-PL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00606"/>
                          </a:solidFill>
                          <a:effectLst/>
                          <a:latin typeface="Verdana" panose="020B0604030504040204" pitchFamily="34" charset="0"/>
                        </a:rPr>
                        <a:t>Praca</a:t>
                      </a:r>
                      <a:endParaRPr kumimoji="1" lang="en-GB" altLang="pl-PL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300606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T="45714" marB="45714" horzOverflow="overflow">
                    <a:lnL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00099"/>
                        </a:buClr>
                        <a:defRPr kumimoji="1" sz="2400">
                          <a:solidFill>
                            <a:srgbClr val="300606"/>
                          </a:solidFill>
                          <a:latin typeface="Verdan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rgbClr val="000099"/>
                        </a:buClr>
                        <a:buSzPct val="80000"/>
                        <a:buFont typeface="OpenSymbol" panose="05010000000000000000" pitchFamily="2" charset="0"/>
                        <a:defRPr kumimoji="1" sz="2200">
                          <a:solidFill>
                            <a:srgbClr val="300606"/>
                          </a:solidFill>
                          <a:latin typeface="Verdan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rgbClr val="000099"/>
                        </a:buClr>
                        <a:buFont typeface="Wingdings" panose="05000000000000000000" pitchFamily="2" charset="2"/>
                        <a:defRPr kumimoji="1" sz="2000">
                          <a:solidFill>
                            <a:srgbClr val="300606"/>
                          </a:solidFill>
                          <a:latin typeface="Verdan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rgbClr val="000099"/>
                        </a:buClr>
                        <a:defRPr kumimoji="1">
                          <a:solidFill>
                            <a:srgbClr val="300606"/>
                          </a:solidFill>
                          <a:latin typeface="Verdan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000099"/>
                        </a:buClr>
                        <a:defRPr kumimoji="1">
                          <a:solidFill>
                            <a:srgbClr val="300606"/>
                          </a:solidFill>
                          <a:latin typeface="Verdan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0099"/>
                        </a:buClr>
                        <a:defRPr kumimoji="1">
                          <a:solidFill>
                            <a:srgbClr val="300606"/>
                          </a:solidFill>
                          <a:latin typeface="Verdan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0099"/>
                        </a:buClr>
                        <a:defRPr kumimoji="1">
                          <a:solidFill>
                            <a:srgbClr val="300606"/>
                          </a:solidFill>
                          <a:latin typeface="Verdan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0099"/>
                        </a:buClr>
                        <a:defRPr kumimoji="1">
                          <a:solidFill>
                            <a:srgbClr val="300606"/>
                          </a:solidFill>
                          <a:latin typeface="Verdan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0099"/>
                        </a:buClr>
                        <a:defRPr kumimoji="1">
                          <a:solidFill>
                            <a:srgbClr val="300606"/>
                          </a:solidFill>
                          <a:latin typeface="Verdan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0099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1" lang="pl-PL" altLang="pl-PL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00606"/>
                          </a:solidFill>
                          <a:effectLst/>
                          <a:latin typeface="Verdana" panose="020B0604030504040204" pitchFamily="34" charset="0"/>
                        </a:rPr>
                        <a:t>Daleko od domu</a:t>
                      </a:r>
                      <a:endParaRPr kumimoji="1" lang="en-GB" altLang="pl-PL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300606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T="45714" marB="45714" horzOverflow="overflow">
                    <a:lnL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00099"/>
                        </a:buClr>
                        <a:defRPr kumimoji="1" sz="2400">
                          <a:solidFill>
                            <a:srgbClr val="300606"/>
                          </a:solidFill>
                          <a:latin typeface="Verdan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rgbClr val="000099"/>
                        </a:buClr>
                        <a:buSzPct val="80000"/>
                        <a:buFont typeface="OpenSymbol" panose="05010000000000000000" pitchFamily="2" charset="0"/>
                        <a:defRPr kumimoji="1" sz="2200">
                          <a:solidFill>
                            <a:srgbClr val="300606"/>
                          </a:solidFill>
                          <a:latin typeface="Verdan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rgbClr val="000099"/>
                        </a:buClr>
                        <a:buFont typeface="Wingdings" panose="05000000000000000000" pitchFamily="2" charset="2"/>
                        <a:defRPr kumimoji="1" sz="2000">
                          <a:solidFill>
                            <a:srgbClr val="300606"/>
                          </a:solidFill>
                          <a:latin typeface="Verdan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rgbClr val="000099"/>
                        </a:buClr>
                        <a:defRPr kumimoji="1">
                          <a:solidFill>
                            <a:srgbClr val="300606"/>
                          </a:solidFill>
                          <a:latin typeface="Verdan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000099"/>
                        </a:buClr>
                        <a:defRPr kumimoji="1">
                          <a:solidFill>
                            <a:srgbClr val="300606"/>
                          </a:solidFill>
                          <a:latin typeface="Verdan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0099"/>
                        </a:buClr>
                        <a:defRPr kumimoji="1">
                          <a:solidFill>
                            <a:srgbClr val="300606"/>
                          </a:solidFill>
                          <a:latin typeface="Verdan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0099"/>
                        </a:buClr>
                        <a:defRPr kumimoji="1">
                          <a:solidFill>
                            <a:srgbClr val="300606"/>
                          </a:solidFill>
                          <a:latin typeface="Verdan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0099"/>
                        </a:buClr>
                        <a:defRPr kumimoji="1">
                          <a:solidFill>
                            <a:srgbClr val="300606"/>
                          </a:solidFill>
                          <a:latin typeface="Verdan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0099"/>
                        </a:buClr>
                        <a:defRPr kumimoji="1">
                          <a:solidFill>
                            <a:srgbClr val="300606"/>
                          </a:solidFill>
                          <a:latin typeface="Verdan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0099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1" lang="pl-PL" altLang="pl-PL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00606"/>
                          </a:solidFill>
                          <a:effectLst/>
                          <a:latin typeface="Verdana" panose="020B0604030504040204" pitchFamily="34" charset="0"/>
                        </a:rPr>
                        <a:t>W domu</a:t>
                      </a:r>
                      <a:endParaRPr kumimoji="1" lang="en-GB" altLang="pl-PL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300606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T="45714" marB="45714" horzOverflow="overflow">
                    <a:lnL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4126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00099"/>
                        </a:buClr>
                        <a:defRPr kumimoji="1" sz="2400">
                          <a:solidFill>
                            <a:srgbClr val="300606"/>
                          </a:solidFill>
                          <a:latin typeface="Verdan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rgbClr val="000099"/>
                        </a:buClr>
                        <a:buSzPct val="80000"/>
                        <a:buFont typeface="OpenSymbol" panose="05010000000000000000" pitchFamily="2" charset="0"/>
                        <a:defRPr kumimoji="1" sz="2200">
                          <a:solidFill>
                            <a:srgbClr val="300606"/>
                          </a:solidFill>
                          <a:latin typeface="Verdan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rgbClr val="000099"/>
                        </a:buClr>
                        <a:buFont typeface="Wingdings" panose="05000000000000000000" pitchFamily="2" charset="2"/>
                        <a:defRPr kumimoji="1" sz="2000">
                          <a:solidFill>
                            <a:srgbClr val="300606"/>
                          </a:solidFill>
                          <a:latin typeface="Verdan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rgbClr val="000099"/>
                        </a:buClr>
                        <a:defRPr kumimoji="1">
                          <a:solidFill>
                            <a:srgbClr val="300606"/>
                          </a:solidFill>
                          <a:latin typeface="Verdan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000099"/>
                        </a:buClr>
                        <a:defRPr kumimoji="1">
                          <a:solidFill>
                            <a:srgbClr val="300606"/>
                          </a:solidFill>
                          <a:latin typeface="Verdan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0099"/>
                        </a:buClr>
                        <a:defRPr kumimoji="1">
                          <a:solidFill>
                            <a:srgbClr val="300606"/>
                          </a:solidFill>
                          <a:latin typeface="Verdan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0099"/>
                        </a:buClr>
                        <a:defRPr kumimoji="1">
                          <a:solidFill>
                            <a:srgbClr val="300606"/>
                          </a:solidFill>
                          <a:latin typeface="Verdan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0099"/>
                        </a:buClr>
                        <a:defRPr kumimoji="1">
                          <a:solidFill>
                            <a:srgbClr val="300606"/>
                          </a:solidFill>
                          <a:latin typeface="Verdan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0099"/>
                        </a:buClr>
                        <a:defRPr kumimoji="1">
                          <a:solidFill>
                            <a:srgbClr val="300606"/>
                          </a:solidFill>
                          <a:latin typeface="Verdan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0099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1" lang="pl-PL" altLang="pl-PL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00606"/>
                          </a:solidFill>
                          <a:effectLst/>
                          <a:latin typeface="Verdana" panose="020B0604030504040204" pitchFamily="34" charset="0"/>
                        </a:rPr>
                        <a:t>Transport</a:t>
                      </a:r>
                      <a:endParaRPr kumimoji="1" lang="en-GB" altLang="pl-PL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300606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T="45714" marB="45714" horzOverflow="overflow">
                    <a:lnL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00099"/>
                        </a:buClr>
                        <a:defRPr kumimoji="1" sz="2400">
                          <a:solidFill>
                            <a:srgbClr val="300606"/>
                          </a:solidFill>
                          <a:latin typeface="Verdan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rgbClr val="000099"/>
                        </a:buClr>
                        <a:buSzPct val="80000"/>
                        <a:buFont typeface="OpenSymbol" panose="05010000000000000000" pitchFamily="2" charset="0"/>
                        <a:defRPr kumimoji="1" sz="2200">
                          <a:solidFill>
                            <a:srgbClr val="300606"/>
                          </a:solidFill>
                          <a:latin typeface="Verdan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rgbClr val="000099"/>
                        </a:buClr>
                        <a:buFont typeface="Wingdings" panose="05000000000000000000" pitchFamily="2" charset="2"/>
                        <a:defRPr kumimoji="1" sz="2000">
                          <a:solidFill>
                            <a:srgbClr val="300606"/>
                          </a:solidFill>
                          <a:latin typeface="Verdan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rgbClr val="000099"/>
                        </a:buClr>
                        <a:defRPr kumimoji="1">
                          <a:solidFill>
                            <a:srgbClr val="300606"/>
                          </a:solidFill>
                          <a:latin typeface="Verdan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000099"/>
                        </a:buClr>
                        <a:defRPr kumimoji="1">
                          <a:solidFill>
                            <a:srgbClr val="300606"/>
                          </a:solidFill>
                          <a:latin typeface="Verdan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0099"/>
                        </a:buClr>
                        <a:defRPr kumimoji="1">
                          <a:solidFill>
                            <a:srgbClr val="300606"/>
                          </a:solidFill>
                          <a:latin typeface="Verdan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0099"/>
                        </a:buClr>
                        <a:defRPr kumimoji="1">
                          <a:solidFill>
                            <a:srgbClr val="300606"/>
                          </a:solidFill>
                          <a:latin typeface="Verdan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0099"/>
                        </a:buClr>
                        <a:defRPr kumimoji="1">
                          <a:solidFill>
                            <a:srgbClr val="300606"/>
                          </a:solidFill>
                          <a:latin typeface="Verdan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0099"/>
                        </a:buClr>
                        <a:defRPr kumimoji="1">
                          <a:solidFill>
                            <a:srgbClr val="300606"/>
                          </a:solidFill>
                          <a:latin typeface="Verdan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0099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1" lang="pl-PL" altLang="pl-PL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00606"/>
                          </a:solidFill>
                          <a:effectLst/>
                          <a:latin typeface="Verdana" panose="020B0604030504040204" pitchFamily="34" charset="0"/>
                        </a:rPr>
                        <a:t>Kolej, autostrada</a:t>
                      </a:r>
                      <a:endParaRPr kumimoji="1" lang="en-GB" altLang="pl-PL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300606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T="45714" marB="45714" horzOverflow="overflow">
                    <a:lnL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00099"/>
                        </a:buClr>
                        <a:defRPr kumimoji="1" sz="2400">
                          <a:solidFill>
                            <a:srgbClr val="300606"/>
                          </a:solidFill>
                          <a:latin typeface="Verdan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rgbClr val="000099"/>
                        </a:buClr>
                        <a:buSzPct val="80000"/>
                        <a:buFont typeface="OpenSymbol" panose="05010000000000000000" pitchFamily="2" charset="0"/>
                        <a:defRPr kumimoji="1" sz="2200">
                          <a:solidFill>
                            <a:srgbClr val="300606"/>
                          </a:solidFill>
                          <a:latin typeface="Verdan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rgbClr val="000099"/>
                        </a:buClr>
                        <a:buFont typeface="Wingdings" panose="05000000000000000000" pitchFamily="2" charset="2"/>
                        <a:defRPr kumimoji="1" sz="2000">
                          <a:solidFill>
                            <a:srgbClr val="300606"/>
                          </a:solidFill>
                          <a:latin typeface="Verdan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rgbClr val="000099"/>
                        </a:buClr>
                        <a:defRPr kumimoji="1">
                          <a:solidFill>
                            <a:srgbClr val="300606"/>
                          </a:solidFill>
                          <a:latin typeface="Verdan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000099"/>
                        </a:buClr>
                        <a:defRPr kumimoji="1">
                          <a:solidFill>
                            <a:srgbClr val="300606"/>
                          </a:solidFill>
                          <a:latin typeface="Verdan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0099"/>
                        </a:buClr>
                        <a:defRPr kumimoji="1">
                          <a:solidFill>
                            <a:srgbClr val="300606"/>
                          </a:solidFill>
                          <a:latin typeface="Verdan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0099"/>
                        </a:buClr>
                        <a:defRPr kumimoji="1">
                          <a:solidFill>
                            <a:srgbClr val="300606"/>
                          </a:solidFill>
                          <a:latin typeface="Verdan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0099"/>
                        </a:buClr>
                        <a:defRPr kumimoji="1">
                          <a:solidFill>
                            <a:srgbClr val="300606"/>
                          </a:solidFill>
                          <a:latin typeface="Verdan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0099"/>
                        </a:buClr>
                        <a:defRPr kumimoji="1">
                          <a:solidFill>
                            <a:srgbClr val="300606"/>
                          </a:solidFill>
                          <a:latin typeface="Verdan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0099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1" lang="pl-PL" altLang="pl-PL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00606"/>
                          </a:solidFill>
                          <a:effectLst/>
                          <a:latin typeface="Verdana" panose="020B0604030504040204" pitchFamily="34" charset="0"/>
                        </a:rPr>
                        <a:t>Infostrada</a:t>
                      </a:r>
                      <a:endParaRPr kumimoji="1" lang="en-GB" altLang="pl-PL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300606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T="45714" marB="45714" horzOverflow="overflow">
                    <a:lnL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9682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00099"/>
                        </a:buClr>
                        <a:defRPr kumimoji="1" sz="2400">
                          <a:solidFill>
                            <a:srgbClr val="300606"/>
                          </a:solidFill>
                          <a:latin typeface="Verdan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rgbClr val="000099"/>
                        </a:buClr>
                        <a:buSzPct val="80000"/>
                        <a:buFont typeface="OpenSymbol" panose="05010000000000000000" pitchFamily="2" charset="0"/>
                        <a:defRPr kumimoji="1" sz="2200">
                          <a:solidFill>
                            <a:srgbClr val="300606"/>
                          </a:solidFill>
                          <a:latin typeface="Verdan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rgbClr val="000099"/>
                        </a:buClr>
                        <a:buFont typeface="Wingdings" panose="05000000000000000000" pitchFamily="2" charset="2"/>
                        <a:defRPr kumimoji="1" sz="2000">
                          <a:solidFill>
                            <a:srgbClr val="300606"/>
                          </a:solidFill>
                          <a:latin typeface="Verdan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rgbClr val="000099"/>
                        </a:buClr>
                        <a:defRPr kumimoji="1">
                          <a:solidFill>
                            <a:srgbClr val="300606"/>
                          </a:solidFill>
                          <a:latin typeface="Verdan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000099"/>
                        </a:buClr>
                        <a:defRPr kumimoji="1">
                          <a:solidFill>
                            <a:srgbClr val="300606"/>
                          </a:solidFill>
                          <a:latin typeface="Verdan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0099"/>
                        </a:buClr>
                        <a:defRPr kumimoji="1">
                          <a:solidFill>
                            <a:srgbClr val="300606"/>
                          </a:solidFill>
                          <a:latin typeface="Verdan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0099"/>
                        </a:buClr>
                        <a:defRPr kumimoji="1">
                          <a:solidFill>
                            <a:srgbClr val="300606"/>
                          </a:solidFill>
                          <a:latin typeface="Verdan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0099"/>
                        </a:buClr>
                        <a:defRPr kumimoji="1">
                          <a:solidFill>
                            <a:srgbClr val="300606"/>
                          </a:solidFill>
                          <a:latin typeface="Verdan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0099"/>
                        </a:buClr>
                        <a:defRPr kumimoji="1">
                          <a:solidFill>
                            <a:srgbClr val="300606"/>
                          </a:solidFill>
                          <a:latin typeface="Verdan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0099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1" lang="pl-PL" altLang="pl-PL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00606"/>
                          </a:solidFill>
                          <a:effectLst/>
                          <a:latin typeface="Verdana" panose="020B0604030504040204" pitchFamily="34" charset="0"/>
                        </a:rPr>
                        <a:t>Energia</a:t>
                      </a:r>
                      <a:endParaRPr kumimoji="1" lang="en-GB" altLang="pl-PL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300606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T="45714" marB="45714" horzOverflow="overflow">
                    <a:lnL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00099"/>
                        </a:buClr>
                        <a:defRPr kumimoji="1" sz="2400">
                          <a:solidFill>
                            <a:srgbClr val="300606"/>
                          </a:solidFill>
                          <a:latin typeface="Verdan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rgbClr val="000099"/>
                        </a:buClr>
                        <a:buSzPct val="80000"/>
                        <a:buFont typeface="OpenSymbol" panose="05010000000000000000" pitchFamily="2" charset="0"/>
                        <a:defRPr kumimoji="1" sz="2200">
                          <a:solidFill>
                            <a:srgbClr val="300606"/>
                          </a:solidFill>
                          <a:latin typeface="Verdan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rgbClr val="000099"/>
                        </a:buClr>
                        <a:buFont typeface="Wingdings" panose="05000000000000000000" pitchFamily="2" charset="2"/>
                        <a:defRPr kumimoji="1" sz="2000">
                          <a:solidFill>
                            <a:srgbClr val="300606"/>
                          </a:solidFill>
                          <a:latin typeface="Verdan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rgbClr val="000099"/>
                        </a:buClr>
                        <a:defRPr kumimoji="1">
                          <a:solidFill>
                            <a:srgbClr val="300606"/>
                          </a:solidFill>
                          <a:latin typeface="Verdan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000099"/>
                        </a:buClr>
                        <a:defRPr kumimoji="1">
                          <a:solidFill>
                            <a:srgbClr val="300606"/>
                          </a:solidFill>
                          <a:latin typeface="Verdan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0099"/>
                        </a:buClr>
                        <a:defRPr kumimoji="1">
                          <a:solidFill>
                            <a:srgbClr val="300606"/>
                          </a:solidFill>
                          <a:latin typeface="Verdan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0099"/>
                        </a:buClr>
                        <a:defRPr kumimoji="1">
                          <a:solidFill>
                            <a:srgbClr val="300606"/>
                          </a:solidFill>
                          <a:latin typeface="Verdan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0099"/>
                        </a:buClr>
                        <a:defRPr kumimoji="1">
                          <a:solidFill>
                            <a:srgbClr val="300606"/>
                          </a:solidFill>
                          <a:latin typeface="Verdan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0099"/>
                        </a:buClr>
                        <a:defRPr kumimoji="1">
                          <a:solidFill>
                            <a:srgbClr val="300606"/>
                          </a:solidFill>
                          <a:latin typeface="Verdan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0099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1" lang="pl-PL" altLang="pl-PL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00606"/>
                          </a:solidFill>
                          <a:effectLst/>
                          <a:latin typeface="Verdana" panose="020B0604030504040204" pitchFamily="34" charset="0"/>
                        </a:rPr>
                        <a:t>Węgiel, benzyna</a:t>
                      </a:r>
                      <a:endParaRPr kumimoji="1" lang="en-GB" altLang="pl-PL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300606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T="45714" marB="45714" horzOverflow="overflow">
                    <a:lnL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00099"/>
                        </a:buClr>
                        <a:defRPr kumimoji="1" sz="2400">
                          <a:solidFill>
                            <a:srgbClr val="300606"/>
                          </a:solidFill>
                          <a:latin typeface="Verdan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rgbClr val="000099"/>
                        </a:buClr>
                        <a:buSzPct val="80000"/>
                        <a:buFont typeface="OpenSymbol" panose="05010000000000000000" pitchFamily="2" charset="0"/>
                        <a:defRPr kumimoji="1" sz="2200">
                          <a:solidFill>
                            <a:srgbClr val="300606"/>
                          </a:solidFill>
                          <a:latin typeface="Verdan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rgbClr val="000099"/>
                        </a:buClr>
                        <a:buFont typeface="Wingdings" panose="05000000000000000000" pitchFamily="2" charset="2"/>
                        <a:defRPr kumimoji="1" sz="2000">
                          <a:solidFill>
                            <a:srgbClr val="300606"/>
                          </a:solidFill>
                          <a:latin typeface="Verdan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rgbClr val="000099"/>
                        </a:buClr>
                        <a:defRPr kumimoji="1">
                          <a:solidFill>
                            <a:srgbClr val="300606"/>
                          </a:solidFill>
                          <a:latin typeface="Verdan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000099"/>
                        </a:buClr>
                        <a:defRPr kumimoji="1">
                          <a:solidFill>
                            <a:srgbClr val="300606"/>
                          </a:solidFill>
                          <a:latin typeface="Verdan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0099"/>
                        </a:buClr>
                        <a:defRPr kumimoji="1">
                          <a:solidFill>
                            <a:srgbClr val="300606"/>
                          </a:solidFill>
                          <a:latin typeface="Verdan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0099"/>
                        </a:buClr>
                        <a:defRPr kumimoji="1">
                          <a:solidFill>
                            <a:srgbClr val="300606"/>
                          </a:solidFill>
                          <a:latin typeface="Verdan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0099"/>
                        </a:buClr>
                        <a:defRPr kumimoji="1">
                          <a:solidFill>
                            <a:srgbClr val="300606"/>
                          </a:solidFill>
                          <a:latin typeface="Verdan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0099"/>
                        </a:buClr>
                        <a:defRPr kumimoji="1">
                          <a:solidFill>
                            <a:srgbClr val="300606"/>
                          </a:solidFill>
                          <a:latin typeface="Verdan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0099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1" lang="pl-PL" altLang="pl-PL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00606"/>
                          </a:solidFill>
                          <a:effectLst/>
                          <a:latin typeface="Verdana" panose="020B0604030504040204" pitchFamily="34" charset="0"/>
                        </a:rPr>
                        <a:t>Elektryczna, jądr.</a:t>
                      </a:r>
                      <a:endParaRPr kumimoji="1" lang="en-GB" altLang="pl-PL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300606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T="45714" marB="45714" horzOverflow="overflow">
                    <a:lnL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68251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00099"/>
                        </a:buClr>
                        <a:defRPr kumimoji="1" sz="2400">
                          <a:solidFill>
                            <a:srgbClr val="300606"/>
                          </a:solidFill>
                          <a:latin typeface="Verdan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rgbClr val="000099"/>
                        </a:buClr>
                        <a:buSzPct val="80000"/>
                        <a:buFont typeface="OpenSymbol" panose="05010000000000000000" pitchFamily="2" charset="0"/>
                        <a:defRPr kumimoji="1" sz="2200">
                          <a:solidFill>
                            <a:srgbClr val="300606"/>
                          </a:solidFill>
                          <a:latin typeface="Verdan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rgbClr val="000099"/>
                        </a:buClr>
                        <a:buFont typeface="Wingdings" panose="05000000000000000000" pitchFamily="2" charset="2"/>
                        <a:defRPr kumimoji="1" sz="2000">
                          <a:solidFill>
                            <a:srgbClr val="300606"/>
                          </a:solidFill>
                          <a:latin typeface="Verdan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rgbClr val="000099"/>
                        </a:buClr>
                        <a:defRPr kumimoji="1">
                          <a:solidFill>
                            <a:srgbClr val="300606"/>
                          </a:solidFill>
                          <a:latin typeface="Verdan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000099"/>
                        </a:buClr>
                        <a:defRPr kumimoji="1">
                          <a:solidFill>
                            <a:srgbClr val="300606"/>
                          </a:solidFill>
                          <a:latin typeface="Verdan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0099"/>
                        </a:buClr>
                        <a:defRPr kumimoji="1">
                          <a:solidFill>
                            <a:srgbClr val="300606"/>
                          </a:solidFill>
                          <a:latin typeface="Verdan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0099"/>
                        </a:buClr>
                        <a:defRPr kumimoji="1">
                          <a:solidFill>
                            <a:srgbClr val="300606"/>
                          </a:solidFill>
                          <a:latin typeface="Verdan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0099"/>
                        </a:buClr>
                        <a:defRPr kumimoji="1">
                          <a:solidFill>
                            <a:srgbClr val="300606"/>
                          </a:solidFill>
                          <a:latin typeface="Verdan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0099"/>
                        </a:buClr>
                        <a:defRPr kumimoji="1">
                          <a:solidFill>
                            <a:srgbClr val="300606"/>
                          </a:solidFill>
                          <a:latin typeface="Verdan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0099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1" lang="pl-PL" altLang="pl-PL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00606"/>
                          </a:solidFill>
                          <a:effectLst/>
                          <a:latin typeface="Verdana" panose="020B0604030504040204" pitchFamily="34" charset="0"/>
                        </a:rPr>
                        <a:t>Skala</a:t>
                      </a:r>
                      <a:endParaRPr kumimoji="1" lang="en-GB" altLang="pl-PL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300606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T="45714" marB="45714" horzOverflow="overflow">
                    <a:lnL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00099"/>
                        </a:buClr>
                        <a:defRPr kumimoji="1" sz="2400">
                          <a:solidFill>
                            <a:srgbClr val="300606"/>
                          </a:solidFill>
                          <a:latin typeface="Verdan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rgbClr val="000099"/>
                        </a:buClr>
                        <a:buSzPct val="80000"/>
                        <a:buFont typeface="OpenSymbol" panose="05010000000000000000" pitchFamily="2" charset="0"/>
                        <a:defRPr kumimoji="1" sz="2200">
                          <a:solidFill>
                            <a:srgbClr val="300606"/>
                          </a:solidFill>
                          <a:latin typeface="Verdan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rgbClr val="000099"/>
                        </a:buClr>
                        <a:buFont typeface="Wingdings" panose="05000000000000000000" pitchFamily="2" charset="2"/>
                        <a:defRPr kumimoji="1" sz="2000">
                          <a:solidFill>
                            <a:srgbClr val="300606"/>
                          </a:solidFill>
                          <a:latin typeface="Verdan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rgbClr val="000099"/>
                        </a:buClr>
                        <a:defRPr kumimoji="1">
                          <a:solidFill>
                            <a:srgbClr val="300606"/>
                          </a:solidFill>
                          <a:latin typeface="Verdan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000099"/>
                        </a:buClr>
                        <a:defRPr kumimoji="1">
                          <a:solidFill>
                            <a:srgbClr val="300606"/>
                          </a:solidFill>
                          <a:latin typeface="Verdan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0099"/>
                        </a:buClr>
                        <a:defRPr kumimoji="1">
                          <a:solidFill>
                            <a:srgbClr val="300606"/>
                          </a:solidFill>
                          <a:latin typeface="Verdan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0099"/>
                        </a:buClr>
                        <a:defRPr kumimoji="1">
                          <a:solidFill>
                            <a:srgbClr val="300606"/>
                          </a:solidFill>
                          <a:latin typeface="Verdan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0099"/>
                        </a:buClr>
                        <a:defRPr kumimoji="1">
                          <a:solidFill>
                            <a:srgbClr val="300606"/>
                          </a:solidFill>
                          <a:latin typeface="Verdan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0099"/>
                        </a:buClr>
                        <a:defRPr kumimoji="1">
                          <a:solidFill>
                            <a:srgbClr val="300606"/>
                          </a:solidFill>
                          <a:latin typeface="Verdan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0099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1" lang="pl-PL" altLang="pl-PL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00606"/>
                          </a:solidFill>
                          <a:effectLst/>
                          <a:latin typeface="Verdana" panose="020B0604030504040204" pitchFamily="34" charset="0"/>
                        </a:rPr>
                        <a:t>Regionalna</a:t>
                      </a:r>
                      <a:endParaRPr kumimoji="1" lang="en-GB" altLang="pl-PL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300606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T="45714" marB="45714" horzOverflow="overflow">
                    <a:lnL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00099"/>
                        </a:buClr>
                        <a:defRPr kumimoji="1" sz="2400">
                          <a:solidFill>
                            <a:srgbClr val="300606"/>
                          </a:solidFill>
                          <a:latin typeface="Verdan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rgbClr val="000099"/>
                        </a:buClr>
                        <a:buSzPct val="80000"/>
                        <a:buFont typeface="OpenSymbol" panose="05010000000000000000" pitchFamily="2" charset="0"/>
                        <a:defRPr kumimoji="1" sz="2200">
                          <a:solidFill>
                            <a:srgbClr val="300606"/>
                          </a:solidFill>
                          <a:latin typeface="Verdan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rgbClr val="000099"/>
                        </a:buClr>
                        <a:buFont typeface="Wingdings" panose="05000000000000000000" pitchFamily="2" charset="2"/>
                        <a:defRPr kumimoji="1" sz="2000">
                          <a:solidFill>
                            <a:srgbClr val="300606"/>
                          </a:solidFill>
                          <a:latin typeface="Verdan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rgbClr val="000099"/>
                        </a:buClr>
                        <a:defRPr kumimoji="1">
                          <a:solidFill>
                            <a:srgbClr val="300606"/>
                          </a:solidFill>
                          <a:latin typeface="Verdan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000099"/>
                        </a:buClr>
                        <a:defRPr kumimoji="1">
                          <a:solidFill>
                            <a:srgbClr val="300606"/>
                          </a:solidFill>
                          <a:latin typeface="Verdan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0099"/>
                        </a:buClr>
                        <a:defRPr kumimoji="1">
                          <a:solidFill>
                            <a:srgbClr val="300606"/>
                          </a:solidFill>
                          <a:latin typeface="Verdan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0099"/>
                        </a:buClr>
                        <a:defRPr kumimoji="1">
                          <a:solidFill>
                            <a:srgbClr val="300606"/>
                          </a:solidFill>
                          <a:latin typeface="Verdan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0099"/>
                        </a:buClr>
                        <a:defRPr kumimoji="1">
                          <a:solidFill>
                            <a:srgbClr val="300606"/>
                          </a:solidFill>
                          <a:latin typeface="Verdan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0099"/>
                        </a:buClr>
                        <a:defRPr kumimoji="1">
                          <a:solidFill>
                            <a:srgbClr val="300606"/>
                          </a:solidFill>
                          <a:latin typeface="Verdan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0099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1" lang="pl-PL" altLang="pl-PL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00606"/>
                          </a:solidFill>
                          <a:effectLst/>
                          <a:latin typeface="Verdana" panose="020B0604030504040204" pitchFamily="34" charset="0"/>
                        </a:rPr>
                        <a:t>Globalna</a:t>
                      </a:r>
                      <a:endParaRPr kumimoji="1" lang="en-GB" altLang="pl-PL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300606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T="45714" marB="45714" horzOverflow="overflow">
                    <a:lnL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2063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00099"/>
                        </a:buClr>
                        <a:defRPr kumimoji="1" sz="2400">
                          <a:solidFill>
                            <a:srgbClr val="300606"/>
                          </a:solidFill>
                          <a:latin typeface="Verdan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rgbClr val="000099"/>
                        </a:buClr>
                        <a:buSzPct val="80000"/>
                        <a:buFont typeface="OpenSymbol" panose="05010000000000000000" pitchFamily="2" charset="0"/>
                        <a:defRPr kumimoji="1" sz="2200">
                          <a:solidFill>
                            <a:srgbClr val="300606"/>
                          </a:solidFill>
                          <a:latin typeface="Verdan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rgbClr val="000099"/>
                        </a:buClr>
                        <a:buFont typeface="Wingdings" panose="05000000000000000000" pitchFamily="2" charset="2"/>
                        <a:defRPr kumimoji="1" sz="2000">
                          <a:solidFill>
                            <a:srgbClr val="300606"/>
                          </a:solidFill>
                          <a:latin typeface="Verdan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rgbClr val="000099"/>
                        </a:buClr>
                        <a:defRPr kumimoji="1">
                          <a:solidFill>
                            <a:srgbClr val="300606"/>
                          </a:solidFill>
                          <a:latin typeface="Verdan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000099"/>
                        </a:buClr>
                        <a:defRPr kumimoji="1">
                          <a:solidFill>
                            <a:srgbClr val="300606"/>
                          </a:solidFill>
                          <a:latin typeface="Verdan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0099"/>
                        </a:buClr>
                        <a:defRPr kumimoji="1">
                          <a:solidFill>
                            <a:srgbClr val="300606"/>
                          </a:solidFill>
                          <a:latin typeface="Verdan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0099"/>
                        </a:buClr>
                        <a:defRPr kumimoji="1">
                          <a:solidFill>
                            <a:srgbClr val="300606"/>
                          </a:solidFill>
                          <a:latin typeface="Verdan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0099"/>
                        </a:buClr>
                        <a:defRPr kumimoji="1">
                          <a:solidFill>
                            <a:srgbClr val="300606"/>
                          </a:solidFill>
                          <a:latin typeface="Verdan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0099"/>
                        </a:buClr>
                        <a:defRPr kumimoji="1">
                          <a:solidFill>
                            <a:srgbClr val="300606"/>
                          </a:solidFill>
                          <a:latin typeface="Verdan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0099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1" lang="pl-PL" altLang="pl-PL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00606"/>
                          </a:solidFill>
                          <a:effectLst/>
                          <a:latin typeface="Verdana" panose="020B0604030504040204" pitchFamily="34" charset="0"/>
                        </a:rPr>
                        <a:t>Tajemnica</a:t>
                      </a:r>
                      <a:endParaRPr kumimoji="1" lang="en-GB" altLang="pl-PL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300606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T="45714" marB="45714" horzOverflow="overflow">
                    <a:lnL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00099"/>
                        </a:buClr>
                        <a:defRPr kumimoji="1" sz="2400">
                          <a:solidFill>
                            <a:srgbClr val="300606"/>
                          </a:solidFill>
                          <a:latin typeface="Verdan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rgbClr val="000099"/>
                        </a:buClr>
                        <a:buSzPct val="80000"/>
                        <a:buFont typeface="OpenSymbol" panose="05010000000000000000" pitchFamily="2" charset="0"/>
                        <a:defRPr kumimoji="1" sz="2200">
                          <a:solidFill>
                            <a:srgbClr val="300606"/>
                          </a:solidFill>
                          <a:latin typeface="Verdan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rgbClr val="000099"/>
                        </a:buClr>
                        <a:buFont typeface="Wingdings" panose="05000000000000000000" pitchFamily="2" charset="2"/>
                        <a:defRPr kumimoji="1" sz="2000">
                          <a:solidFill>
                            <a:srgbClr val="300606"/>
                          </a:solidFill>
                          <a:latin typeface="Verdan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rgbClr val="000099"/>
                        </a:buClr>
                        <a:defRPr kumimoji="1">
                          <a:solidFill>
                            <a:srgbClr val="300606"/>
                          </a:solidFill>
                          <a:latin typeface="Verdan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000099"/>
                        </a:buClr>
                        <a:defRPr kumimoji="1">
                          <a:solidFill>
                            <a:srgbClr val="300606"/>
                          </a:solidFill>
                          <a:latin typeface="Verdan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0099"/>
                        </a:buClr>
                        <a:defRPr kumimoji="1">
                          <a:solidFill>
                            <a:srgbClr val="300606"/>
                          </a:solidFill>
                          <a:latin typeface="Verdan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0099"/>
                        </a:buClr>
                        <a:defRPr kumimoji="1">
                          <a:solidFill>
                            <a:srgbClr val="300606"/>
                          </a:solidFill>
                          <a:latin typeface="Verdan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0099"/>
                        </a:buClr>
                        <a:defRPr kumimoji="1">
                          <a:solidFill>
                            <a:srgbClr val="300606"/>
                          </a:solidFill>
                          <a:latin typeface="Verdan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0099"/>
                        </a:buClr>
                        <a:defRPr kumimoji="1">
                          <a:solidFill>
                            <a:srgbClr val="300606"/>
                          </a:solidFill>
                          <a:latin typeface="Verdan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0099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1" lang="pl-PL" altLang="pl-PL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00606"/>
                          </a:solidFill>
                          <a:effectLst/>
                          <a:latin typeface="Verdana" panose="020B0604030504040204" pitchFamily="34" charset="0"/>
                        </a:rPr>
                        <a:t>Polityczna</a:t>
                      </a:r>
                      <a:endParaRPr kumimoji="1" lang="en-GB" altLang="pl-PL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300606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T="45714" marB="45714" horzOverflow="overflow">
                    <a:lnL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00099"/>
                        </a:buClr>
                        <a:defRPr kumimoji="1" sz="2400">
                          <a:solidFill>
                            <a:srgbClr val="300606"/>
                          </a:solidFill>
                          <a:latin typeface="Verdan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rgbClr val="000099"/>
                        </a:buClr>
                        <a:buSzPct val="80000"/>
                        <a:buFont typeface="OpenSymbol" panose="05010000000000000000" pitchFamily="2" charset="0"/>
                        <a:defRPr kumimoji="1" sz="2200">
                          <a:solidFill>
                            <a:srgbClr val="300606"/>
                          </a:solidFill>
                          <a:latin typeface="Verdan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rgbClr val="000099"/>
                        </a:buClr>
                        <a:buFont typeface="Wingdings" panose="05000000000000000000" pitchFamily="2" charset="2"/>
                        <a:defRPr kumimoji="1" sz="2000">
                          <a:solidFill>
                            <a:srgbClr val="300606"/>
                          </a:solidFill>
                          <a:latin typeface="Verdan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rgbClr val="000099"/>
                        </a:buClr>
                        <a:defRPr kumimoji="1">
                          <a:solidFill>
                            <a:srgbClr val="300606"/>
                          </a:solidFill>
                          <a:latin typeface="Verdan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000099"/>
                        </a:buClr>
                        <a:defRPr kumimoji="1">
                          <a:solidFill>
                            <a:srgbClr val="300606"/>
                          </a:solidFill>
                          <a:latin typeface="Verdan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0099"/>
                        </a:buClr>
                        <a:defRPr kumimoji="1">
                          <a:solidFill>
                            <a:srgbClr val="300606"/>
                          </a:solidFill>
                          <a:latin typeface="Verdan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0099"/>
                        </a:buClr>
                        <a:defRPr kumimoji="1">
                          <a:solidFill>
                            <a:srgbClr val="300606"/>
                          </a:solidFill>
                          <a:latin typeface="Verdan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0099"/>
                        </a:buClr>
                        <a:defRPr kumimoji="1">
                          <a:solidFill>
                            <a:srgbClr val="300606"/>
                          </a:solidFill>
                          <a:latin typeface="Verdan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0099"/>
                        </a:buClr>
                        <a:defRPr kumimoji="1">
                          <a:solidFill>
                            <a:srgbClr val="300606"/>
                          </a:solidFill>
                          <a:latin typeface="Verdan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0099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1" lang="pl-PL" altLang="pl-PL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00606"/>
                          </a:solidFill>
                          <a:effectLst/>
                          <a:latin typeface="Verdana" panose="020B0604030504040204" pitchFamily="34" charset="0"/>
                        </a:rPr>
                        <a:t>Handlowa</a:t>
                      </a:r>
                      <a:endParaRPr kumimoji="1" lang="en-GB" altLang="pl-PL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300606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T="45714" marB="45714" horzOverflow="overflow">
                    <a:lnL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09521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00099"/>
                        </a:buClr>
                        <a:defRPr kumimoji="1" sz="2400">
                          <a:solidFill>
                            <a:srgbClr val="300606"/>
                          </a:solidFill>
                          <a:latin typeface="Verdan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rgbClr val="000099"/>
                        </a:buClr>
                        <a:buSzPct val="80000"/>
                        <a:buFont typeface="OpenSymbol" panose="05010000000000000000" pitchFamily="2" charset="0"/>
                        <a:defRPr kumimoji="1" sz="2200">
                          <a:solidFill>
                            <a:srgbClr val="300606"/>
                          </a:solidFill>
                          <a:latin typeface="Verdan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rgbClr val="000099"/>
                        </a:buClr>
                        <a:buFont typeface="Wingdings" panose="05000000000000000000" pitchFamily="2" charset="2"/>
                        <a:defRPr kumimoji="1" sz="2000">
                          <a:solidFill>
                            <a:srgbClr val="300606"/>
                          </a:solidFill>
                          <a:latin typeface="Verdan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rgbClr val="000099"/>
                        </a:buClr>
                        <a:defRPr kumimoji="1">
                          <a:solidFill>
                            <a:srgbClr val="300606"/>
                          </a:solidFill>
                          <a:latin typeface="Verdan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000099"/>
                        </a:buClr>
                        <a:defRPr kumimoji="1">
                          <a:solidFill>
                            <a:srgbClr val="300606"/>
                          </a:solidFill>
                          <a:latin typeface="Verdan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0099"/>
                        </a:buClr>
                        <a:defRPr kumimoji="1">
                          <a:solidFill>
                            <a:srgbClr val="300606"/>
                          </a:solidFill>
                          <a:latin typeface="Verdan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0099"/>
                        </a:buClr>
                        <a:defRPr kumimoji="1">
                          <a:solidFill>
                            <a:srgbClr val="300606"/>
                          </a:solidFill>
                          <a:latin typeface="Verdan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0099"/>
                        </a:buClr>
                        <a:defRPr kumimoji="1">
                          <a:solidFill>
                            <a:srgbClr val="300606"/>
                          </a:solidFill>
                          <a:latin typeface="Verdan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0099"/>
                        </a:buClr>
                        <a:defRPr kumimoji="1">
                          <a:solidFill>
                            <a:srgbClr val="300606"/>
                          </a:solidFill>
                          <a:latin typeface="Verdan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0099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1" lang="pl-PL" altLang="pl-PL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00606"/>
                          </a:solidFill>
                          <a:effectLst/>
                          <a:latin typeface="Verdana" panose="020B0604030504040204" pitchFamily="34" charset="0"/>
                        </a:rPr>
                        <a:t>Rozrywka</a:t>
                      </a:r>
                      <a:endParaRPr kumimoji="1" lang="en-GB" altLang="pl-PL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300606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T="45714" marB="45714" horzOverflow="overflow">
                    <a:lnL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00099"/>
                        </a:buClr>
                        <a:defRPr kumimoji="1" sz="2400">
                          <a:solidFill>
                            <a:srgbClr val="300606"/>
                          </a:solidFill>
                          <a:latin typeface="Verdan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rgbClr val="000099"/>
                        </a:buClr>
                        <a:buSzPct val="80000"/>
                        <a:buFont typeface="OpenSymbol" panose="05010000000000000000" pitchFamily="2" charset="0"/>
                        <a:defRPr kumimoji="1" sz="2200">
                          <a:solidFill>
                            <a:srgbClr val="300606"/>
                          </a:solidFill>
                          <a:latin typeface="Verdan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rgbClr val="000099"/>
                        </a:buClr>
                        <a:buFont typeface="Wingdings" panose="05000000000000000000" pitchFamily="2" charset="2"/>
                        <a:defRPr kumimoji="1" sz="2000">
                          <a:solidFill>
                            <a:srgbClr val="300606"/>
                          </a:solidFill>
                          <a:latin typeface="Verdan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rgbClr val="000099"/>
                        </a:buClr>
                        <a:defRPr kumimoji="1">
                          <a:solidFill>
                            <a:srgbClr val="300606"/>
                          </a:solidFill>
                          <a:latin typeface="Verdan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000099"/>
                        </a:buClr>
                        <a:defRPr kumimoji="1">
                          <a:solidFill>
                            <a:srgbClr val="300606"/>
                          </a:solidFill>
                          <a:latin typeface="Verdan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0099"/>
                        </a:buClr>
                        <a:defRPr kumimoji="1">
                          <a:solidFill>
                            <a:srgbClr val="300606"/>
                          </a:solidFill>
                          <a:latin typeface="Verdan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0099"/>
                        </a:buClr>
                        <a:defRPr kumimoji="1">
                          <a:solidFill>
                            <a:srgbClr val="300606"/>
                          </a:solidFill>
                          <a:latin typeface="Verdan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0099"/>
                        </a:buClr>
                        <a:defRPr kumimoji="1">
                          <a:solidFill>
                            <a:srgbClr val="300606"/>
                          </a:solidFill>
                          <a:latin typeface="Verdan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0099"/>
                        </a:buClr>
                        <a:defRPr kumimoji="1">
                          <a:solidFill>
                            <a:srgbClr val="300606"/>
                          </a:solidFill>
                          <a:latin typeface="Verdan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0099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1" lang="pl-PL" altLang="pl-PL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00606"/>
                          </a:solidFill>
                          <a:effectLst/>
                          <a:latin typeface="Verdana" panose="020B0604030504040204" pitchFamily="34" charset="0"/>
                        </a:rPr>
                        <a:t>Masowa</a:t>
                      </a:r>
                      <a:endParaRPr kumimoji="1" lang="en-GB" altLang="pl-PL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300606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T="45714" marB="45714" horzOverflow="overflow">
                    <a:lnL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00099"/>
                        </a:buClr>
                        <a:defRPr kumimoji="1" sz="2400">
                          <a:solidFill>
                            <a:srgbClr val="300606"/>
                          </a:solidFill>
                          <a:latin typeface="Verdan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rgbClr val="000099"/>
                        </a:buClr>
                        <a:buSzPct val="80000"/>
                        <a:buFont typeface="OpenSymbol" panose="05010000000000000000" pitchFamily="2" charset="0"/>
                        <a:defRPr kumimoji="1" sz="2200">
                          <a:solidFill>
                            <a:srgbClr val="300606"/>
                          </a:solidFill>
                          <a:latin typeface="Verdan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rgbClr val="000099"/>
                        </a:buClr>
                        <a:buFont typeface="Wingdings" panose="05000000000000000000" pitchFamily="2" charset="2"/>
                        <a:defRPr kumimoji="1" sz="2000">
                          <a:solidFill>
                            <a:srgbClr val="300606"/>
                          </a:solidFill>
                          <a:latin typeface="Verdan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rgbClr val="000099"/>
                        </a:buClr>
                        <a:defRPr kumimoji="1">
                          <a:solidFill>
                            <a:srgbClr val="300606"/>
                          </a:solidFill>
                          <a:latin typeface="Verdan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000099"/>
                        </a:buClr>
                        <a:defRPr kumimoji="1">
                          <a:solidFill>
                            <a:srgbClr val="300606"/>
                          </a:solidFill>
                          <a:latin typeface="Verdan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0099"/>
                        </a:buClr>
                        <a:defRPr kumimoji="1">
                          <a:solidFill>
                            <a:srgbClr val="300606"/>
                          </a:solidFill>
                          <a:latin typeface="Verdan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0099"/>
                        </a:buClr>
                        <a:defRPr kumimoji="1">
                          <a:solidFill>
                            <a:srgbClr val="300606"/>
                          </a:solidFill>
                          <a:latin typeface="Verdan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0099"/>
                        </a:buClr>
                        <a:defRPr kumimoji="1">
                          <a:solidFill>
                            <a:srgbClr val="300606"/>
                          </a:solidFill>
                          <a:latin typeface="Verdan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0099"/>
                        </a:buClr>
                        <a:defRPr kumimoji="1">
                          <a:solidFill>
                            <a:srgbClr val="300606"/>
                          </a:solidFill>
                          <a:latin typeface="Verdan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0099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1" lang="pl-PL" altLang="pl-PL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00606"/>
                          </a:solidFill>
                          <a:effectLst/>
                          <a:latin typeface="Verdana" panose="020B0604030504040204" pitchFamily="34" charset="0"/>
                        </a:rPr>
                        <a:t>Domowa, interakcyjna</a:t>
                      </a:r>
                      <a:endParaRPr kumimoji="1" lang="en-GB" altLang="pl-PL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300606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T="45714" marB="45714" horzOverflow="overflow">
                    <a:lnL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ymbol zastępczy numeru slajdu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>
            <a:lvl1pPr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1pPr>
            <a:lvl2pPr marL="742950" indent="-28575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2pPr>
            <a:lvl3pPr marL="1143000" indent="-22860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3pPr>
            <a:lvl4pPr marL="1600200" indent="-22860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4pPr>
            <a:lvl5pPr marL="2057400" indent="-22860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9pPr>
          </a:lstStyle>
          <a:p>
            <a:r>
              <a:rPr lang="pl-PL" altLang="pl-PL" sz="1000" smtClean="0">
                <a:solidFill>
                  <a:srgbClr val="000099"/>
                </a:solidFill>
              </a:rPr>
              <a:t>Problemy społeczne i zawodowe informatyki       1. Problemy społeczne       </a:t>
            </a:r>
            <a:fld id="{F596EBE2-3DD0-4A05-A415-2EE7C5B9D9A9}" type="slidenum">
              <a:rPr lang="en-GB" altLang="pl-PL" sz="1000" smtClean="0">
                <a:solidFill>
                  <a:srgbClr val="000099"/>
                </a:solidFill>
              </a:rPr>
              <a:pPr/>
              <a:t>11</a:t>
            </a:fld>
            <a:r>
              <a:rPr lang="en-GB" altLang="pl-PL" sz="1000" smtClean="0">
                <a:solidFill>
                  <a:srgbClr val="000099"/>
                </a:solidFill>
              </a:rPr>
              <a:t>/</a:t>
            </a:r>
            <a:r>
              <a:rPr lang="pl-PL" altLang="pl-PL" sz="1000" smtClean="0">
                <a:solidFill>
                  <a:srgbClr val="000099"/>
                </a:solidFill>
              </a:rPr>
              <a:t>16</a:t>
            </a:r>
            <a:endParaRPr lang="en-GB" altLang="pl-PL" sz="1000" smtClean="0">
              <a:solidFill>
                <a:srgbClr val="000099"/>
              </a:solidFill>
            </a:endParaRPr>
          </a:p>
        </p:txBody>
      </p:sp>
      <p:sp>
        <p:nvSpPr>
          <p:cNvPr id="1638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l-PL" altLang="pl-PL" smtClean="0"/>
              <a:t>Problemy i zjawiska społeczne</a:t>
            </a:r>
            <a:endParaRPr lang="en-GB" altLang="pl-PL" smtClean="0"/>
          </a:p>
        </p:txBody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pl-PL" altLang="pl-PL" smtClean="0"/>
              <a:t>Przyspieszenie wymiany informacji</a:t>
            </a:r>
          </a:p>
          <a:p>
            <a:pPr>
              <a:lnSpc>
                <a:spcPct val="90000"/>
              </a:lnSpc>
            </a:pPr>
            <a:r>
              <a:rPr lang="pl-PL" altLang="pl-PL" smtClean="0"/>
              <a:t>Zróżnicowany dostęp do Internetu, podział</a:t>
            </a:r>
          </a:p>
          <a:p>
            <a:pPr>
              <a:lnSpc>
                <a:spcPct val="90000"/>
              </a:lnSpc>
            </a:pPr>
            <a:r>
              <a:rPr lang="pl-PL" altLang="pl-PL" smtClean="0"/>
              <a:t>Możliwość publikowania dowolnych informacji, również fałszywych, zakazanych</a:t>
            </a:r>
          </a:p>
          <a:p>
            <a:pPr>
              <a:lnSpc>
                <a:spcPct val="90000"/>
              </a:lnSpc>
            </a:pPr>
            <a:r>
              <a:rPr lang="pl-PL" altLang="pl-PL" smtClean="0"/>
              <a:t>Spadek umiejętności ręcznego pisania, żargon, zanieczyszczenie języka literackiego</a:t>
            </a:r>
          </a:p>
          <a:p>
            <a:pPr>
              <a:lnSpc>
                <a:spcPct val="90000"/>
              </a:lnSpc>
            </a:pPr>
            <a:r>
              <a:rPr lang="pl-PL" altLang="pl-PL" smtClean="0"/>
              <a:t>Spadek korespondencji papierowej na rzecz elektronicznej, nowe zwyczaje w komunikacji</a:t>
            </a:r>
          </a:p>
          <a:p>
            <a:pPr>
              <a:lnSpc>
                <a:spcPct val="90000"/>
              </a:lnSpc>
            </a:pPr>
            <a:r>
              <a:rPr lang="pl-PL" altLang="pl-PL" smtClean="0"/>
              <a:t>Ułatwienie kopiowania – plagiaty</a:t>
            </a:r>
            <a:endParaRPr lang="en-GB" altLang="pl-PL" smtClean="0"/>
          </a:p>
          <a:p>
            <a:pPr>
              <a:lnSpc>
                <a:spcPct val="90000"/>
              </a:lnSpc>
            </a:pPr>
            <a:r>
              <a:rPr lang="pl-PL" altLang="pl-PL" smtClean="0"/>
              <a:t>Uzależnienia</a:t>
            </a:r>
          </a:p>
          <a:p>
            <a:pPr>
              <a:lnSpc>
                <a:spcPct val="90000"/>
              </a:lnSpc>
            </a:pPr>
            <a:r>
              <a:rPr lang="pl-PL" altLang="pl-PL" smtClean="0"/>
              <a:t>Przestępstwa komputerowe: piractwo, włamania, wyciekanie informacji, kradzież przenośnego sprzętu</a:t>
            </a:r>
          </a:p>
        </p:txBody>
      </p:sp>
    </p:spTree>
  </p:cSld>
  <p:clrMapOvr>
    <a:masterClrMapping/>
  </p:clrMapOvr>
  <p:transition>
    <p:wipe dir="d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ymbol zastępczy numeru slajdu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>
            <a:lvl1pPr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1pPr>
            <a:lvl2pPr marL="742950" indent="-28575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2pPr>
            <a:lvl3pPr marL="1143000" indent="-22860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3pPr>
            <a:lvl4pPr marL="1600200" indent="-22860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4pPr>
            <a:lvl5pPr marL="2057400" indent="-22860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9pPr>
          </a:lstStyle>
          <a:p>
            <a:r>
              <a:rPr lang="pl-PL" altLang="pl-PL" sz="1000" smtClean="0">
                <a:solidFill>
                  <a:srgbClr val="000099"/>
                </a:solidFill>
              </a:rPr>
              <a:t>Problemy społeczne i zawodowe informatyki       1. Problemy społeczne       </a:t>
            </a:r>
            <a:fld id="{EFCFFA2C-7BF6-4D53-B2DA-CD7A0128861E}" type="slidenum">
              <a:rPr lang="en-GB" altLang="pl-PL" sz="1000" smtClean="0">
                <a:solidFill>
                  <a:srgbClr val="000099"/>
                </a:solidFill>
              </a:rPr>
              <a:pPr/>
              <a:t>12</a:t>
            </a:fld>
            <a:r>
              <a:rPr lang="en-GB" altLang="pl-PL" sz="1000" smtClean="0">
                <a:solidFill>
                  <a:srgbClr val="000099"/>
                </a:solidFill>
              </a:rPr>
              <a:t>/</a:t>
            </a:r>
            <a:r>
              <a:rPr lang="pl-PL" altLang="pl-PL" sz="1000" smtClean="0">
                <a:solidFill>
                  <a:srgbClr val="000099"/>
                </a:solidFill>
              </a:rPr>
              <a:t>16</a:t>
            </a:r>
            <a:endParaRPr lang="en-GB" altLang="pl-PL" sz="1000" smtClean="0">
              <a:solidFill>
                <a:srgbClr val="000099"/>
              </a:solidFill>
            </a:endParaRPr>
          </a:p>
        </p:txBody>
      </p:sp>
      <p:sp>
        <p:nvSpPr>
          <p:cNvPr id="1741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l-PL" altLang="pl-PL" smtClean="0"/>
              <a:t>Problemy i zjawiska</a:t>
            </a:r>
            <a:endParaRPr lang="en-GB" altLang="pl-PL" smtClean="0"/>
          </a:p>
        </p:txBody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pl-PL" altLang="pl-PL" smtClean="0"/>
              <a:t>Dramatyczny wzrost możliwości przetwarzania</a:t>
            </a:r>
          </a:p>
          <a:p>
            <a:r>
              <a:rPr lang="pl-PL" altLang="pl-PL" smtClean="0"/>
              <a:t>Dramatyczny spadek kosztów. 1970-2000:</a:t>
            </a:r>
          </a:p>
          <a:p>
            <a:pPr lvl="1"/>
            <a:r>
              <a:rPr lang="pl-PL" altLang="pl-PL" smtClean="0"/>
              <a:t>CPU prawie 50 000 razy</a:t>
            </a:r>
          </a:p>
          <a:p>
            <a:pPr lvl="1"/>
            <a:r>
              <a:rPr lang="pl-PL" altLang="pl-PL" smtClean="0"/>
              <a:t>RAM około 30 000 razy</a:t>
            </a:r>
          </a:p>
          <a:p>
            <a:pPr lvl="1"/>
            <a:r>
              <a:rPr lang="pl-PL" altLang="pl-PL" smtClean="0"/>
              <a:t>transfer około 1 250 000 razy</a:t>
            </a:r>
          </a:p>
          <a:p>
            <a:pPr lvl="1"/>
            <a:endParaRPr lang="pl-PL" altLang="pl-PL" smtClean="0"/>
          </a:p>
          <a:p>
            <a:r>
              <a:rPr lang="pl-PL" altLang="pl-PL" smtClean="0"/>
              <a:t>Komentarze o dostępie: podobne jak </a:t>
            </a:r>
            <a:br>
              <a:rPr lang="pl-PL" altLang="pl-PL" smtClean="0"/>
            </a:br>
            <a:r>
              <a:rPr lang="pl-PL" altLang="pl-PL" smtClean="0"/>
              <a:t>w czasie wprowadzania telefonu</a:t>
            </a:r>
          </a:p>
          <a:p>
            <a:endParaRPr lang="pl-PL" altLang="pl-PL" smtClean="0"/>
          </a:p>
          <a:p>
            <a:r>
              <a:rPr lang="pl-PL" altLang="pl-PL" smtClean="0"/>
              <a:t>Kwestia efektów odwrotnych telepracy</a:t>
            </a:r>
          </a:p>
        </p:txBody>
      </p:sp>
    </p:spTree>
  </p:cSld>
  <p:clrMapOvr>
    <a:masterClrMapping/>
  </p:clrMapOvr>
  <p:transition>
    <p:wipe dir="d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ymbol zastępczy numeru slajdu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>
            <a:lvl1pPr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1pPr>
            <a:lvl2pPr marL="742950" indent="-28575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2pPr>
            <a:lvl3pPr marL="1143000" indent="-22860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3pPr>
            <a:lvl4pPr marL="1600200" indent="-22860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4pPr>
            <a:lvl5pPr marL="2057400" indent="-22860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9pPr>
          </a:lstStyle>
          <a:p>
            <a:r>
              <a:rPr lang="pl-PL" altLang="pl-PL" sz="1000" smtClean="0">
                <a:solidFill>
                  <a:srgbClr val="000099"/>
                </a:solidFill>
              </a:rPr>
              <a:t>Problemy społeczne i zawodowe informatyki       1. Problemy społeczne       </a:t>
            </a:r>
            <a:fld id="{ABADA975-23FA-4221-9E0B-4205E0CE5AAF}" type="slidenum">
              <a:rPr lang="en-GB" altLang="pl-PL" sz="1000" smtClean="0">
                <a:solidFill>
                  <a:srgbClr val="000099"/>
                </a:solidFill>
              </a:rPr>
              <a:pPr/>
              <a:t>13</a:t>
            </a:fld>
            <a:r>
              <a:rPr lang="en-GB" altLang="pl-PL" sz="1000" smtClean="0">
                <a:solidFill>
                  <a:srgbClr val="000099"/>
                </a:solidFill>
              </a:rPr>
              <a:t>/</a:t>
            </a:r>
            <a:r>
              <a:rPr lang="pl-PL" altLang="pl-PL" sz="1000" smtClean="0">
                <a:solidFill>
                  <a:srgbClr val="000099"/>
                </a:solidFill>
              </a:rPr>
              <a:t>16</a:t>
            </a:r>
            <a:endParaRPr lang="en-GB" altLang="pl-PL" sz="1000" smtClean="0">
              <a:solidFill>
                <a:srgbClr val="000099"/>
              </a:solidFill>
            </a:endParaRPr>
          </a:p>
        </p:txBody>
      </p:sp>
      <p:sp>
        <p:nvSpPr>
          <p:cNvPr id="1843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l-PL" altLang="pl-PL" smtClean="0"/>
              <a:t>Absorpcja nadmiaru informacji?</a:t>
            </a:r>
            <a:endParaRPr lang="en-GB" altLang="pl-PL" smtClean="0"/>
          </a:p>
        </p:txBody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pl-PL" altLang="pl-PL" dirty="0" smtClean="0"/>
              <a:t>Spadek produktywności pracowników bombardowanych e-mailami (a co dopiero komunikatory i serwisy społecznościowe)</a:t>
            </a:r>
          </a:p>
          <a:p>
            <a:r>
              <a:rPr lang="pl-PL" altLang="pl-PL" dirty="0" smtClean="0"/>
              <a:t>Brokerzy informacji</a:t>
            </a:r>
          </a:p>
          <a:p>
            <a:r>
              <a:rPr lang="pl-PL" altLang="pl-PL" dirty="0" smtClean="0"/>
              <a:t>Agregowanie (syntetyzowane) informacji</a:t>
            </a:r>
          </a:p>
          <a:p>
            <a:pPr lvl="1"/>
            <a:r>
              <a:rPr lang="pl-PL" altLang="pl-PL" dirty="0" smtClean="0"/>
              <a:t>przykład z </a:t>
            </a:r>
            <a:r>
              <a:rPr lang="pl-PL" altLang="pl-PL" b="1" dirty="0" smtClean="0"/>
              <a:t>trzema</a:t>
            </a:r>
            <a:r>
              <a:rPr lang="pl-PL" altLang="pl-PL" dirty="0" smtClean="0"/>
              <a:t> liczbami sprzed II </a:t>
            </a:r>
            <a:r>
              <a:rPr lang="pl-PL" altLang="pl-PL" dirty="0" err="1" smtClean="0"/>
              <a:t>w.ś</a:t>
            </a:r>
            <a:r>
              <a:rPr lang="pl-PL" altLang="pl-PL" dirty="0" smtClean="0"/>
              <a:t>.: wielkość produkcji, procent zastrzeżeń jakościowych, procent absencji załogi</a:t>
            </a:r>
          </a:p>
          <a:p>
            <a:pPr lvl="1"/>
            <a:r>
              <a:rPr lang="pl-PL" altLang="pl-PL" dirty="0" smtClean="0"/>
              <a:t>Antoni Kempiński: Dotkliwie odczuwa się nadmiar wiedzy przy jednoczesnym niedoborze mądrości</a:t>
            </a:r>
          </a:p>
          <a:p>
            <a:r>
              <a:rPr lang="pl-PL" altLang="pl-PL" dirty="0" smtClean="0"/>
              <a:t>Unikaj pożeraczy czasu!</a:t>
            </a:r>
            <a:endParaRPr lang="en-GB" altLang="pl-PL" dirty="0" smtClean="0"/>
          </a:p>
        </p:txBody>
      </p:sp>
    </p:spTree>
  </p:cSld>
  <p:clrMapOvr>
    <a:masterClrMapping/>
  </p:clrMapOvr>
  <p:transition>
    <p:wipe dir="d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ymbol zastępczy numeru slajdu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>
            <a:lvl1pPr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1pPr>
            <a:lvl2pPr marL="742950" indent="-28575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2pPr>
            <a:lvl3pPr marL="1143000" indent="-22860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3pPr>
            <a:lvl4pPr marL="1600200" indent="-22860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4pPr>
            <a:lvl5pPr marL="2057400" indent="-22860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9pPr>
          </a:lstStyle>
          <a:p>
            <a:r>
              <a:rPr lang="pl-PL" altLang="pl-PL" sz="1000" smtClean="0">
                <a:solidFill>
                  <a:srgbClr val="000099"/>
                </a:solidFill>
              </a:rPr>
              <a:t>Problemy społeczne i zawodowe informatyki       1. Problemy społeczne       </a:t>
            </a:r>
            <a:fld id="{9C496991-A8C0-43BA-B537-0ED236FD71D0}" type="slidenum">
              <a:rPr lang="en-GB" altLang="pl-PL" sz="1000" smtClean="0">
                <a:solidFill>
                  <a:srgbClr val="000099"/>
                </a:solidFill>
              </a:rPr>
              <a:pPr/>
              <a:t>14</a:t>
            </a:fld>
            <a:r>
              <a:rPr lang="en-GB" altLang="pl-PL" sz="1000" smtClean="0">
                <a:solidFill>
                  <a:srgbClr val="000099"/>
                </a:solidFill>
              </a:rPr>
              <a:t>/</a:t>
            </a:r>
            <a:r>
              <a:rPr lang="pl-PL" altLang="pl-PL" sz="1000" smtClean="0">
                <a:solidFill>
                  <a:srgbClr val="000099"/>
                </a:solidFill>
              </a:rPr>
              <a:t>16</a:t>
            </a:r>
            <a:endParaRPr lang="en-GB" altLang="pl-PL" sz="1000" smtClean="0">
              <a:solidFill>
                <a:srgbClr val="000099"/>
              </a:solidFill>
            </a:endParaRPr>
          </a:p>
        </p:txBody>
      </p:sp>
      <p:sp>
        <p:nvSpPr>
          <p:cNvPr id="1945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l-PL" altLang="pl-PL" smtClean="0"/>
              <a:t>Możliwości i zagrożenia Internetu</a:t>
            </a:r>
            <a:endParaRPr lang="en-GB" altLang="pl-PL" smtClean="0"/>
          </a:p>
        </p:txBody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952500"/>
            <a:ext cx="3600450" cy="5789613"/>
          </a:xfrm>
        </p:spPr>
        <p:txBody>
          <a:bodyPr/>
          <a:lstStyle/>
          <a:p>
            <a:pPr>
              <a:buFontTx/>
              <a:buNone/>
            </a:pPr>
            <a:r>
              <a:rPr lang="pl-PL" altLang="pl-PL" dirty="0" smtClean="0"/>
              <a:t>Możliwości:</a:t>
            </a:r>
          </a:p>
          <a:p>
            <a:r>
              <a:rPr lang="pl-PL" altLang="pl-PL" dirty="0" smtClean="0"/>
              <a:t>Kopalnia wiedzy</a:t>
            </a:r>
          </a:p>
          <a:p>
            <a:r>
              <a:rPr lang="pl-PL" altLang="pl-PL" dirty="0" smtClean="0"/>
              <a:t>Pomoc w pracy i w szkole</a:t>
            </a:r>
          </a:p>
          <a:p>
            <a:r>
              <a:rPr lang="pl-PL" altLang="pl-PL" dirty="0" smtClean="0"/>
              <a:t>Nauka, informacje</a:t>
            </a:r>
          </a:p>
          <a:p>
            <a:r>
              <a:rPr lang="pl-PL" altLang="pl-PL" dirty="0" smtClean="0"/>
              <a:t>Rozwój zainteresowań</a:t>
            </a:r>
          </a:p>
          <a:p>
            <a:r>
              <a:rPr lang="pl-PL" altLang="pl-PL" dirty="0" smtClean="0"/>
              <a:t>Źródło rozrywki</a:t>
            </a:r>
          </a:p>
          <a:p>
            <a:r>
              <a:rPr lang="pl-PL" altLang="pl-PL" dirty="0" smtClean="0"/>
              <a:t>Biznes, usługi</a:t>
            </a:r>
          </a:p>
          <a:p>
            <a:r>
              <a:rPr lang="pl-PL" altLang="pl-PL" dirty="0" smtClean="0"/>
              <a:t>Anonimowość</a:t>
            </a:r>
            <a:endParaRPr lang="en-GB" altLang="pl-PL" dirty="0" smtClean="0"/>
          </a:p>
        </p:txBody>
      </p:sp>
      <p:sp>
        <p:nvSpPr>
          <p:cNvPr id="19461" name="Rectangle 4"/>
          <p:cNvSpPr>
            <a:spLocks noChangeArrowheads="1"/>
          </p:cNvSpPr>
          <p:nvPr/>
        </p:nvSpPr>
        <p:spPr bwMode="auto">
          <a:xfrm>
            <a:off x="3779838" y="952500"/>
            <a:ext cx="5256212" cy="57896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2075" tIns="46038" rIns="92075" bIns="46038"/>
          <a:lstStyle>
            <a:lvl1pPr marL="533400" indent="-533400">
              <a:spcBef>
                <a:spcPct val="20000"/>
              </a:spcBef>
              <a:buClr>
                <a:srgbClr val="000099"/>
              </a:buClr>
              <a:buChar char="•"/>
              <a:defRPr kumimoji="1" sz="2800">
                <a:solidFill>
                  <a:srgbClr val="300606"/>
                </a:solidFill>
                <a:latin typeface="Verdana" panose="020B0604030504040204" pitchFamily="34" charset="0"/>
              </a:defRPr>
            </a:lvl1pPr>
            <a:lvl2pPr marL="952500" indent="-495300">
              <a:spcBef>
                <a:spcPct val="20000"/>
              </a:spcBef>
              <a:buClr>
                <a:srgbClr val="000099"/>
              </a:buClr>
              <a:buSzPct val="80000"/>
              <a:buFont typeface="OpenSymbol" panose="05010000000000000000" pitchFamily="2" charset="0"/>
              <a:buChar char="♦"/>
              <a:defRPr kumimoji="1" sz="2600">
                <a:solidFill>
                  <a:srgbClr val="300606"/>
                </a:solidFill>
                <a:latin typeface="Verdana" panose="020B0604030504040204" pitchFamily="34" charset="0"/>
              </a:defRPr>
            </a:lvl2pPr>
            <a:lvl3pPr marL="1371600" indent="-457200">
              <a:spcBef>
                <a:spcPct val="20000"/>
              </a:spcBef>
              <a:buClr>
                <a:srgbClr val="000099"/>
              </a:buClr>
              <a:buFont typeface="Wingdings" panose="05000000000000000000" pitchFamily="2" charset="2"/>
              <a:buChar char="§"/>
              <a:defRPr kumimoji="1" sz="2400">
                <a:solidFill>
                  <a:srgbClr val="300606"/>
                </a:solidFill>
                <a:latin typeface="Verdana" panose="020B0604030504040204" pitchFamily="34" charset="0"/>
              </a:defRPr>
            </a:lvl3pPr>
            <a:lvl4pPr marL="1752600" indent="-381000">
              <a:spcBef>
                <a:spcPct val="20000"/>
              </a:spcBef>
              <a:buClr>
                <a:srgbClr val="000099"/>
              </a:buClr>
              <a:buChar char="•"/>
              <a:defRPr kumimoji="1" sz="2000">
                <a:solidFill>
                  <a:srgbClr val="300606"/>
                </a:solidFill>
                <a:latin typeface="Verdana" panose="020B0604030504040204" pitchFamily="34" charset="0"/>
              </a:defRPr>
            </a:lvl4pPr>
            <a:lvl5pPr marL="2209800" indent="-381000">
              <a:spcBef>
                <a:spcPct val="20000"/>
              </a:spcBef>
              <a:buClr>
                <a:srgbClr val="000099"/>
              </a:buClr>
              <a:buChar char="–"/>
              <a:defRPr kumimoji="1" sz="2000">
                <a:solidFill>
                  <a:srgbClr val="300606"/>
                </a:solidFill>
                <a:latin typeface="Verdana" panose="020B0604030504040204" pitchFamily="34" charset="0"/>
              </a:defRPr>
            </a:lvl5pPr>
            <a:lvl6pPr marL="2667000" indent="-3810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99"/>
              </a:buClr>
              <a:buChar char="–"/>
              <a:defRPr kumimoji="1" sz="2000">
                <a:solidFill>
                  <a:srgbClr val="300606"/>
                </a:solidFill>
                <a:latin typeface="Verdana" panose="020B0604030504040204" pitchFamily="34" charset="0"/>
              </a:defRPr>
            </a:lvl6pPr>
            <a:lvl7pPr marL="3124200" indent="-3810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99"/>
              </a:buClr>
              <a:buChar char="–"/>
              <a:defRPr kumimoji="1" sz="2000">
                <a:solidFill>
                  <a:srgbClr val="300606"/>
                </a:solidFill>
                <a:latin typeface="Verdana" panose="020B0604030504040204" pitchFamily="34" charset="0"/>
              </a:defRPr>
            </a:lvl7pPr>
            <a:lvl8pPr marL="3581400" indent="-3810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99"/>
              </a:buClr>
              <a:buChar char="–"/>
              <a:defRPr kumimoji="1" sz="2000">
                <a:solidFill>
                  <a:srgbClr val="300606"/>
                </a:solidFill>
                <a:latin typeface="Verdana" panose="020B0604030504040204" pitchFamily="34" charset="0"/>
              </a:defRPr>
            </a:lvl8pPr>
            <a:lvl9pPr marL="4038600" indent="-3810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99"/>
              </a:buClr>
              <a:buChar char="–"/>
              <a:defRPr kumimoji="1" sz="2000">
                <a:solidFill>
                  <a:srgbClr val="300606"/>
                </a:solidFill>
                <a:latin typeface="Verdana" panose="020B0604030504040204" pitchFamily="34" charset="0"/>
              </a:defRPr>
            </a:lvl9pPr>
          </a:lstStyle>
          <a:p>
            <a:pPr>
              <a:buFontTx/>
              <a:buNone/>
            </a:pPr>
            <a:r>
              <a:rPr lang="pl-PL" altLang="pl-PL"/>
              <a:t>Zagrożenia:</a:t>
            </a:r>
          </a:p>
          <a:p>
            <a:r>
              <a:rPr lang="pl-PL" altLang="pl-PL" sz="1900"/>
              <a:t>Brak gwarancji prawdziwości informacji</a:t>
            </a:r>
          </a:p>
          <a:p>
            <a:r>
              <a:rPr lang="pl-PL" altLang="pl-PL" sz="1900"/>
              <a:t>Przyzwyczajenie do wirtualnego kontaktu utrudnia bezpośrednie relacje z drugim człowiekiem</a:t>
            </a:r>
          </a:p>
          <a:p>
            <a:r>
              <a:rPr lang="pl-PL" altLang="pl-PL" sz="1900"/>
              <a:t>Specyficzny, uproszczony język</a:t>
            </a:r>
          </a:p>
          <a:p>
            <a:r>
              <a:rPr lang="pl-PL" altLang="pl-PL" sz="1900"/>
              <a:t>Anonimowość</a:t>
            </a:r>
            <a:endParaRPr lang="en-GB" altLang="pl-PL" sz="1900"/>
          </a:p>
          <a:p>
            <a:r>
              <a:rPr lang="pl-PL" altLang="pl-PL" sz="1900"/>
              <a:t>Nieświadome udostępnianie danych osobowych</a:t>
            </a:r>
          </a:p>
          <a:p>
            <a:r>
              <a:rPr lang="pl-PL" altLang="pl-PL" sz="1900"/>
              <a:t>Nieświadome uczestnictwo w działaniach niezgodnych z prawem</a:t>
            </a:r>
          </a:p>
          <a:p>
            <a:r>
              <a:rPr lang="pl-PL" altLang="pl-PL" sz="1900"/>
              <a:t>Kontakt z oszustami</a:t>
            </a:r>
          </a:p>
          <a:p>
            <a:r>
              <a:rPr lang="pl-PL" altLang="pl-PL" sz="1900"/>
              <a:t>Kontakt ze szkodliwymi treściami,  pornografią</a:t>
            </a:r>
          </a:p>
          <a:p>
            <a:r>
              <a:rPr lang="pl-PL" altLang="pl-PL" sz="1900"/>
              <a:t>Możliwość powstania uzależnienia od Internetu</a:t>
            </a:r>
          </a:p>
        </p:txBody>
      </p:sp>
    </p:spTree>
  </p:cSld>
  <p:clrMapOvr>
    <a:masterClrMapping/>
  </p:clrMapOvr>
  <p:transition>
    <p:wipe dir="d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ymbol zastępczy numeru slajdu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>
            <a:lvl1pPr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1pPr>
            <a:lvl2pPr marL="742950" indent="-28575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2pPr>
            <a:lvl3pPr marL="1143000" indent="-22860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3pPr>
            <a:lvl4pPr marL="1600200" indent="-22860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4pPr>
            <a:lvl5pPr marL="2057400" indent="-22860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9pPr>
          </a:lstStyle>
          <a:p>
            <a:r>
              <a:rPr lang="pl-PL" altLang="pl-PL" sz="1000" smtClean="0">
                <a:solidFill>
                  <a:srgbClr val="000099"/>
                </a:solidFill>
              </a:rPr>
              <a:t>Problemy społeczne i zawodowe informatyki       1. Problemy społeczne       </a:t>
            </a:r>
            <a:fld id="{9764C56E-5BB7-466F-AA31-A3916EBB1973}" type="slidenum">
              <a:rPr lang="en-GB" altLang="pl-PL" sz="1000" smtClean="0">
                <a:solidFill>
                  <a:srgbClr val="000099"/>
                </a:solidFill>
              </a:rPr>
              <a:pPr/>
              <a:t>15</a:t>
            </a:fld>
            <a:r>
              <a:rPr lang="en-GB" altLang="pl-PL" sz="1000" smtClean="0">
                <a:solidFill>
                  <a:srgbClr val="000099"/>
                </a:solidFill>
              </a:rPr>
              <a:t>/</a:t>
            </a:r>
            <a:r>
              <a:rPr lang="pl-PL" altLang="pl-PL" sz="1000" smtClean="0">
                <a:solidFill>
                  <a:srgbClr val="000099"/>
                </a:solidFill>
              </a:rPr>
              <a:t>16</a:t>
            </a:r>
            <a:endParaRPr lang="en-GB" altLang="pl-PL" sz="1000" smtClean="0">
              <a:solidFill>
                <a:srgbClr val="000099"/>
              </a:solidFill>
            </a:endParaRPr>
          </a:p>
        </p:txBody>
      </p:sp>
      <p:sp>
        <p:nvSpPr>
          <p:cNvPr id="20483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l-PL" altLang="pl-PL" smtClean="0"/>
              <a:t>Uzależnienie od Internetu</a:t>
            </a:r>
            <a:endParaRPr lang="en-GB" altLang="pl-PL" smtClean="0"/>
          </a:p>
        </p:txBody>
      </p:sp>
      <p:sp>
        <p:nvSpPr>
          <p:cNvPr id="20484" name="Rectangle 6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pl-PL" altLang="pl-PL" smtClean="0"/>
              <a:t>Najbardziej uzależniają:</a:t>
            </a:r>
          </a:p>
          <a:p>
            <a:pPr>
              <a:lnSpc>
                <a:spcPct val="90000"/>
              </a:lnSpc>
            </a:pPr>
            <a:r>
              <a:rPr lang="pl-PL" altLang="pl-PL" smtClean="0"/>
              <a:t>kopiowanie filmów i muzyki</a:t>
            </a:r>
          </a:p>
          <a:p>
            <a:pPr>
              <a:lnSpc>
                <a:spcPct val="90000"/>
              </a:lnSpc>
            </a:pPr>
            <a:r>
              <a:rPr lang="pl-PL" altLang="pl-PL" smtClean="0"/>
              <a:t>gry sieciowe</a:t>
            </a:r>
          </a:p>
          <a:p>
            <a:pPr>
              <a:lnSpc>
                <a:spcPct val="90000"/>
              </a:lnSpc>
            </a:pPr>
            <a:r>
              <a:rPr lang="pl-PL" altLang="pl-PL" smtClean="0"/>
              <a:t>pornografia</a:t>
            </a:r>
          </a:p>
          <a:p>
            <a:pPr>
              <a:lnSpc>
                <a:spcPct val="90000"/>
              </a:lnSpc>
            </a:pPr>
            <a:r>
              <a:rPr lang="pl-PL" altLang="pl-PL" smtClean="0"/>
              <a:t>elektroniczny hazard</a:t>
            </a:r>
          </a:p>
          <a:p>
            <a:pPr>
              <a:lnSpc>
                <a:spcPct val="90000"/>
              </a:lnSpc>
            </a:pPr>
            <a:r>
              <a:rPr lang="pl-PL" altLang="pl-PL" smtClean="0"/>
              <a:t>przeglądanie i gromadzenie dużych ilości informacji</a:t>
            </a:r>
          </a:p>
          <a:p>
            <a:pPr>
              <a:lnSpc>
                <a:spcPct val="90000"/>
              </a:lnSpc>
            </a:pPr>
            <a:r>
              <a:rPr lang="pl-PL" altLang="pl-PL" smtClean="0"/>
              <a:t>uzupełnianie oprogramowania</a:t>
            </a:r>
          </a:p>
          <a:p>
            <a:pPr>
              <a:lnSpc>
                <a:spcPct val="90000"/>
              </a:lnSpc>
            </a:pPr>
            <a:r>
              <a:rPr lang="pl-PL" altLang="pl-PL" smtClean="0"/>
              <a:t>hakerstwo</a:t>
            </a:r>
          </a:p>
          <a:p>
            <a:pPr>
              <a:lnSpc>
                <a:spcPct val="90000"/>
              </a:lnSpc>
            </a:pPr>
            <a:r>
              <a:rPr lang="pl-PL" altLang="pl-PL" smtClean="0"/>
              <a:t>poczta elektroniczna</a:t>
            </a:r>
          </a:p>
          <a:p>
            <a:pPr>
              <a:lnSpc>
                <a:spcPct val="90000"/>
              </a:lnSpc>
            </a:pPr>
            <a:r>
              <a:rPr lang="pl-PL" altLang="pl-PL" smtClean="0"/>
              <a:t>handel internetowy</a:t>
            </a:r>
          </a:p>
          <a:p>
            <a:pPr>
              <a:lnSpc>
                <a:spcPct val="90000"/>
              </a:lnSpc>
            </a:pPr>
            <a:r>
              <a:rPr lang="pl-PL" altLang="pl-PL" smtClean="0"/>
              <a:t>pogawędki</a:t>
            </a:r>
            <a:endParaRPr lang="en-GB" altLang="pl-PL" smtClean="0"/>
          </a:p>
        </p:txBody>
      </p:sp>
    </p:spTree>
  </p:cSld>
  <p:clrMapOvr>
    <a:masterClrMapping/>
  </p:clrMapOvr>
  <p:transition>
    <p:wipe dir="d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ymbol zastępczy numeru slajdu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>
            <a:lvl1pPr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1pPr>
            <a:lvl2pPr marL="742950" indent="-28575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2pPr>
            <a:lvl3pPr marL="1143000" indent="-22860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3pPr>
            <a:lvl4pPr marL="1600200" indent="-22860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4pPr>
            <a:lvl5pPr marL="2057400" indent="-22860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9pPr>
          </a:lstStyle>
          <a:p>
            <a:r>
              <a:rPr lang="pl-PL" altLang="pl-PL" sz="1000" smtClean="0">
                <a:solidFill>
                  <a:srgbClr val="000099"/>
                </a:solidFill>
              </a:rPr>
              <a:t>Problemy społeczne i zawodowe informatyki       1. Problemy społeczne       </a:t>
            </a:r>
            <a:fld id="{6F697DD1-75EB-4A05-9B47-DD7D07DF0053}" type="slidenum">
              <a:rPr lang="en-GB" altLang="pl-PL" sz="1000" smtClean="0">
                <a:solidFill>
                  <a:srgbClr val="000099"/>
                </a:solidFill>
              </a:rPr>
              <a:pPr/>
              <a:t>16</a:t>
            </a:fld>
            <a:r>
              <a:rPr lang="en-GB" altLang="pl-PL" sz="1000" smtClean="0">
                <a:solidFill>
                  <a:srgbClr val="000099"/>
                </a:solidFill>
              </a:rPr>
              <a:t>/</a:t>
            </a:r>
            <a:r>
              <a:rPr lang="pl-PL" altLang="pl-PL" sz="1000" smtClean="0">
                <a:solidFill>
                  <a:srgbClr val="000099"/>
                </a:solidFill>
              </a:rPr>
              <a:t>16</a:t>
            </a:r>
            <a:endParaRPr lang="en-GB" altLang="pl-PL" sz="1000" smtClean="0">
              <a:solidFill>
                <a:srgbClr val="000099"/>
              </a:solidFill>
            </a:endParaRPr>
          </a:p>
        </p:txBody>
      </p:sp>
      <p:sp>
        <p:nvSpPr>
          <p:cNvPr id="2150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l-PL" altLang="pl-PL" smtClean="0"/>
              <a:t>Czy jesteś uzależniony/a (a/y)?</a:t>
            </a:r>
            <a:endParaRPr lang="en-GB" altLang="pl-PL" smtClean="0"/>
          </a:p>
        </p:txBody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  <a:buFontTx/>
              <a:buAutoNum type="arabicPeriod"/>
            </a:pPr>
            <a:r>
              <a:rPr lang="pl-PL" altLang="pl-PL" sz="2000" smtClean="0"/>
              <a:t>Czy odczuwasz potrzebę coraz dłuższego korzystania</a:t>
            </a:r>
            <a:br>
              <a:rPr lang="pl-PL" altLang="pl-PL" sz="2000" smtClean="0"/>
            </a:br>
            <a:r>
              <a:rPr lang="pl-PL" altLang="pl-PL" sz="2000" smtClean="0"/>
              <a:t>z Internetu?</a:t>
            </a:r>
          </a:p>
          <a:p>
            <a:pPr>
              <a:lnSpc>
                <a:spcPct val="90000"/>
              </a:lnSpc>
              <a:buFontTx/>
              <a:buAutoNum type="arabicPeriod"/>
            </a:pPr>
            <a:r>
              <a:rPr lang="pl-PL" altLang="pl-PL" sz="2000" smtClean="0"/>
              <a:t>Czy podejmowałeś nieudane próby ograniczenia czasu przeznaczonego na Internet?</a:t>
            </a:r>
          </a:p>
          <a:p>
            <a:pPr>
              <a:lnSpc>
                <a:spcPct val="90000"/>
              </a:lnSpc>
              <a:buFontTx/>
              <a:buAutoNum type="arabicPeriod"/>
            </a:pPr>
            <a:r>
              <a:rPr lang="pl-PL" altLang="pl-PL" sz="2000" smtClean="0"/>
              <a:t>Czy podczas tych prób odczuwałeś lęk lub niepokój?</a:t>
            </a:r>
          </a:p>
          <a:p>
            <a:pPr>
              <a:lnSpc>
                <a:spcPct val="90000"/>
              </a:lnSpc>
              <a:buFontTx/>
              <a:buAutoNum type="arabicPeriod"/>
            </a:pPr>
            <a:r>
              <a:rPr lang="pl-PL" altLang="pl-PL" sz="2000" smtClean="0"/>
              <a:t>Czy używasz Internetu, aby uciec od złego nastroju, kłopotów, stresu?</a:t>
            </a:r>
          </a:p>
          <a:p>
            <a:pPr>
              <a:lnSpc>
                <a:spcPct val="90000"/>
              </a:lnSpc>
              <a:buFontTx/>
              <a:buAutoNum type="arabicPeriod"/>
            </a:pPr>
            <a:r>
              <a:rPr lang="pl-PL" altLang="pl-PL" sz="2000" smtClean="0"/>
              <a:t>Czy postanawiałeś sobie i nie dotrzymywałeś tego później, że ograniczysz czas przeznaczony na Internet?</a:t>
            </a:r>
          </a:p>
          <a:p>
            <a:pPr>
              <a:lnSpc>
                <a:spcPct val="90000"/>
              </a:lnSpc>
              <a:buFontTx/>
              <a:buAutoNum type="arabicPeriod"/>
            </a:pPr>
            <a:r>
              <a:rPr lang="pl-PL" altLang="pl-PL" sz="2000" smtClean="0"/>
              <a:t>Czy rodzina, znajomi, terapeuta, uważają, że zbyt angażujesz się w Internet?</a:t>
            </a:r>
          </a:p>
          <a:p>
            <a:pPr>
              <a:lnSpc>
                <a:spcPct val="90000"/>
              </a:lnSpc>
              <a:buFontTx/>
              <a:buAutoNum type="arabicPeriod"/>
            </a:pPr>
            <a:r>
              <a:rPr lang="pl-PL" altLang="pl-PL" sz="2000" smtClean="0"/>
              <a:t>Czy popełniłbyś przestępstwo, aby móc korzystać z Internetu?</a:t>
            </a:r>
          </a:p>
          <a:p>
            <a:pPr>
              <a:lnSpc>
                <a:spcPct val="90000"/>
              </a:lnSpc>
              <a:buFontTx/>
              <a:buAutoNum type="arabicPeriod"/>
            </a:pPr>
            <a:r>
              <a:rPr lang="pl-PL" altLang="pl-PL" sz="2000" smtClean="0"/>
              <a:t>Czy przez Internet pogarsza się poziom realizacji Twoich obowiązków służbowych (szkolnych), rodzinnych i towarzyskich?</a:t>
            </a:r>
          </a:p>
          <a:p>
            <a:pPr>
              <a:lnSpc>
                <a:spcPct val="90000"/>
              </a:lnSpc>
              <a:buFontTx/>
              <a:buAutoNum type="arabicPeriod"/>
            </a:pPr>
            <a:r>
              <a:rPr lang="pl-PL" altLang="pl-PL" sz="2000" smtClean="0"/>
              <a:t>Czy wykorzystujesz innych aby zdobyć czas i środki na korzystanie z Internetu?</a:t>
            </a:r>
          </a:p>
          <a:p>
            <a:pPr algn="r">
              <a:lnSpc>
                <a:spcPct val="90000"/>
              </a:lnSpc>
              <a:buFontTx/>
              <a:buNone/>
            </a:pPr>
            <a:r>
              <a:rPr lang="pl-PL" altLang="pl-PL" sz="2000" smtClean="0">
                <a:solidFill>
                  <a:schemeClr val="bg1"/>
                </a:solidFill>
              </a:rPr>
              <a:t>5*tak: zagrożenie uzależnieniem; więcej: uzależnieni.</a:t>
            </a:r>
            <a:endParaRPr lang="en-GB" altLang="pl-PL" sz="2000" smtClean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>
    <p:wipe dir="d"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ymbol zastępczy numeru slajdu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>
            <a:lvl1pPr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1pPr>
            <a:lvl2pPr marL="742950" indent="-28575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2pPr>
            <a:lvl3pPr marL="1143000" indent="-22860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3pPr>
            <a:lvl4pPr marL="1600200" indent="-22860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4pPr>
            <a:lvl5pPr marL="2057400" indent="-22860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9pPr>
          </a:lstStyle>
          <a:p>
            <a:r>
              <a:rPr lang="pl-PL" altLang="pl-PL" sz="1000" smtClean="0">
                <a:solidFill>
                  <a:srgbClr val="000099"/>
                </a:solidFill>
              </a:rPr>
              <a:t>Problemy społeczne i zawodowe informatyki       1. Problemy społeczne       </a:t>
            </a:r>
            <a:fld id="{E1686949-8276-4AED-8F8E-0AECD93FA8F9}" type="slidenum">
              <a:rPr lang="en-GB" altLang="pl-PL" sz="1000" smtClean="0">
                <a:solidFill>
                  <a:srgbClr val="000099"/>
                </a:solidFill>
              </a:rPr>
              <a:pPr/>
              <a:t>17</a:t>
            </a:fld>
            <a:r>
              <a:rPr lang="en-GB" altLang="pl-PL" sz="1000" smtClean="0">
                <a:solidFill>
                  <a:srgbClr val="000099"/>
                </a:solidFill>
              </a:rPr>
              <a:t>/</a:t>
            </a:r>
            <a:r>
              <a:rPr lang="pl-PL" altLang="pl-PL" sz="1000" smtClean="0">
                <a:solidFill>
                  <a:srgbClr val="000099"/>
                </a:solidFill>
              </a:rPr>
              <a:t>16</a:t>
            </a:r>
            <a:endParaRPr lang="en-GB" altLang="pl-PL" sz="1000" smtClean="0">
              <a:solidFill>
                <a:srgbClr val="000099"/>
              </a:solidFill>
            </a:endParaRPr>
          </a:p>
        </p:txBody>
      </p:sp>
      <p:sp>
        <p:nvSpPr>
          <p:cNvPr id="2253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l-PL" altLang="pl-PL" smtClean="0"/>
              <a:t>Czy jesteś uzależniony/a (a/y)?</a:t>
            </a:r>
            <a:endParaRPr lang="en-GB" altLang="pl-PL" smtClean="0"/>
          </a:p>
        </p:txBody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  <a:buFontTx/>
              <a:buAutoNum type="arabicPeriod"/>
            </a:pPr>
            <a:r>
              <a:rPr lang="pl-PL" altLang="pl-PL" sz="2000" smtClean="0"/>
              <a:t>Czy odczuwasz potrzebę coraz dłuższego korzystania</a:t>
            </a:r>
            <a:br>
              <a:rPr lang="pl-PL" altLang="pl-PL" sz="2000" smtClean="0"/>
            </a:br>
            <a:r>
              <a:rPr lang="pl-PL" altLang="pl-PL" sz="2000" smtClean="0"/>
              <a:t>z Internetu?</a:t>
            </a:r>
          </a:p>
          <a:p>
            <a:pPr>
              <a:lnSpc>
                <a:spcPct val="90000"/>
              </a:lnSpc>
              <a:buFontTx/>
              <a:buAutoNum type="arabicPeriod"/>
            </a:pPr>
            <a:r>
              <a:rPr lang="pl-PL" altLang="pl-PL" sz="2000" smtClean="0"/>
              <a:t>Czy podejmowałeś nieudane próby ograniczenia czasu przeznaczonego na Internet?</a:t>
            </a:r>
          </a:p>
          <a:p>
            <a:pPr>
              <a:lnSpc>
                <a:spcPct val="90000"/>
              </a:lnSpc>
              <a:buFontTx/>
              <a:buAutoNum type="arabicPeriod"/>
            </a:pPr>
            <a:r>
              <a:rPr lang="pl-PL" altLang="pl-PL" sz="2000" smtClean="0"/>
              <a:t>Czy podczas tych prób odczuwałeś lęk lub niepokój?</a:t>
            </a:r>
          </a:p>
          <a:p>
            <a:pPr>
              <a:lnSpc>
                <a:spcPct val="90000"/>
              </a:lnSpc>
              <a:buFontTx/>
              <a:buAutoNum type="arabicPeriod"/>
            </a:pPr>
            <a:r>
              <a:rPr lang="pl-PL" altLang="pl-PL" sz="2000" smtClean="0"/>
              <a:t>Czy używasz Internetu, aby uciec od złego nastroju, kłopotów, stresu?</a:t>
            </a:r>
          </a:p>
          <a:p>
            <a:pPr>
              <a:lnSpc>
                <a:spcPct val="90000"/>
              </a:lnSpc>
              <a:buFontTx/>
              <a:buAutoNum type="arabicPeriod"/>
            </a:pPr>
            <a:r>
              <a:rPr lang="pl-PL" altLang="pl-PL" sz="2000" smtClean="0"/>
              <a:t>Czy postanawiałeś sobie i nie dotrzymywałeś tego później, że ograniczysz czas przeznaczony na Internet?</a:t>
            </a:r>
          </a:p>
          <a:p>
            <a:pPr>
              <a:lnSpc>
                <a:spcPct val="90000"/>
              </a:lnSpc>
              <a:buFontTx/>
              <a:buAutoNum type="arabicPeriod"/>
            </a:pPr>
            <a:r>
              <a:rPr lang="pl-PL" altLang="pl-PL" sz="2000" smtClean="0"/>
              <a:t>Czy rodzina, znajomi, terapeuta, uważają, że zbyt angażujesz się w Internet?</a:t>
            </a:r>
          </a:p>
          <a:p>
            <a:pPr>
              <a:lnSpc>
                <a:spcPct val="90000"/>
              </a:lnSpc>
              <a:buFontTx/>
              <a:buAutoNum type="arabicPeriod"/>
            </a:pPr>
            <a:r>
              <a:rPr lang="pl-PL" altLang="pl-PL" sz="2000" smtClean="0"/>
              <a:t>Czy popełniłbyś przestępstwo, aby móc korzystać z Internetu?</a:t>
            </a:r>
          </a:p>
          <a:p>
            <a:pPr>
              <a:lnSpc>
                <a:spcPct val="90000"/>
              </a:lnSpc>
              <a:buFontTx/>
              <a:buAutoNum type="arabicPeriod"/>
            </a:pPr>
            <a:r>
              <a:rPr lang="pl-PL" altLang="pl-PL" sz="2000" smtClean="0"/>
              <a:t>Czy przez Internet pogarsza się poziom realizacji Twoich obowiązków służbowych (szkolnych), rodzinnych i towarzyskich?</a:t>
            </a:r>
          </a:p>
          <a:p>
            <a:pPr>
              <a:lnSpc>
                <a:spcPct val="90000"/>
              </a:lnSpc>
              <a:buFontTx/>
              <a:buAutoNum type="arabicPeriod"/>
            </a:pPr>
            <a:r>
              <a:rPr lang="pl-PL" altLang="pl-PL" sz="2000" smtClean="0"/>
              <a:t>Czy wykorzystujesz innych aby zdobyć czas i środki na korzystanie z Internetu?</a:t>
            </a:r>
          </a:p>
          <a:p>
            <a:pPr algn="r">
              <a:lnSpc>
                <a:spcPct val="90000"/>
              </a:lnSpc>
              <a:buFontTx/>
              <a:buNone/>
            </a:pPr>
            <a:r>
              <a:rPr lang="pl-PL" altLang="pl-PL" sz="2000" smtClean="0"/>
              <a:t>5*tak: zagrożenie uzależnieniem; więcej: uzależnieni.</a:t>
            </a:r>
            <a:endParaRPr lang="en-GB" altLang="pl-PL" sz="2000" smtClean="0"/>
          </a:p>
        </p:txBody>
      </p:sp>
    </p:spTree>
  </p:cSld>
  <p:clrMapOvr>
    <a:masterClrMapping/>
  </p:clrMapOvr>
  <p:transition>
    <p:wipe dir="d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ymbol zastępczy numeru slajdu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>
            <a:lvl1pPr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1pPr>
            <a:lvl2pPr marL="742950" indent="-28575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2pPr>
            <a:lvl3pPr marL="1143000" indent="-22860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3pPr>
            <a:lvl4pPr marL="1600200" indent="-22860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4pPr>
            <a:lvl5pPr marL="2057400" indent="-22860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9pPr>
          </a:lstStyle>
          <a:p>
            <a:r>
              <a:rPr lang="pl-PL" altLang="pl-PL" sz="1000" smtClean="0">
                <a:solidFill>
                  <a:srgbClr val="000099"/>
                </a:solidFill>
              </a:rPr>
              <a:t>Problemy społeczne i zawodowe informatyki       1. Problemy społeczne       </a:t>
            </a:r>
            <a:fld id="{34E6EE87-E137-433B-ACEA-E3C188B3DADB}" type="slidenum">
              <a:rPr lang="en-GB" altLang="pl-PL" sz="1000" smtClean="0">
                <a:solidFill>
                  <a:srgbClr val="000099"/>
                </a:solidFill>
              </a:rPr>
              <a:pPr/>
              <a:t>2</a:t>
            </a:fld>
            <a:r>
              <a:rPr lang="en-GB" altLang="pl-PL" sz="1000" smtClean="0">
                <a:solidFill>
                  <a:srgbClr val="000099"/>
                </a:solidFill>
              </a:rPr>
              <a:t>/</a:t>
            </a:r>
            <a:r>
              <a:rPr lang="pl-PL" altLang="pl-PL" sz="1000" smtClean="0">
                <a:solidFill>
                  <a:srgbClr val="000099"/>
                </a:solidFill>
              </a:rPr>
              <a:t>16</a:t>
            </a:r>
            <a:endParaRPr lang="en-GB" altLang="pl-PL" sz="1000" smtClean="0">
              <a:solidFill>
                <a:srgbClr val="000099"/>
              </a:solidFill>
            </a:endParaRPr>
          </a:p>
        </p:txBody>
      </p:sp>
      <p:sp>
        <p:nvSpPr>
          <p:cNvPr id="717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l-PL" altLang="pl-PL" smtClean="0"/>
              <a:t>Literatura</a:t>
            </a:r>
            <a:endParaRPr lang="en-GB" altLang="pl-PL" smtClean="0"/>
          </a:p>
        </p:txBody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pl-PL" altLang="pl-PL" dirty="0" smtClean="0"/>
              <a:t>Literatura:</a:t>
            </a:r>
          </a:p>
          <a:p>
            <a:pPr lvl="1"/>
            <a:endParaRPr lang="pl-PL" altLang="pl-PL" dirty="0" smtClean="0"/>
          </a:p>
          <a:p>
            <a:pPr lvl="1"/>
            <a:r>
              <a:rPr lang="pl-PL" altLang="pl-PL" dirty="0" smtClean="0"/>
              <a:t>Marek Cieciura. </a:t>
            </a:r>
            <a:br>
              <a:rPr lang="pl-PL" altLang="pl-PL" dirty="0" smtClean="0"/>
            </a:br>
            <a:r>
              <a:rPr lang="pl-PL" altLang="pl-PL" dirty="0" smtClean="0"/>
              <a:t>Wybrane problemy społeczne i zawodowe informatyki. </a:t>
            </a:r>
            <a:br>
              <a:rPr lang="pl-PL" altLang="pl-PL" dirty="0" smtClean="0"/>
            </a:br>
            <a:r>
              <a:rPr lang="pl-PL" altLang="pl-PL" dirty="0" err="1" smtClean="0"/>
              <a:t>Vizja</a:t>
            </a:r>
            <a:r>
              <a:rPr lang="pl-PL" altLang="pl-PL" dirty="0" smtClean="0"/>
              <a:t> </a:t>
            </a:r>
            <a:r>
              <a:rPr lang="pl-PL" altLang="pl-PL" dirty="0" err="1" smtClean="0"/>
              <a:t>Press&amp;IT</a:t>
            </a:r>
            <a:r>
              <a:rPr lang="pl-PL" altLang="pl-PL" dirty="0" smtClean="0"/>
              <a:t>, Warszawa 2009, </a:t>
            </a:r>
            <a:br>
              <a:rPr lang="pl-PL" altLang="pl-PL" dirty="0" smtClean="0"/>
            </a:br>
            <a:r>
              <a:rPr lang="pl-PL" altLang="pl-PL" dirty="0" smtClean="0">
                <a:solidFill>
                  <a:srgbClr val="000099"/>
                </a:solidFill>
              </a:rPr>
              <a:t>http://cieciura.net</a:t>
            </a:r>
            <a:r>
              <a:rPr lang="pl-PL" altLang="pl-PL" dirty="0"/>
              <a:t> </a:t>
            </a:r>
            <a:endParaRPr lang="pl-PL" altLang="pl-PL" dirty="0" smtClean="0"/>
          </a:p>
          <a:p>
            <a:pPr lvl="1"/>
            <a:endParaRPr lang="pl-PL" altLang="pl-PL" dirty="0" smtClean="0"/>
          </a:p>
          <a:p>
            <a:pPr lvl="1"/>
            <a:r>
              <a:rPr lang="pl-PL" altLang="pl-PL" dirty="0" smtClean="0"/>
              <a:t>Katarzyna Łubieńska, Jacek Woźniak.</a:t>
            </a:r>
            <a:br>
              <a:rPr lang="pl-PL" altLang="pl-PL" dirty="0" smtClean="0"/>
            </a:br>
            <a:r>
              <a:rPr lang="pl-PL" altLang="pl-PL" dirty="0" smtClean="0"/>
              <a:t>Informatycy.</a:t>
            </a:r>
            <a:br>
              <a:rPr lang="pl-PL" altLang="pl-PL" dirty="0" smtClean="0"/>
            </a:br>
            <a:r>
              <a:rPr lang="pl-PL" altLang="pl-PL" dirty="0" smtClean="0"/>
              <a:t>Wydawnictwo Akademickie Sedno, Warszawa 2015</a:t>
            </a:r>
          </a:p>
          <a:p>
            <a:pPr lvl="1"/>
            <a:endParaRPr lang="pl-PL" altLang="pl-PL" dirty="0" smtClean="0"/>
          </a:p>
          <a:p>
            <a:pPr lvl="1"/>
            <a:endParaRPr lang="en-GB" altLang="pl-PL" dirty="0" smtClean="0"/>
          </a:p>
          <a:p>
            <a:endParaRPr lang="en-GB" altLang="pl-PL" dirty="0" smtClean="0"/>
          </a:p>
        </p:txBody>
      </p:sp>
    </p:spTree>
  </p:cSld>
  <p:clrMapOvr>
    <a:masterClrMapping/>
  </p:clrMapOvr>
  <p:transition>
    <p:wipe dir="d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ymbol zastępczy numeru slajdu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>
            <a:lvl1pPr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1pPr>
            <a:lvl2pPr marL="742950" indent="-28575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2pPr>
            <a:lvl3pPr marL="1143000" indent="-22860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3pPr>
            <a:lvl4pPr marL="1600200" indent="-22860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4pPr>
            <a:lvl5pPr marL="2057400" indent="-22860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9pPr>
          </a:lstStyle>
          <a:p>
            <a:r>
              <a:rPr lang="pl-PL" altLang="pl-PL" sz="1000" smtClean="0">
                <a:solidFill>
                  <a:srgbClr val="000099"/>
                </a:solidFill>
              </a:rPr>
              <a:t>Problemy społeczne i zawodowe informatyki       1. Problemy społeczne       </a:t>
            </a:r>
            <a:fld id="{3D633F86-03E2-46DC-B5F3-61F55CBB078C}" type="slidenum">
              <a:rPr lang="en-GB" altLang="pl-PL" sz="1000" smtClean="0">
                <a:solidFill>
                  <a:srgbClr val="000099"/>
                </a:solidFill>
              </a:rPr>
              <a:pPr/>
              <a:t>3</a:t>
            </a:fld>
            <a:r>
              <a:rPr lang="en-GB" altLang="pl-PL" sz="1000" smtClean="0">
                <a:solidFill>
                  <a:srgbClr val="000099"/>
                </a:solidFill>
              </a:rPr>
              <a:t>/</a:t>
            </a:r>
            <a:r>
              <a:rPr lang="pl-PL" altLang="pl-PL" sz="1000" smtClean="0">
                <a:solidFill>
                  <a:srgbClr val="000099"/>
                </a:solidFill>
              </a:rPr>
              <a:t>16</a:t>
            </a:r>
            <a:endParaRPr lang="en-GB" altLang="pl-PL" sz="1000" smtClean="0">
              <a:solidFill>
                <a:srgbClr val="000099"/>
              </a:solidFill>
            </a:endParaRPr>
          </a:p>
        </p:txBody>
      </p:sp>
      <p:sp>
        <p:nvSpPr>
          <p:cNvPr id="819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l-PL" altLang="pl-PL" smtClean="0"/>
              <a:t>Why?</a:t>
            </a:r>
            <a:endParaRPr lang="en-GB" altLang="pl-PL" smtClean="0"/>
          </a:p>
        </p:txBody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176213" indent="544513">
              <a:buFontTx/>
              <a:buNone/>
            </a:pPr>
            <a:r>
              <a:rPr lang="en-GB" altLang="pl-PL" dirty="0" smtClean="0"/>
              <a:t>Although technical issues are obviously central to any computing curriculum, they </a:t>
            </a:r>
            <a:r>
              <a:rPr lang="pl-PL" altLang="pl-PL" dirty="0" smtClean="0"/>
              <a:t/>
            </a:r>
            <a:br>
              <a:rPr lang="pl-PL" altLang="pl-PL" dirty="0" smtClean="0"/>
            </a:br>
            <a:r>
              <a:rPr lang="en-GB" altLang="pl-PL" dirty="0" smtClean="0"/>
              <a:t>do not</a:t>
            </a:r>
            <a:r>
              <a:rPr lang="pl-PL" altLang="pl-PL" dirty="0" smtClean="0"/>
              <a:t> </a:t>
            </a:r>
            <a:r>
              <a:rPr lang="en-GB" altLang="pl-PL" dirty="0" smtClean="0"/>
              <a:t>by themselves constitute a complete</a:t>
            </a:r>
            <a:r>
              <a:rPr lang="pl-PL" altLang="pl-PL" dirty="0" smtClean="0"/>
              <a:t> </a:t>
            </a:r>
            <a:r>
              <a:rPr lang="en-GB" altLang="pl-PL" dirty="0" smtClean="0"/>
              <a:t>educational program in the field. Students must also</a:t>
            </a:r>
            <a:r>
              <a:rPr lang="pl-PL" altLang="pl-PL" dirty="0" smtClean="0"/>
              <a:t> </a:t>
            </a:r>
            <a:r>
              <a:rPr lang="en-GB" altLang="pl-PL" dirty="0" smtClean="0"/>
              <a:t>develop an understanding of the </a:t>
            </a:r>
            <a:r>
              <a:rPr lang="en-GB" altLang="pl-PL" b="1" dirty="0" smtClean="0"/>
              <a:t>social and professional context</a:t>
            </a:r>
            <a:r>
              <a:rPr lang="en-GB" altLang="pl-PL" dirty="0" smtClean="0"/>
              <a:t> in which computing is</a:t>
            </a:r>
            <a:r>
              <a:rPr lang="pl-PL" altLang="pl-PL" dirty="0" smtClean="0"/>
              <a:t> </a:t>
            </a:r>
            <a:r>
              <a:rPr lang="en-GB" altLang="pl-PL" dirty="0" smtClean="0"/>
              <a:t>done.</a:t>
            </a:r>
          </a:p>
          <a:p>
            <a:pPr marL="176213" indent="544513">
              <a:buFontTx/>
              <a:buNone/>
            </a:pPr>
            <a:r>
              <a:rPr lang="en-GB" altLang="pl-PL" dirty="0" smtClean="0"/>
              <a:t>This need to incorporate the study of social</a:t>
            </a:r>
            <a:r>
              <a:rPr lang="pl-PL" altLang="pl-PL" dirty="0" smtClean="0"/>
              <a:t> </a:t>
            </a:r>
            <a:r>
              <a:rPr lang="en-GB" altLang="pl-PL" dirty="0" smtClean="0"/>
              <a:t>issues into the curriculum was recognized </a:t>
            </a:r>
            <a:r>
              <a:rPr lang="pl-PL" altLang="pl-PL" dirty="0" smtClean="0"/>
              <a:t/>
            </a:r>
            <a:br>
              <a:rPr lang="pl-PL" altLang="pl-PL" dirty="0" smtClean="0"/>
            </a:br>
            <a:r>
              <a:rPr lang="en-GB" altLang="pl-PL" dirty="0" smtClean="0"/>
              <a:t>in</a:t>
            </a:r>
            <a:r>
              <a:rPr lang="pl-PL" altLang="pl-PL" dirty="0" smtClean="0"/>
              <a:t> </a:t>
            </a:r>
            <a:r>
              <a:rPr lang="en-GB" altLang="pl-PL" dirty="0" smtClean="0"/>
              <a:t>the following excerpt from </a:t>
            </a:r>
            <a:r>
              <a:rPr lang="pl-PL" altLang="pl-PL" dirty="0" smtClean="0"/>
              <a:t/>
            </a:r>
            <a:br>
              <a:rPr lang="pl-PL" altLang="pl-PL" dirty="0" smtClean="0"/>
            </a:br>
            <a:r>
              <a:rPr lang="en-GB" altLang="pl-PL" dirty="0" smtClean="0"/>
              <a:t>Computing Curricula 1991 [Tucker91]:</a:t>
            </a:r>
          </a:p>
        </p:txBody>
      </p:sp>
    </p:spTree>
  </p:cSld>
  <p:clrMapOvr>
    <a:masterClrMapping/>
  </p:clrMapOvr>
  <p:transition>
    <p:wipe dir="d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ymbol zastępczy numeru slajdu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>
            <a:lvl1pPr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1pPr>
            <a:lvl2pPr marL="742950" indent="-28575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2pPr>
            <a:lvl3pPr marL="1143000" indent="-22860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3pPr>
            <a:lvl4pPr marL="1600200" indent="-22860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4pPr>
            <a:lvl5pPr marL="2057400" indent="-22860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9pPr>
          </a:lstStyle>
          <a:p>
            <a:r>
              <a:rPr lang="pl-PL" altLang="pl-PL" sz="1000" smtClean="0">
                <a:solidFill>
                  <a:srgbClr val="000099"/>
                </a:solidFill>
              </a:rPr>
              <a:t>Problemy społeczne i zawodowe informatyki       1. Problemy społeczne       </a:t>
            </a:r>
            <a:fld id="{C1FCF4DE-6791-4C0F-9833-9E4B0E00CE9C}" type="slidenum">
              <a:rPr lang="en-GB" altLang="pl-PL" sz="1000" smtClean="0">
                <a:solidFill>
                  <a:srgbClr val="000099"/>
                </a:solidFill>
              </a:rPr>
              <a:pPr/>
              <a:t>4</a:t>
            </a:fld>
            <a:r>
              <a:rPr lang="en-GB" altLang="pl-PL" sz="1000" smtClean="0">
                <a:solidFill>
                  <a:srgbClr val="000099"/>
                </a:solidFill>
              </a:rPr>
              <a:t>/</a:t>
            </a:r>
            <a:r>
              <a:rPr lang="pl-PL" altLang="pl-PL" sz="1000" smtClean="0">
                <a:solidFill>
                  <a:srgbClr val="000099"/>
                </a:solidFill>
              </a:rPr>
              <a:t>16</a:t>
            </a:r>
            <a:endParaRPr lang="en-GB" altLang="pl-PL" sz="1000" smtClean="0">
              <a:solidFill>
                <a:srgbClr val="000099"/>
              </a:solidFill>
            </a:endParaRPr>
          </a:p>
        </p:txBody>
      </p:sp>
      <p:sp>
        <p:nvSpPr>
          <p:cNvPr id="921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l-PL" altLang="pl-PL" smtClean="0"/>
              <a:t>Why?</a:t>
            </a:r>
            <a:endParaRPr lang="en-GB" altLang="pl-PL" smtClean="0"/>
          </a:p>
        </p:txBody>
      </p:sp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176213" indent="544513">
              <a:lnSpc>
                <a:spcPct val="80000"/>
              </a:lnSpc>
              <a:buFontTx/>
              <a:buNone/>
            </a:pPr>
            <a:r>
              <a:rPr lang="en-GB" altLang="pl-PL" sz="1800" b="1" smtClean="0"/>
              <a:t>Undergraduates also need to understand the basic cultural, social, legal, and</a:t>
            </a:r>
            <a:r>
              <a:rPr lang="pl-PL" altLang="pl-PL" sz="1800" b="1" smtClean="0"/>
              <a:t> </a:t>
            </a:r>
            <a:r>
              <a:rPr lang="en-GB" altLang="pl-PL" sz="1800" b="1" smtClean="0"/>
              <a:t>ethical issues inherent in the discipline of computing.</a:t>
            </a:r>
            <a:r>
              <a:rPr lang="en-GB" altLang="pl-PL" sz="1800" smtClean="0"/>
              <a:t> They should understand</a:t>
            </a:r>
            <a:r>
              <a:rPr lang="pl-PL" altLang="pl-PL" sz="1800" smtClean="0"/>
              <a:t> </a:t>
            </a:r>
            <a:r>
              <a:rPr lang="en-GB" altLang="pl-PL" sz="1800" smtClean="0"/>
              <a:t>where the discipline has been, where it is, and where it is heading. </a:t>
            </a:r>
            <a:r>
              <a:rPr lang="en-GB" altLang="pl-PL" sz="1800" b="1" smtClean="0"/>
              <a:t>They should</a:t>
            </a:r>
            <a:r>
              <a:rPr lang="pl-PL" altLang="pl-PL" sz="1800" smtClean="0"/>
              <a:t> </a:t>
            </a:r>
            <a:r>
              <a:rPr lang="en-GB" altLang="pl-PL" sz="1800" smtClean="0"/>
              <a:t>also understand their individual roles in this process, as well as </a:t>
            </a:r>
            <a:r>
              <a:rPr lang="en-GB" altLang="pl-PL" sz="1800" b="1" smtClean="0"/>
              <a:t>appreciate the</a:t>
            </a:r>
            <a:r>
              <a:rPr lang="pl-PL" altLang="pl-PL" sz="1800" b="1" smtClean="0"/>
              <a:t> </a:t>
            </a:r>
            <a:r>
              <a:rPr lang="en-GB" altLang="pl-PL" sz="1800" b="1" smtClean="0"/>
              <a:t>philosophical questions, technical problems, and aesthetic values that play an</a:t>
            </a:r>
            <a:r>
              <a:rPr lang="pl-PL" altLang="pl-PL" sz="1800" b="1" smtClean="0"/>
              <a:t> </a:t>
            </a:r>
            <a:r>
              <a:rPr lang="en-GB" altLang="pl-PL" sz="1800" b="1" smtClean="0"/>
              <a:t>important part in the development of the discipline</a:t>
            </a:r>
            <a:r>
              <a:rPr lang="en-GB" altLang="pl-PL" sz="1800" smtClean="0"/>
              <a:t>.</a:t>
            </a:r>
            <a:endParaRPr lang="pl-PL" altLang="pl-PL" sz="1800" smtClean="0"/>
          </a:p>
          <a:p>
            <a:pPr marL="176213" indent="544513">
              <a:lnSpc>
                <a:spcPct val="80000"/>
              </a:lnSpc>
              <a:buFontTx/>
              <a:buNone/>
            </a:pPr>
            <a:endParaRPr lang="en-GB" altLang="pl-PL" sz="1800" smtClean="0"/>
          </a:p>
          <a:p>
            <a:pPr marL="176213" indent="544513">
              <a:lnSpc>
                <a:spcPct val="80000"/>
              </a:lnSpc>
              <a:buFontTx/>
              <a:buNone/>
            </a:pPr>
            <a:r>
              <a:rPr lang="en-GB" altLang="pl-PL" sz="1800" smtClean="0"/>
              <a:t>Students also need to develop the </a:t>
            </a:r>
            <a:r>
              <a:rPr lang="en-GB" altLang="pl-PL" sz="1800" b="1" smtClean="0"/>
              <a:t>ability to ask serious questions</a:t>
            </a:r>
            <a:r>
              <a:rPr lang="en-GB" altLang="pl-PL" sz="1800" smtClean="0"/>
              <a:t> about the </a:t>
            </a:r>
            <a:r>
              <a:rPr lang="en-GB" altLang="pl-PL" sz="1800" b="1" smtClean="0"/>
              <a:t>social</a:t>
            </a:r>
            <a:r>
              <a:rPr lang="pl-PL" altLang="pl-PL" sz="1800" b="1" smtClean="0"/>
              <a:t> </a:t>
            </a:r>
            <a:r>
              <a:rPr lang="en-GB" altLang="pl-PL" sz="1800" b="1" smtClean="0"/>
              <a:t>impact of computing</a:t>
            </a:r>
            <a:r>
              <a:rPr lang="en-GB" altLang="pl-PL" sz="1800" smtClean="0"/>
              <a:t> and to evaluate proposed answers to those questions.</a:t>
            </a:r>
            <a:r>
              <a:rPr lang="pl-PL" altLang="pl-PL" sz="1800" smtClean="0"/>
              <a:t> </a:t>
            </a:r>
            <a:r>
              <a:rPr lang="en-GB" altLang="pl-PL" sz="1800" smtClean="0"/>
              <a:t>Future practitioners must be able to </a:t>
            </a:r>
            <a:r>
              <a:rPr lang="en-GB" altLang="pl-PL" sz="1800" b="1" smtClean="0"/>
              <a:t>anticipate the impact of introducing a</a:t>
            </a:r>
            <a:r>
              <a:rPr lang="en-GB" altLang="pl-PL" sz="1800" smtClean="0"/>
              <a:t> given</a:t>
            </a:r>
            <a:r>
              <a:rPr lang="pl-PL" altLang="pl-PL" sz="1800" smtClean="0"/>
              <a:t> </a:t>
            </a:r>
            <a:r>
              <a:rPr lang="en-GB" altLang="pl-PL" sz="1800" b="1" smtClean="0"/>
              <a:t>product</a:t>
            </a:r>
            <a:r>
              <a:rPr lang="en-GB" altLang="pl-PL" sz="1800" smtClean="0"/>
              <a:t> into a given environment. Will that product enhance or degrade the</a:t>
            </a:r>
            <a:r>
              <a:rPr lang="pl-PL" altLang="pl-PL" sz="1800" smtClean="0"/>
              <a:t> </a:t>
            </a:r>
            <a:r>
              <a:rPr lang="en-GB" altLang="pl-PL" sz="1800" smtClean="0"/>
              <a:t>quality of life? What will the impact be upon individuals, groups, and</a:t>
            </a:r>
            <a:r>
              <a:rPr lang="pl-PL" altLang="pl-PL" sz="1800" smtClean="0"/>
              <a:t> </a:t>
            </a:r>
            <a:r>
              <a:rPr lang="en-GB" altLang="pl-PL" sz="1800" smtClean="0"/>
              <a:t>institutions?</a:t>
            </a:r>
          </a:p>
          <a:p>
            <a:pPr marL="176213" indent="544513">
              <a:lnSpc>
                <a:spcPct val="80000"/>
              </a:lnSpc>
              <a:buFontTx/>
              <a:buNone/>
            </a:pPr>
            <a:endParaRPr lang="pl-PL" altLang="pl-PL" sz="1800" smtClean="0"/>
          </a:p>
          <a:p>
            <a:pPr marL="176213" indent="544513">
              <a:lnSpc>
                <a:spcPct val="80000"/>
              </a:lnSpc>
              <a:buFontTx/>
              <a:buNone/>
            </a:pPr>
            <a:r>
              <a:rPr lang="en-GB" altLang="pl-PL" sz="1800" b="1" smtClean="0"/>
              <a:t>Finally, students need to be aware of the basic legal rights</a:t>
            </a:r>
            <a:r>
              <a:rPr lang="en-GB" altLang="pl-PL" sz="1800" smtClean="0"/>
              <a:t> of software and</a:t>
            </a:r>
            <a:r>
              <a:rPr lang="pl-PL" altLang="pl-PL" sz="1800" smtClean="0"/>
              <a:t> </a:t>
            </a:r>
            <a:r>
              <a:rPr lang="en-GB" altLang="pl-PL" sz="1800" smtClean="0"/>
              <a:t>hardware vendors and users, and </a:t>
            </a:r>
            <a:r>
              <a:rPr lang="en-GB" altLang="pl-PL" sz="1800" b="1" smtClean="0"/>
              <a:t>they also need to appreciate the ethical values</a:t>
            </a:r>
            <a:r>
              <a:rPr lang="pl-PL" altLang="pl-PL" sz="1800" smtClean="0"/>
              <a:t> </a:t>
            </a:r>
            <a:r>
              <a:rPr lang="en-GB" altLang="pl-PL" sz="1800" smtClean="0"/>
              <a:t>that are the basis for those rights. Future practitioners must </a:t>
            </a:r>
            <a:r>
              <a:rPr lang="en-GB" altLang="pl-PL" sz="1800" b="1" smtClean="0"/>
              <a:t>understand the</a:t>
            </a:r>
            <a:r>
              <a:rPr lang="pl-PL" altLang="pl-PL" sz="1800" b="1" smtClean="0"/>
              <a:t> </a:t>
            </a:r>
            <a:r>
              <a:rPr lang="en-GB" altLang="pl-PL" sz="1800" b="1" smtClean="0"/>
              <a:t>responsibility</a:t>
            </a:r>
            <a:r>
              <a:rPr lang="en-GB" altLang="pl-PL" sz="1800" smtClean="0"/>
              <a:t> that they will bear, and the possible </a:t>
            </a:r>
            <a:r>
              <a:rPr lang="en-GB" altLang="pl-PL" sz="1800" b="1" smtClean="0"/>
              <a:t>consequences of failure</a:t>
            </a:r>
            <a:r>
              <a:rPr lang="en-GB" altLang="pl-PL" sz="1800" smtClean="0"/>
              <a:t>. They</a:t>
            </a:r>
            <a:r>
              <a:rPr lang="pl-PL" altLang="pl-PL" sz="1800" smtClean="0"/>
              <a:t> </a:t>
            </a:r>
            <a:r>
              <a:rPr lang="en-GB" altLang="pl-PL" sz="1800" smtClean="0"/>
              <a:t>must understand </a:t>
            </a:r>
            <a:r>
              <a:rPr lang="en-GB" altLang="pl-PL" sz="1800" b="1" smtClean="0"/>
              <a:t>their own limitations</a:t>
            </a:r>
            <a:r>
              <a:rPr lang="en-GB" altLang="pl-PL" sz="1800" smtClean="0"/>
              <a:t> as well as the </a:t>
            </a:r>
            <a:r>
              <a:rPr lang="en-GB" altLang="pl-PL" sz="1800" b="1" smtClean="0"/>
              <a:t>limitations of their tools</a:t>
            </a:r>
            <a:r>
              <a:rPr lang="en-GB" altLang="pl-PL" sz="1800" smtClean="0"/>
              <a:t>.</a:t>
            </a:r>
            <a:r>
              <a:rPr lang="pl-PL" altLang="pl-PL" sz="1800" smtClean="0"/>
              <a:t> </a:t>
            </a:r>
            <a:r>
              <a:rPr lang="en-GB" altLang="pl-PL" sz="1800" smtClean="0"/>
              <a:t>All practitioners must make a </a:t>
            </a:r>
            <a:r>
              <a:rPr lang="en-GB" altLang="pl-PL" sz="1800" b="1" smtClean="0"/>
              <a:t>long-term commitment to remaining current in</a:t>
            </a:r>
            <a:r>
              <a:rPr lang="pl-PL" altLang="pl-PL" sz="1800" b="1" smtClean="0"/>
              <a:t> </a:t>
            </a:r>
            <a:r>
              <a:rPr lang="en-GB" altLang="pl-PL" sz="1800" b="1" smtClean="0"/>
              <a:t>their chosen specialties</a:t>
            </a:r>
            <a:r>
              <a:rPr lang="en-GB" altLang="pl-PL" sz="1800" smtClean="0"/>
              <a:t> and in the discipline of computing as a whole.</a:t>
            </a:r>
          </a:p>
        </p:txBody>
      </p:sp>
    </p:spTree>
  </p:cSld>
  <p:clrMapOvr>
    <a:masterClrMapping/>
  </p:clrMapOvr>
  <p:transition>
    <p:wipe dir="d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ymbol zastępczy numeru slajdu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>
            <a:lvl1pPr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1pPr>
            <a:lvl2pPr marL="742950" indent="-28575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2pPr>
            <a:lvl3pPr marL="1143000" indent="-22860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3pPr>
            <a:lvl4pPr marL="1600200" indent="-22860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4pPr>
            <a:lvl5pPr marL="2057400" indent="-22860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9pPr>
          </a:lstStyle>
          <a:p>
            <a:r>
              <a:rPr lang="pl-PL" altLang="pl-PL" sz="1000" smtClean="0">
                <a:solidFill>
                  <a:srgbClr val="000099"/>
                </a:solidFill>
              </a:rPr>
              <a:t>Problemy społeczne i zawodowe informatyki       1. Problemy społeczne       </a:t>
            </a:r>
            <a:fld id="{15B7E02C-387D-4976-8051-1B7F654C8B29}" type="slidenum">
              <a:rPr lang="en-GB" altLang="pl-PL" sz="1000" smtClean="0">
                <a:solidFill>
                  <a:srgbClr val="000099"/>
                </a:solidFill>
              </a:rPr>
              <a:pPr/>
              <a:t>5</a:t>
            </a:fld>
            <a:r>
              <a:rPr lang="en-GB" altLang="pl-PL" sz="1000" smtClean="0">
                <a:solidFill>
                  <a:srgbClr val="000099"/>
                </a:solidFill>
              </a:rPr>
              <a:t>/</a:t>
            </a:r>
            <a:r>
              <a:rPr lang="pl-PL" altLang="pl-PL" sz="1000" smtClean="0">
                <a:solidFill>
                  <a:srgbClr val="000099"/>
                </a:solidFill>
              </a:rPr>
              <a:t>16</a:t>
            </a:r>
            <a:endParaRPr lang="en-GB" altLang="pl-PL" sz="1000" smtClean="0">
              <a:solidFill>
                <a:srgbClr val="000099"/>
              </a:solidFill>
            </a:endParaRPr>
          </a:p>
        </p:txBody>
      </p:sp>
      <p:sp>
        <p:nvSpPr>
          <p:cNvPr id="1024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l-PL" altLang="pl-PL" smtClean="0"/>
              <a:t>Nowe kierunki rozwoju</a:t>
            </a:r>
            <a:endParaRPr lang="en-GB" altLang="pl-PL" smtClean="0"/>
          </a:p>
        </p:txBody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pl-PL" altLang="pl-PL" smtClean="0"/>
              <a:t>Technologie informacyjne zmieniły sposób funkcjonowania organizacji i przedsiębiorstw</a:t>
            </a:r>
          </a:p>
          <a:p>
            <a:r>
              <a:rPr lang="pl-PL" altLang="pl-PL" smtClean="0"/>
              <a:t>Były stymulowane w znacznym stopniu przez potrzeby przemysłu obronnego i badania kosmosu</a:t>
            </a:r>
          </a:p>
          <a:p>
            <a:r>
              <a:rPr lang="pl-PL" altLang="pl-PL" smtClean="0"/>
              <a:t>Redukcja kosztów, zwiększenie zysków przez szybkie reagowanie, dzięki informacji </a:t>
            </a:r>
            <a:br>
              <a:rPr lang="pl-PL" altLang="pl-PL" smtClean="0"/>
            </a:br>
            <a:r>
              <a:rPr lang="pl-PL" altLang="pl-PL" smtClean="0"/>
              <a:t>i globalizacji działania</a:t>
            </a:r>
            <a:endParaRPr lang="en-GB" altLang="pl-PL" smtClean="0"/>
          </a:p>
        </p:txBody>
      </p:sp>
    </p:spTree>
  </p:cSld>
  <p:clrMapOvr>
    <a:masterClrMapping/>
  </p:clrMapOvr>
  <p:transition>
    <p:wipe dir="d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ymbol zastępczy numeru slajdu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>
            <a:lvl1pPr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1pPr>
            <a:lvl2pPr marL="742950" indent="-28575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2pPr>
            <a:lvl3pPr marL="1143000" indent="-22860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3pPr>
            <a:lvl4pPr marL="1600200" indent="-22860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4pPr>
            <a:lvl5pPr marL="2057400" indent="-22860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9pPr>
          </a:lstStyle>
          <a:p>
            <a:r>
              <a:rPr lang="pl-PL" altLang="pl-PL" sz="1000" smtClean="0">
                <a:solidFill>
                  <a:srgbClr val="000099"/>
                </a:solidFill>
              </a:rPr>
              <a:t>Problemy społeczne i zawodowe informatyki       1. Problemy społeczne       </a:t>
            </a:r>
            <a:fld id="{40699A1E-5FA7-453F-A022-85FFA6FD8B1A}" type="slidenum">
              <a:rPr lang="en-GB" altLang="pl-PL" sz="1000" smtClean="0">
                <a:solidFill>
                  <a:srgbClr val="000099"/>
                </a:solidFill>
              </a:rPr>
              <a:pPr/>
              <a:t>6</a:t>
            </a:fld>
            <a:r>
              <a:rPr lang="en-GB" altLang="pl-PL" sz="1000" smtClean="0">
                <a:solidFill>
                  <a:srgbClr val="000099"/>
                </a:solidFill>
              </a:rPr>
              <a:t>/</a:t>
            </a:r>
            <a:r>
              <a:rPr lang="pl-PL" altLang="pl-PL" sz="1000" smtClean="0">
                <a:solidFill>
                  <a:srgbClr val="000099"/>
                </a:solidFill>
              </a:rPr>
              <a:t>16</a:t>
            </a:r>
            <a:endParaRPr lang="en-GB" altLang="pl-PL" sz="1000" smtClean="0">
              <a:solidFill>
                <a:srgbClr val="000099"/>
              </a:solidFill>
            </a:endParaRPr>
          </a:p>
        </p:txBody>
      </p:sp>
      <p:sp>
        <p:nvSpPr>
          <p:cNvPr id="1126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l-PL" altLang="pl-PL" smtClean="0"/>
              <a:t>Cztery (5) rewolucje przemysłowe</a:t>
            </a:r>
            <a:endParaRPr lang="en-GB" altLang="pl-PL" smtClean="0"/>
          </a:p>
        </p:txBody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pl-PL" altLang="pl-PL" smtClean="0"/>
              <a:t>Rewolucja przedprzemysłowa – XVI/XVII</a:t>
            </a:r>
            <a:br>
              <a:rPr lang="pl-PL" altLang="pl-PL" smtClean="0"/>
            </a:br>
            <a:r>
              <a:rPr lang="pl-PL" altLang="pl-PL" b="1" smtClean="0"/>
              <a:t>węgiel jako źródło energii</a:t>
            </a:r>
            <a:r>
              <a:rPr lang="pl-PL" altLang="pl-PL" smtClean="0"/>
              <a:t>. Objęła Anglię (wówczas najlepiej rozwinięty kraj świata) później Holandię, Włochy, Francję i kraje Europy Środkowej. Górnictwo, klasyczna komunikacja.</a:t>
            </a:r>
          </a:p>
          <a:p>
            <a:r>
              <a:rPr lang="pl-PL" altLang="pl-PL" smtClean="0"/>
              <a:t>Pierwsza rewolucja przemysłowa –XVIII/XIX</a:t>
            </a:r>
            <a:br>
              <a:rPr lang="pl-PL" altLang="pl-PL" smtClean="0"/>
            </a:br>
            <a:r>
              <a:rPr lang="pl-PL" altLang="pl-PL" b="1" smtClean="0"/>
              <a:t>Maszyna parowa</a:t>
            </a:r>
            <a:r>
              <a:rPr lang="pl-PL" altLang="pl-PL" smtClean="0"/>
              <a:t> (j. Watt, 1769). Maszyna przędzalnicza i tkacka. Koks do wytopu stali. Okręgi przemysłowe. Parowozy i parowce.</a:t>
            </a:r>
            <a:endParaRPr lang="en-GB" altLang="pl-PL" smtClean="0"/>
          </a:p>
        </p:txBody>
      </p:sp>
    </p:spTree>
  </p:cSld>
  <p:clrMapOvr>
    <a:masterClrMapping/>
  </p:clrMapOvr>
  <p:transition>
    <p:wipe dir="d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ymbol zastępczy numeru slajdu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>
            <a:lvl1pPr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1pPr>
            <a:lvl2pPr marL="742950" indent="-28575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2pPr>
            <a:lvl3pPr marL="1143000" indent="-22860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3pPr>
            <a:lvl4pPr marL="1600200" indent="-22860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4pPr>
            <a:lvl5pPr marL="2057400" indent="-22860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9pPr>
          </a:lstStyle>
          <a:p>
            <a:r>
              <a:rPr lang="pl-PL" altLang="pl-PL" sz="1000" smtClean="0">
                <a:solidFill>
                  <a:srgbClr val="000099"/>
                </a:solidFill>
              </a:rPr>
              <a:t>Problemy społeczne i zawodowe informatyki       1. Problemy społeczne       </a:t>
            </a:r>
            <a:fld id="{8D0FCAB4-3346-4020-AD25-3A52A5A09B6F}" type="slidenum">
              <a:rPr lang="en-GB" altLang="pl-PL" sz="1000" smtClean="0">
                <a:solidFill>
                  <a:srgbClr val="000099"/>
                </a:solidFill>
              </a:rPr>
              <a:pPr/>
              <a:t>7</a:t>
            </a:fld>
            <a:r>
              <a:rPr lang="en-GB" altLang="pl-PL" sz="1000" smtClean="0">
                <a:solidFill>
                  <a:srgbClr val="000099"/>
                </a:solidFill>
              </a:rPr>
              <a:t>/</a:t>
            </a:r>
            <a:r>
              <a:rPr lang="pl-PL" altLang="pl-PL" sz="1000" smtClean="0">
                <a:solidFill>
                  <a:srgbClr val="000099"/>
                </a:solidFill>
              </a:rPr>
              <a:t>16</a:t>
            </a:r>
            <a:endParaRPr lang="en-GB" altLang="pl-PL" sz="1000" smtClean="0">
              <a:solidFill>
                <a:srgbClr val="000099"/>
              </a:solidFill>
            </a:endParaRPr>
          </a:p>
        </p:txBody>
      </p:sp>
      <p:sp>
        <p:nvSpPr>
          <p:cNvPr id="1229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l-PL" altLang="pl-PL" smtClean="0"/>
              <a:t>Cztery (5) rewolucje przemysłowe</a:t>
            </a:r>
            <a:endParaRPr lang="en-GB" altLang="pl-PL" smtClean="0"/>
          </a:p>
        </p:txBody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pl-PL" altLang="pl-PL" sz="2000" smtClean="0"/>
              <a:t>Druga rewolucja przemysłowa – XIX/XX</a:t>
            </a:r>
            <a:br>
              <a:rPr lang="pl-PL" altLang="pl-PL" sz="2000" smtClean="0"/>
            </a:br>
            <a:r>
              <a:rPr lang="pl-PL" altLang="pl-PL" sz="2000" b="1" smtClean="0"/>
              <a:t>rafinacja ropy naftowej</a:t>
            </a:r>
            <a:r>
              <a:rPr lang="pl-PL" altLang="pl-PL" sz="2000" smtClean="0"/>
              <a:t> (Jan Józef Ignacy Łukasiewicz), żarówka (T.A. Edison), silnika spalinowy (Rudolf Diesel). </a:t>
            </a:r>
            <a:br>
              <a:rPr lang="pl-PL" altLang="pl-PL" sz="2000" smtClean="0"/>
            </a:br>
            <a:r>
              <a:rPr lang="pl-PL" altLang="pl-PL" sz="2000" smtClean="0"/>
              <a:t>Nowy, bardziej wydajny nośnik energii.</a:t>
            </a:r>
          </a:p>
          <a:p>
            <a:pPr>
              <a:lnSpc>
                <a:spcPct val="90000"/>
              </a:lnSpc>
            </a:pPr>
            <a:r>
              <a:rPr lang="pl-PL" altLang="pl-PL" sz="2000" smtClean="0"/>
              <a:t>Trzecia rewolucja przemysłowa –’70 XX</a:t>
            </a:r>
            <a:br>
              <a:rPr lang="pl-PL" altLang="pl-PL" sz="2000" smtClean="0"/>
            </a:br>
            <a:r>
              <a:rPr lang="pl-PL" altLang="pl-PL" sz="2000" b="1" smtClean="0"/>
              <a:t>automatyzacja produkcji i powszechne użycie komputerów</a:t>
            </a:r>
            <a:r>
              <a:rPr lang="pl-PL" altLang="pl-PL" sz="2000" smtClean="0"/>
              <a:t>. Tranzystory, półprzewodniki, energia atomowa, światłowody, biotechnologie i układy scalone. </a:t>
            </a:r>
            <a:r>
              <a:rPr lang="pl-PL" altLang="pl-PL" sz="2000" b="1" smtClean="0"/>
              <a:t>Popyt na wykwalifikowanych specjalistów</a:t>
            </a:r>
            <a:r>
              <a:rPr lang="pl-PL" altLang="pl-PL" sz="2000" smtClean="0"/>
              <a:t>, zwalnianie robotników (automatyzacja). Przemysły wysokich technologii powiązane </a:t>
            </a:r>
            <a:br>
              <a:rPr lang="pl-PL" altLang="pl-PL" sz="2000" smtClean="0"/>
            </a:br>
            <a:r>
              <a:rPr lang="pl-PL" altLang="pl-PL" sz="2000" smtClean="0"/>
              <a:t>z </a:t>
            </a:r>
            <a:r>
              <a:rPr lang="pl-PL" altLang="pl-PL" sz="2000" b="1" smtClean="0"/>
              <a:t>bazą naukową</a:t>
            </a:r>
            <a:r>
              <a:rPr lang="pl-PL" altLang="pl-PL" sz="2000" smtClean="0"/>
              <a:t>, która obok wykwalifikowanej siły roboczej staje się podstawowym czynnikiem lokalizacji nowych zakładów przemysłowych. Powstają one więc w dużych aglomeracji w sąsiedztwie uniwersytetów lub w technopoliach. Kraje o dużym PKB, dobrze rozwiniętej nauce: USA, Japonia, kraje Europy Zachodniej, Tygrysy azjatyckie: Korea Płd, Tajlandia, Indonezja, Malezja.</a:t>
            </a:r>
          </a:p>
        </p:txBody>
      </p:sp>
    </p:spTree>
  </p:cSld>
  <p:clrMapOvr>
    <a:masterClrMapping/>
  </p:clrMapOvr>
  <p:transition>
    <p:wipe dir="d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ymbol zastępczy numeru slajdu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>
            <a:lvl1pPr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1pPr>
            <a:lvl2pPr marL="742950" indent="-28575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2pPr>
            <a:lvl3pPr marL="1143000" indent="-22860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3pPr>
            <a:lvl4pPr marL="1600200" indent="-22860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4pPr>
            <a:lvl5pPr marL="2057400" indent="-22860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9pPr>
          </a:lstStyle>
          <a:p>
            <a:r>
              <a:rPr lang="pl-PL" altLang="pl-PL" sz="1000" smtClean="0">
                <a:solidFill>
                  <a:srgbClr val="000099"/>
                </a:solidFill>
              </a:rPr>
              <a:t>Problemy społeczne i zawodowe informatyki       1. Problemy społeczne       </a:t>
            </a:r>
            <a:fld id="{17A3B6EF-A9E7-4255-B1A0-0DC09B4A7888}" type="slidenum">
              <a:rPr lang="en-GB" altLang="pl-PL" sz="1000" smtClean="0">
                <a:solidFill>
                  <a:srgbClr val="000099"/>
                </a:solidFill>
              </a:rPr>
              <a:pPr/>
              <a:t>8</a:t>
            </a:fld>
            <a:r>
              <a:rPr lang="en-GB" altLang="pl-PL" sz="1000" smtClean="0">
                <a:solidFill>
                  <a:srgbClr val="000099"/>
                </a:solidFill>
              </a:rPr>
              <a:t>/</a:t>
            </a:r>
            <a:r>
              <a:rPr lang="pl-PL" altLang="pl-PL" sz="1000" smtClean="0">
                <a:solidFill>
                  <a:srgbClr val="000099"/>
                </a:solidFill>
              </a:rPr>
              <a:t>16</a:t>
            </a:r>
            <a:endParaRPr lang="en-GB" altLang="pl-PL" sz="1000" smtClean="0">
              <a:solidFill>
                <a:srgbClr val="000099"/>
              </a:solidFill>
            </a:endParaRPr>
          </a:p>
        </p:txBody>
      </p:sp>
      <p:sp>
        <p:nvSpPr>
          <p:cNvPr id="1331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l-PL" altLang="pl-PL" smtClean="0"/>
              <a:t>Cztery (5) rewolucje przemysłowe</a:t>
            </a:r>
            <a:endParaRPr lang="en-GB" altLang="pl-PL" smtClean="0"/>
          </a:p>
        </p:txBody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pl-PL" altLang="pl-PL" smtClean="0"/>
              <a:t>Czwarta rewolucja, informatyczna –’70 XX</a:t>
            </a:r>
            <a:br>
              <a:rPr lang="pl-PL" altLang="pl-PL" smtClean="0"/>
            </a:br>
            <a:r>
              <a:rPr lang="pl-PL" altLang="pl-PL" smtClean="0"/>
              <a:t>techniki informatyczne i wynikające z niej nowe formy działalności</a:t>
            </a:r>
          </a:p>
          <a:p>
            <a:endParaRPr lang="pl-PL" altLang="pl-PL" smtClean="0"/>
          </a:p>
          <a:p>
            <a:r>
              <a:rPr lang="pl-PL" altLang="pl-PL" smtClean="0"/>
              <a:t>Co potem?</a:t>
            </a:r>
          </a:p>
          <a:p>
            <a:pPr lvl="1"/>
            <a:r>
              <a:rPr lang="pl-PL" altLang="pl-PL" smtClean="0"/>
              <a:t>Rewolucja co roku? </a:t>
            </a:r>
          </a:p>
          <a:p>
            <a:pPr lvl="1"/>
            <a:r>
              <a:rPr lang="pl-PL" altLang="pl-PL" smtClean="0"/>
              <a:t>Wielki kryzys?</a:t>
            </a:r>
          </a:p>
        </p:txBody>
      </p:sp>
    </p:spTree>
  </p:cSld>
  <p:clrMapOvr>
    <a:masterClrMapping/>
  </p:clrMapOvr>
  <p:transition>
    <p:wipe dir="d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ymbol zastępczy numeru slajdu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>
            <a:lvl1pPr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1pPr>
            <a:lvl2pPr marL="742950" indent="-28575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2pPr>
            <a:lvl3pPr marL="1143000" indent="-22860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3pPr>
            <a:lvl4pPr marL="1600200" indent="-22860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4pPr>
            <a:lvl5pPr marL="2057400" indent="-22860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9pPr>
          </a:lstStyle>
          <a:p>
            <a:r>
              <a:rPr lang="pl-PL" altLang="pl-PL" sz="1000" smtClean="0">
                <a:solidFill>
                  <a:srgbClr val="000099"/>
                </a:solidFill>
              </a:rPr>
              <a:t>Problemy społeczne i zawodowe informatyki       1. Problemy społeczne       </a:t>
            </a:r>
            <a:fld id="{F468508E-66F1-427E-9084-96569F355E72}" type="slidenum">
              <a:rPr lang="en-GB" altLang="pl-PL" sz="1000" smtClean="0">
                <a:solidFill>
                  <a:srgbClr val="000099"/>
                </a:solidFill>
              </a:rPr>
              <a:pPr/>
              <a:t>9</a:t>
            </a:fld>
            <a:r>
              <a:rPr lang="en-GB" altLang="pl-PL" sz="1000" smtClean="0">
                <a:solidFill>
                  <a:srgbClr val="000099"/>
                </a:solidFill>
              </a:rPr>
              <a:t>/</a:t>
            </a:r>
            <a:r>
              <a:rPr lang="pl-PL" altLang="pl-PL" sz="1000" smtClean="0">
                <a:solidFill>
                  <a:srgbClr val="000099"/>
                </a:solidFill>
              </a:rPr>
              <a:t>16</a:t>
            </a:r>
            <a:endParaRPr lang="en-GB" altLang="pl-PL" sz="1000" smtClean="0">
              <a:solidFill>
                <a:srgbClr val="000099"/>
              </a:solidFill>
            </a:endParaRPr>
          </a:p>
        </p:txBody>
      </p:sp>
      <p:sp>
        <p:nvSpPr>
          <p:cNvPr id="1433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l-PL" altLang="pl-PL" smtClean="0"/>
              <a:t>Technologie definiujące</a:t>
            </a:r>
            <a:endParaRPr lang="en-GB" altLang="pl-PL" smtClean="0"/>
          </a:p>
        </p:txBody>
      </p:sp>
      <p:sp>
        <p:nvSpPr>
          <p:cNvPr id="1434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pl-PL" altLang="pl-PL" smtClean="0"/>
              <a:t>Starożytność: garncarstwo, astronomia</a:t>
            </a:r>
          </a:p>
          <a:p>
            <a:r>
              <a:rPr lang="pl-PL" altLang="pl-PL" smtClean="0"/>
              <a:t>Średniowiecze: ~rolnictwo</a:t>
            </a:r>
          </a:p>
          <a:p>
            <a:r>
              <a:rPr lang="pl-PL" altLang="pl-PL" smtClean="0"/>
              <a:t>Oświecenie: mechanika klasyczna, zegar</a:t>
            </a:r>
          </a:p>
          <a:p>
            <a:endParaRPr lang="pl-PL" altLang="pl-PL" smtClean="0"/>
          </a:p>
          <a:p>
            <a:pPr>
              <a:buFontTx/>
              <a:buNone/>
            </a:pPr>
            <a:r>
              <a:rPr lang="pl-PL" altLang="pl-PL" smtClean="0"/>
              <a:t>Początek pozyskiwania energii „sztucznej”</a:t>
            </a:r>
          </a:p>
          <a:p>
            <a:r>
              <a:rPr lang="pl-PL" altLang="pl-PL" smtClean="0"/>
              <a:t>XIX: maszyna parowa</a:t>
            </a:r>
          </a:p>
          <a:p>
            <a:r>
              <a:rPr lang="pl-PL" altLang="pl-PL" smtClean="0"/>
              <a:t>XX, I połowa: motoryzacja, atomistyka</a:t>
            </a:r>
          </a:p>
          <a:p>
            <a:endParaRPr lang="pl-PL" altLang="pl-PL" smtClean="0"/>
          </a:p>
          <a:p>
            <a:pPr>
              <a:buFontTx/>
              <a:buNone/>
            </a:pPr>
            <a:r>
              <a:rPr lang="pl-PL" altLang="pl-PL" smtClean="0"/>
              <a:t>Informacja jako dobro</a:t>
            </a:r>
          </a:p>
          <a:p>
            <a:r>
              <a:rPr lang="pl-PL" altLang="pl-PL" smtClean="0"/>
              <a:t>XX-XXI: informatyka, komputer</a:t>
            </a:r>
            <a:endParaRPr lang="en-GB" altLang="pl-PL" smtClean="0"/>
          </a:p>
        </p:txBody>
      </p:sp>
    </p:spTree>
  </p:cSld>
  <p:clrMapOvr>
    <a:masterClrMapping/>
  </p:clrMapOvr>
  <p:transition>
    <p:wipe dir="d"/>
  </p:transition>
</p:sld>
</file>

<file path=ppt/theme/theme1.xml><?xml version="1.0" encoding="utf-8"?>
<a:theme xmlns:a="http://schemas.openxmlformats.org/drawingml/2006/main" name="Chmielewski_ICCVG04">
  <a:themeElements>
    <a:clrScheme name="Chmielewski_ICCVG04 1">
      <a:dk1>
        <a:srgbClr val="009999"/>
      </a:dk1>
      <a:lt1>
        <a:srgbClr val="FFFFFF"/>
      </a:lt1>
      <a:dk2>
        <a:srgbClr val="336699"/>
      </a:dk2>
      <a:lt2>
        <a:srgbClr val="010000"/>
      </a:lt2>
      <a:accent1>
        <a:srgbClr val="CCECFF"/>
      </a:accent1>
      <a:accent2>
        <a:srgbClr val="FFFFCC"/>
      </a:accent2>
      <a:accent3>
        <a:srgbClr val="FFFFFF"/>
      </a:accent3>
      <a:accent4>
        <a:srgbClr val="008282"/>
      </a:accent4>
      <a:accent5>
        <a:srgbClr val="E2F4FF"/>
      </a:accent5>
      <a:accent6>
        <a:srgbClr val="E7E7B9"/>
      </a:accent6>
      <a:hlink>
        <a:srgbClr val="FF9966"/>
      </a:hlink>
      <a:folHlink>
        <a:srgbClr val="FFFFCC"/>
      </a:folHlink>
    </a:clrScheme>
    <a:fontScheme name="Chmielewski_ICCVG04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en-US" altLang="pl-PL" sz="900" b="0" i="0" u="none" strike="noStrike" cap="none" normalizeH="0" baseline="0" smtClean="0">
            <a:ln>
              <a:noFill/>
            </a:ln>
            <a:solidFill>
              <a:srgbClr val="300606"/>
            </a:solidFill>
            <a:effectLst/>
            <a:latin typeface="Verdana" panose="020B060403050404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en-US" altLang="pl-PL" sz="900" b="0" i="0" u="none" strike="noStrike" cap="none" normalizeH="0" baseline="0" smtClean="0">
            <a:ln>
              <a:noFill/>
            </a:ln>
            <a:solidFill>
              <a:srgbClr val="300606"/>
            </a:solidFill>
            <a:effectLst/>
            <a:latin typeface="Verdana" panose="020B0604030504040204" pitchFamily="34" charset="0"/>
          </a:defRPr>
        </a:defPPr>
      </a:lstStyle>
    </a:lnDef>
  </a:objectDefaults>
  <a:extraClrSchemeLst>
    <a:extraClrScheme>
      <a:clrScheme name="Chmielewski_ICCVG04 1">
        <a:dk1>
          <a:srgbClr val="009999"/>
        </a:dk1>
        <a:lt1>
          <a:srgbClr val="FFFFFF"/>
        </a:lt1>
        <a:dk2>
          <a:srgbClr val="336699"/>
        </a:dk2>
        <a:lt2>
          <a:srgbClr val="010000"/>
        </a:lt2>
        <a:accent1>
          <a:srgbClr val="CCECFF"/>
        </a:accent1>
        <a:accent2>
          <a:srgbClr val="FFFFCC"/>
        </a:accent2>
        <a:accent3>
          <a:srgbClr val="FFFFFF"/>
        </a:accent3>
        <a:accent4>
          <a:srgbClr val="008282"/>
        </a:accent4>
        <a:accent5>
          <a:srgbClr val="E2F4FF"/>
        </a:accent5>
        <a:accent6>
          <a:srgbClr val="E7E7B9"/>
        </a:accent6>
        <a:hlink>
          <a:srgbClr val="FF9966"/>
        </a:hlink>
        <a:folHlink>
          <a:srgbClr val="FFFF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hmielewski_ICCVG04 2">
        <a:dk1>
          <a:srgbClr val="800000"/>
        </a:dk1>
        <a:lt1>
          <a:srgbClr val="FFFFFF"/>
        </a:lt1>
        <a:dk2>
          <a:srgbClr val="000000"/>
        </a:dk2>
        <a:lt2>
          <a:srgbClr val="FFFFCC"/>
        </a:lt2>
        <a:accent1>
          <a:srgbClr val="000000"/>
        </a:accent1>
        <a:accent2>
          <a:srgbClr val="000099"/>
        </a:accent2>
        <a:accent3>
          <a:srgbClr val="AAAAAA"/>
        </a:accent3>
        <a:accent4>
          <a:srgbClr val="DADADA"/>
        </a:accent4>
        <a:accent5>
          <a:srgbClr val="AAAAAA"/>
        </a:accent5>
        <a:accent6>
          <a:srgbClr val="00008A"/>
        </a:accent6>
        <a:hlink>
          <a:srgbClr val="800000"/>
        </a:hlink>
        <a:folHlink>
          <a:srgbClr val="00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hmielewski_ICCVG04 3">
        <a:dk1>
          <a:srgbClr val="000000"/>
        </a:dk1>
        <a:lt1>
          <a:srgbClr val="FFFFFF"/>
        </a:lt1>
        <a:dk2>
          <a:srgbClr val="000000"/>
        </a:dk2>
        <a:lt2>
          <a:srgbClr val="CBCBCB"/>
        </a:lt2>
        <a:accent1>
          <a:srgbClr val="C0C0C0"/>
        </a:accent1>
        <a:accent2>
          <a:srgbClr val="DDDDDD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C8C8C8"/>
        </a:accent6>
        <a:hlink>
          <a:srgbClr val="5F5F5F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yw pakiet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yw pakiet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C:\Documents and Settings\lchmiel\Moje dokumenty\TEXT\ICCVG2004-Warszawa\Presentation\Chmielewski_ICCVG04.pot</Template>
  <TotalTime>4533</TotalTime>
  <Words>892</Words>
  <Application>Microsoft Office PowerPoint</Application>
  <PresentationFormat>Pokaz na ekranie (4:3)</PresentationFormat>
  <Paragraphs>171</Paragraphs>
  <Slides>17</Slides>
  <Notes>1</Notes>
  <HiddenSlides>0</HiddenSlides>
  <MMClips>0</MMClips>
  <ScaleCrop>false</ScaleCrop>
  <HeadingPairs>
    <vt:vector size="6" baseType="variant">
      <vt:variant>
        <vt:lpstr>Używane czcionki</vt:lpstr>
      </vt:variant>
      <vt:variant>
        <vt:i4>6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17</vt:i4>
      </vt:variant>
    </vt:vector>
  </HeadingPairs>
  <TitlesOfParts>
    <vt:vector size="24" baseType="lpstr">
      <vt:lpstr>Arial</vt:lpstr>
      <vt:lpstr>OpenSymbol</vt:lpstr>
      <vt:lpstr>Symbol</vt:lpstr>
      <vt:lpstr>Times New Roman</vt:lpstr>
      <vt:lpstr>Verdana</vt:lpstr>
      <vt:lpstr>Wingdings</vt:lpstr>
      <vt:lpstr>Chmielewski_ICCVG04</vt:lpstr>
      <vt:lpstr>Problemy społeczne i zawodowe informatyki  1. Zagadnienia społeczne</vt:lpstr>
      <vt:lpstr>Literatura</vt:lpstr>
      <vt:lpstr>Why?</vt:lpstr>
      <vt:lpstr>Why?</vt:lpstr>
      <vt:lpstr>Nowe kierunki rozwoju</vt:lpstr>
      <vt:lpstr>Cztery (5) rewolucje przemysłowe</vt:lpstr>
      <vt:lpstr>Cztery (5) rewolucje przemysłowe</vt:lpstr>
      <vt:lpstr>Cztery (5) rewolucje przemysłowe</vt:lpstr>
      <vt:lpstr>Technologie definiujące</vt:lpstr>
      <vt:lpstr>Cechy społeczeństw</vt:lpstr>
      <vt:lpstr>Problemy i zjawiska społeczne</vt:lpstr>
      <vt:lpstr>Problemy i zjawiska</vt:lpstr>
      <vt:lpstr>Absorpcja nadmiaru informacji?</vt:lpstr>
      <vt:lpstr>Możliwości i zagrożenia Internetu</vt:lpstr>
      <vt:lpstr>Uzależnienie od Internetu</vt:lpstr>
      <vt:lpstr>Czy jesteś uzależniony/a (a/y)?</vt:lpstr>
      <vt:lpstr>Czy jesteś uzależniony/a (a/y)?</vt:lpstr>
    </vt:vector>
  </TitlesOfParts>
  <Company>w domu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Detection of Non-parametric Lines by Evidence Accumulation:  Finding Blood Vessels in Mammograms</dc:title>
  <dc:creator>Leszek Chmielewski</dc:creator>
  <dc:description>ICCVG 2004</dc:description>
  <cp:lastModifiedBy>Lenovo</cp:lastModifiedBy>
  <cp:revision>174</cp:revision>
  <cp:lastPrinted>2000-03-01T14:24:30Z</cp:lastPrinted>
  <dcterms:created xsi:type="dcterms:W3CDTF">2004-09-09T11:36:23Z</dcterms:created>
  <dcterms:modified xsi:type="dcterms:W3CDTF">2020-03-04T23:28:04Z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Język">
    <vt:lpwstr>Angielski (UK)</vt:lpwstr>
  </property>
</Properties>
</file>