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5" r:id="rId2"/>
    <p:sldId id="308" r:id="rId3"/>
    <p:sldId id="306" r:id="rId4"/>
    <p:sldId id="307" r:id="rId5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D32121"/>
    <a:srgbClr val="BA1818"/>
    <a:srgbClr val="009900"/>
    <a:srgbClr val="FF0000"/>
    <a:srgbClr val="0000FF"/>
    <a:srgbClr val="DDDDDD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81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3C3426-77DD-4189-AE2C-EB7E153EA644}" type="datetime1">
              <a:rPr lang="en-US" altLang="pl-PL"/>
              <a:pPr>
                <a:defRPr/>
              </a:pPr>
              <a:t>3/2/2022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01D9F8E-EDFE-4B48-A8C5-19443008B0A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26756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7B95C15-5760-4684-B149-65A2CB5668B8}" type="datetime1">
              <a:rPr lang="en-GB" altLang="pl-PL"/>
              <a:pPr>
                <a:defRPr/>
              </a:pPr>
              <a:t>02/03/2022</a:t>
            </a:fld>
            <a:endParaRPr lang="en-GB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AC2DF29-E3CA-4AD1-AF0A-8AF7C014B87F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6267878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6936377D-9E4F-4EC2-B6F2-F824E8BFCE40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02/03/2022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47E5C935-D291-47CD-AB68-D44A3DDF597C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110146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altLang="pl-PL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93472840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41D05CAC-D4F0-4024-A3E9-C4FD2836D339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1270320392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2722C81F-9EA5-4A23-B852-F1432282DEA1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3654333385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B79F3B4B-6B5B-49E0-A012-92AADA5F03BF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833024302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1D6C0BE6-2655-4B42-9430-26C77BBBA108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1389183878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AD214E9B-B852-4679-A35F-9EC633AF9396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93584007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28CF3BB5-990A-4E81-B6F9-437F6FBB1694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418157923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A480D98B-FF5A-45D7-B2EA-F1EA2C6D7917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351645013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45E2EEB0-9F32-4B47-B590-D98102F6D665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1636628570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0AB36EED-F6D6-4915-9668-8C8B00FC22CB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3411074474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72A42E0E-6A2B-400A-8971-2180BF7A726C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842068287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Problemy społeczne i zawodowe informatyki      0. Informacje o przedmiocie      </a:t>
            </a:r>
            <a:fld id="{DA8D1257-9DBB-45CF-A9F3-DAC89D66A7EA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4</a:t>
            </a:r>
            <a:endParaRPr lang="en-GB" altLang="pl-PL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z="2600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mtClean="0"/>
              <a:t>Problemy społeczne i zawodowe informatyki</a:t>
            </a:r>
            <a:br>
              <a:rPr lang="pl-PL" altLang="pl-PL" smtClean="0"/>
            </a:b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0. Informacje o przedmiocie</a:t>
            </a:r>
            <a:endParaRPr lang="en-GB" altLang="pl-PL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pl-PL" dirty="0" smtClean="0"/>
              <a:t>Leszek J Chmielewski</a:t>
            </a:r>
          </a:p>
          <a:p>
            <a:r>
              <a:rPr lang="pl-PL" altLang="pl-PL" dirty="0" smtClean="0"/>
              <a:t>Wydział Zastosowań Informatyki i Matematyki</a:t>
            </a:r>
            <a:br>
              <a:rPr lang="pl-PL" altLang="pl-PL" dirty="0" smtClean="0"/>
            </a:br>
            <a:r>
              <a:rPr lang="pl-PL" altLang="pl-PL" dirty="0" smtClean="0"/>
              <a:t>SGGW</a:t>
            </a:r>
          </a:p>
          <a:p>
            <a:r>
              <a:rPr lang="pl-PL" altLang="pl-PL" dirty="0" smtClean="0"/>
              <a:t/>
            </a:r>
            <a:br>
              <a:rPr lang="pl-PL" altLang="pl-PL" dirty="0" smtClean="0"/>
            </a:br>
            <a:endParaRPr lang="en-GB" altLang="pl-PL" sz="2000" dirty="0" smtClean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8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0. Informacje o przedmiocie      </a:t>
            </a:r>
            <a:fld id="{B0A29CA1-53E7-43ED-A0D0-0718D3617F2D}" type="slidenum">
              <a:rPr lang="en-GB" altLang="pl-PL" sz="1000" smtClean="0">
                <a:solidFill>
                  <a:srgbClr val="000099"/>
                </a:solidFill>
              </a:rPr>
              <a:pPr/>
              <a:t>2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4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7171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Kontakt z wykładowcą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72" name="Rectangle 11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pl-PL" altLang="pl-PL" dirty="0"/>
                  <a:t>Leszek Chmielewski</a:t>
                </a:r>
                <a:br>
                  <a:rPr lang="pl-PL" altLang="pl-PL" dirty="0"/>
                </a:br>
                <a:r>
                  <a:rPr lang="pl-PL" altLang="pl-PL" dirty="0"/>
                  <a:t>dr hab. inż., prof. SGGW</a:t>
                </a:r>
                <a:br>
                  <a:rPr lang="pl-PL" altLang="pl-PL" dirty="0"/>
                </a:br>
                <a:endParaRPr lang="pl-PL" altLang="pl-PL" dirty="0"/>
              </a:p>
              <a:p>
                <a:r>
                  <a:rPr lang="pl-PL" altLang="pl-PL" dirty="0" smtClean="0">
                    <a:solidFill>
                      <a:srgbClr val="0000FF"/>
                    </a:solidFill>
                  </a:rPr>
                  <a:t>leszek_chmielewski@sggw.edu.pl</a:t>
                </a:r>
                <a:endParaRPr lang="pl-PL" altLang="pl-PL" dirty="0">
                  <a:solidFill>
                    <a:srgbClr val="0000FF"/>
                  </a:solidFill>
                </a:endParaRPr>
              </a:p>
              <a:p>
                <a:r>
                  <a:rPr lang="en-GB" altLang="pl-PL" strike="sngStrike" dirty="0">
                    <a:solidFill>
                      <a:srgbClr val="000099"/>
                    </a:solidFill>
                  </a:rPr>
                  <a:t>www.wzim.sggw.pl/leszek_chmielewski/</a:t>
                </a:r>
                <a:endParaRPr lang="pl-PL" altLang="pl-PL" strike="sngStrike" dirty="0">
                  <a:solidFill>
                    <a:srgbClr val="0000FF"/>
                  </a:solidFill>
                </a:endParaRPr>
              </a:p>
              <a:p>
                <a:r>
                  <a:rPr lang="pl-PL" altLang="pl-PL" dirty="0">
                    <a:solidFill>
                      <a:srgbClr val="0000FF"/>
                    </a:solidFill>
                  </a:rPr>
                  <a:t>http://lchmiel.pl </a:t>
                </a:r>
                <a:r>
                  <a:rPr lang="pl-PL" altLang="pl-PL" dirty="0">
                    <a:sym typeface="Symbol" panose="05050102010706020507" pitchFamily="18" charset="2"/>
                  </a:rPr>
                  <a:t> Dla studentów</a:t>
                </a:r>
              </a:p>
              <a:p>
                <a:r>
                  <a:rPr lang="pl-PL" altLang="pl-PL" dirty="0">
                    <a:solidFill>
                      <a:srgbClr val="0000FF"/>
                    </a:solidFill>
                  </a:rPr>
                  <a:t>http://stud.lchmiel.pl</a:t>
                </a:r>
              </a:p>
              <a:p>
                <a:endParaRPr lang="pl-PL" altLang="pl-PL" dirty="0"/>
              </a:p>
              <a:p>
                <a:r>
                  <a:rPr lang="pl-PL" altLang="pl-PL" dirty="0"/>
                  <a:t>pokój </a:t>
                </a:r>
                <a:r>
                  <a:rPr lang="pl-PL" altLang="pl-PL" dirty="0" smtClean="0"/>
                  <a:t>3/37B</a:t>
                </a:r>
                <a:endParaRPr lang="pl-PL" altLang="pl-PL" dirty="0"/>
              </a:p>
              <a:p>
                <a:r>
                  <a:rPr lang="pl-PL" altLang="pl-PL" dirty="0"/>
                  <a:t>konsultacje: Katedra </a:t>
                </a:r>
                <a14:m>
                  <m:oMath xmlns:m="http://schemas.openxmlformats.org/officeDocument/2006/math">
                    <m:r>
                      <a:rPr lang="pl-PL" altLang="pl-P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pl-PL" altLang="pl-PL" dirty="0"/>
                  <a:t> Konsulatcje</a:t>
                </a:r>
              </a:p>
              <a:p>
                <a:r>
                  <a:rPr lang="pl-PL" altLang="pl-PL" sz="2400" dirty="0"/>
                  <a:t>Katedra Sztucznej Inteligencji </a:t>
                </a:r>
                <a:r>
                  <a:rPr lang="pl-PL" altLang="pl-PL" sz="2400" dirty="0">
                    <a:solidFill>
                      <a:srgbClr val="000099"/>
                    </a:solidFill>
                  </a:rPr>
                  <a:t>http://ksi.iit.sggw.pl</a:t>
                </a:r>
                <a:endParaRPr lang="pl-PL" altLang="pl-PL" dirty="0">
                  <a:solidFill>
                    <a:srgbClr val="000099"/>
                  </a:solidFill>
                </a:endParaRPr>
              </a:p>
            </p:txBody>
          </p:sp>
        </mc:Choice>
        <mc:Fallback>
          <p:sp>
            <p:nvSpPr>
              <p:cNvPr id="7172" name="Rectangle 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2"/>
                <a:stretch>
                  <a:fillRect l="-1376" t="-105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0. Informacje o przedmiocie      </a:t>
            </a:r>
            <a:fld id="{9BFD2F72-DFED-4B66-989A-F6C85CAA91BE}" type="slidenum">
              <a:rPr lang="en-GB" altLang="pl-PL" sz="1000" smtClean="0">
                <a:solidFill>
                  <a:srgbClr val="000099"/>
                </a:solidFill>
              </a:rPr>
              <a:pPr/>
              <a:t>3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4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Plan semestru</a:t>
            </a:r>
            <a:endParaRPr lang="en-GB" altLang="pl-PL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b="1" dirty="0" smtClean="0"/>
              <a:t>Zagadnienia społeczne informatyki</a:t>
            </a:r>
          </a:p>
          <a:p>
            <a:r>
              <a:rPr lang="pl-PL" altLang="pl-PL" dirty="0" smtClean="0"/>
              <a:t>Historia technologii obliczeniowych</a:t>
            </a:r>
          </a:p>
          <a:p>
            <a:r>
              <a:rPr lang="pl-PL" altLang="pl-PL" dirty="0" smtClean="0"/>
              <a:t>Podstawy etyki</a:t>
            </a:r>
          </a:p>
          <a:p>
            <a:r>
              <a:rPr lang="pl-PL" altLang="pl-PL" dirty="0" smtClean="0"/>
              <a:t>Etyka w informatyce: Kodeksy postępowania</a:t>
            </a:r>
          </a:p>
          <a:p>
            <a:r>
              <a:rPr lang="pl-PL" altLang="pl-PL" dirty="0" smtClean="0"/>
              <a:t>Zawody informatyczne i edukacja informatyków</a:t>
            </a:r>
          </a:p>
          <a:p>
            <a:r>
              <a:rPr lang="pl-PL" altLang="pl-PL" dirty="0" smtClean="0"/>
              <a:t>Ryzyko przedsięwzięć informatycznych</a:t>
            </a:r>
          </a:p>
          <a:p>
            <a:r>
              <a:rPr lang="pl-PL" altLang="pl-PL" dirty="0" smtClean="0"/>
              <a:t>Poszukiwanie pracy</a:t>
            </a:r>
          </a:p>
          <a:p>
            <a:r>
              <a:rPr lang="pl-PL" altLang="pl-PL" dirty="0" smtClean="0"/>
              <a:t>Efektywne zarządzanie czasem</a:t>
            </a:r>
          </a:p>
          <a:p>
            <a:r>
              <a:rPr lang="pl-PL" altLang="pl-PL" dirty="0" smtClean="0"/>
              <a:t>Specyfika środowiska informatyków</a:t>
            </a:r>
          </a:p>
          <a:p>
            <a:r>
              <a:rPr lang="pl-PL" altLang="pl-PL" dirty="0" smtClean="0"/>
              <a:t>…</a:t>
            </a:r>
            <a:endParaRPr lang="en-GB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Problemy społeczne i zawodowe informatyki      0. Informacje o przedmiocie      </a:t>
            </a:r>
            <a:fld id="{58A0AC6F-D322-432F-BE97-942A44AE5D16}" type="slidenum">
              <a:rPr lang="en-GB" altLang="pl-PL" sz="1000" smtClean="0">
                <a:solidFill>
                  <a:srgbClr val="000099"/>
                </a:solidFill>
              </a:rPr>
              <a:pPr/>
              <a:t>4</a:t>
            </a:fld>
            <a:r>
              <a:rPr lang="en-GB" altLang="pl-PL" sz="1000" smtClean="0">
                <a:solidFill>
                  <a:srgbClr val="000099"/>
                </a:solidFill>
              </a:rPr>
              <a:t>/</a:t>
            </a:r>
            <a:r>
              <a:rPr lang="pl-PL" altLang="pl-PL" sz="1000" smtClean="0">
                <a:solidFill>
                  <a:srgbClr val="000099"/>
                </a:solidFill>
              </a:rPr>
              <a:t>4</a:t>
            </a:r>
            <a:endParaRPr lang="en-GB" altLang="pl-PL" sz="1000" smtClean="0">
              <a:solidFill>
                <a:srgbClr val="000099"/>
              </a:solidFill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Zaliczenie</a:t>
            </a:r>
            <a:endParaRPr lang="en-GB" altLang="pl-PL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sz="1400" dirty="0" smtClean="0"/>
          </a:p>
          <a:p>
            <a:r>
              <a:rPr lang="pl-PL" altLang="pl-PL" dirty="0" smtClean="0"/>
              <a:t>Kolokwium</a:t>
            </a:r>
          </a:p>
          <a:p>
            <a:pPr lvl="1"/>
            <a:r>
              <a:rPr lang="pl-PL" altLang="pl-PL" dirty="0" smtClean="0"/>
              <a:t>Wykłady</a:t>
            </a:r>
          </a:p>
          <a:p>
            <a:pPr lvl="1"/>
            <a:endParaRPr lang="pl-PL" altLang="pl-PL" sz="1200" dirty="0"/>
          </a:p>
          <a:p>
            <a:pPr lvl="1"/>
            <a:r>
              <a:rPr lang="pl-PL" altLang="pl-PL" dirty="0" smtClean="0"/>
              <a:t>Marek </a:t>
            </a:r>
            <a:r>
              <a:rPr lang="pl-PL" altLang="pl-PL" dirty="0" smtClean="0"/>
              <a:t>Cieciura. </a:t>
            </a:r>
            <a:br>
              <a:rPr lang="pl-PL" altLang="pl-PL" dirty="0" smtClean="0"/>
            </a:br>
            <a:r>
              <a:rPr lang="pl-PL" altLang="pl-PL" dirty="0" smtClean="0"/>
              <a:t>Wybrane problemy społeczne i zawodowe informatyki. </a:t>
            </a:r>
            <a:br>
              <a:rPr lang="pl-PL" altLang="pl-PL" dirty="0" smtClean="0"/>
            </a:br>
            <a:r>
              <a:rPr lang="pl-PL" altLang="pl-PL" dirty="0" err="1" smtClean="0"/>
              <a:t>Vizja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Press&amp;IT</a:t>
            </a:r>
            <a:r>
              <a:rPr lang="pl-PL" altLang="pl-PL" dirty="0" smtClean="0"/>
              <a:t>, Warszawa 2009, </a:t>
            </a:r>
            <a:r>
              <a:rPr lang="pl-PL" altLang="pl-PL" dirty="0" smtClean="0">
                <a:solidFill>
                  <a:srgbClr val="000099"/>
                </a:solidFill>
              </a:rPr>
              <a:t>http://cieciura.net</a:t>
            </a:r>
            <a:r>
              <a:rPr lang="pl-PL" altLang="pl-PL" dirty="0" smtClean="0"/>
              <a:t> </a:t>
            </a:r>
            <a:br>
              <a:rPr lang="pl-PL" altLang="pl-PL" dirty="0" smtClean="0"/>
            </a:br>
            <a:endParaRPr lang="pl-PL" altLang="pl-PL" sz="1200" dirty="0" smtClean="0"/>
          </a:p>
          <a:p>
            <a:pPr lvl="1"/>
            <a:r>
              <a:rPr lang="pl-PL" altLang="pl-PL" dirty="0" smtClean="0"/>
              <a:t>Katarzyna Łubieńska, Jacek Woźniak.</a:t>
            </a:r>
            <a:br>
              <a:rPr lang="pl-PL" altLang="pl-PL" dirty="0" smtClean="0"/>
            </a:br>
            <a:r>
              <a:rPr lang="pl-PL" altLang="pl-PL" dirty="0" smtClean="0"/>
              <a:t>Informatycy.</a:t>
            </a:r>
            <a:br>
              <a:rPr lang="pl-PL" altLang="pl-PL" dirty="0" smtClean="0"/>
            </a:br>
            <a:r>
              <a:rPr lang="pl-PL" altLang="pl-PL" dirty="0" smtClean="0"/>
              <a:t>Wydawnictwo Akademickie Sedno, </a:t>
            </a:r>
            <a:br>
              <a:rPr lang="pl-PL" altLang="pl-PL" dirty="0" smtClean="0"/>
            </a:br>
            <a:r>
              <a:rPr lang="pl-PL" altLang="pl-PL" dirty="0" smtClean="0"/>
              <a:t>Warszawa </a:t>
            </a:r>
            <a:r>
              <a:rPr lang="pl-PL" altLang="pl-PL" dirty="0" smtClean="0"/>
              <a:t>2015</a:t>
            </a:r>
            <a:endParaRPr lang="pl-PL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4311</TotalTime>
  <Words>95</Words>
  <Application>Microsoft Office PowerPoint</Application>
  <PresentationFormat>Pokaz na ekranie (4:3)</PresentationFormat>
  <Paragraphs>37</Paragraphs>
  <Slides>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2" baseType="lpstr">
      <vt:lpstr>Arial</vt:lpstr>
      <vt:lpstr>Cambria Math</vt:lpstr>
      <vt:lpstr>OpenSymbol</vt:lpstr>
      <vt:lpstr>Symbol</vt:lpstr>
      <vt:lpstr>Times New Roman</vt:lpstr>
      <vt:lpstr>Verdana</vt:lpstr>
      <vt:lpstr>Wingdings</vt:lpstr>
      <vt:lpstr>Chmielewski_ICCVG04</vt:lpstr>
      <vt:lpstr>Problemy społeczne i zawodowe informatyki  0. Informacje o przedmiocie</vt:lpstr>
      <vt:lpstr>Kontakt z wykładowcą</vt:lpstr>
      <vt:lpstr>Plan semestru</vt:lpstr>
      <vt:lpstr>Zaliczenie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lchmiel</cp:lastModifiedBy>
  <cp:revision>175</cp:revision>
  <cp:lastPrinted>2000-03-01T14:24:30Z</cp:lastPrinted>
  <dcterms:created xsi:type="dcterms:W3CDTF">2004-09-09T11:36:23Z</dcterms:created>
  <dcterms:modified xsi:type="dcterms:W3CDTF">2022-03-02T19:33:13Z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