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5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FF"/>
    <a:srgbClr val="0099FF"/>
    <a:srgbClr val="0099CC"/>
    <a:srgbClr val="003399"/>
    <a:srgbClr val="336699"/>
    <a:srgbClr val="008080"/>
    <a:srgbClr val="000066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62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0" d="100"/>
          <a:sy n="30" d="100"/>
        </p:scale>
        <p:origin x="-122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75F1F2-05AA-4279-AEF8-38BCD43BCF11}" type="datetime1">
              <a:rPr lang="en-US" altLang="pl-PL"/>
              <a:pPr>
                <a:defRPr/>
              </a:pPr>
              <a:t>1/2/2018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7BE9A32-E0FA-414A-8116-42AFD756C67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377876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075" name="Rectangle 9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E0A8DE8-9705-4ECC-A4D1-AA03A572723D}" type="datetime1">
              <a:rPr lang="pl-PL" altLang="pl-PL"/>
              <a:pPr>
                <a:defRPr/>
              </a:pPr>
              <a:t>2018-01-02</a:t>
            </a:fld>
            <a:endParaRPr lang="pl-PL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D43C98B-F1E8-4DE9-A472-041C5DDDBE9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4644004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 userDrawn="1"/>
        </p:nvSpPr>
        <p:spPr bwMode="auto">
          <a:xfrm>
            <a:off x="1828800" y="609600"/>
            <a:ext cx="6324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kumimoji="0" lang="pl-PL" altLang="pl-PL" sz="2200" b="0">
              <a:solidFill>
                <a:srgbClr val="003399"/>
              </a:solidFill>
            </a:endParaRPr>
          </a:p>
        </p:txBody>
      </p:sp>
      <p:sp>
        <p:nvSpPr>
          <p:cNvPr id="5" name="Rectangle 18"/>
          <p:cNvSpPr>
            <a:spLocks noChangeArrowheads="1"/>
          </p:cNvSpPr>
          <p:nvPr userDrawn="1"/>
        </p:nvSpPr>
        <p:spPr bwMode="auto">
          <a:xfrm>
            <a:off x="304800" y="1560513"/>
            <a:ext cx="8458200" cy="39687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kumimoji="0" lang="pl-PL" altLang="pl-PL" sz="2600" b="0">
              <a:solidFill>
                <a:srgbClr val="003399"/>
              </a:solidFill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304800" y="5980113"/>
            <a:ext cx="8458200" cy="39687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kumimoji="0" lang="pl-PL" altLang="pl-PL" sz="2600" b="0">
              <a:solidFill>
                <a:srgbClr val="003399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09800"/>
            <a:ext cx="8458200" cy="1371600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endParaRPr lang="pl-PL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733800"/>
            <a:ext cx="8458200" cy="19812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sz="2400">
                <a:sym typeface="Symbol" panose="05050102010706020507" pitchFamily="18" charset="2"/>
              </a:defRPr>
            </a:lvl1pPr>
          </a:lstStyle>
          <a:p>
            <a:pPr lvl="0"/>
            <a:endParaRPr lang="pl-PL" altLang="pl-PL" noProof="0" smtClean="0">
              <a:sym typeface="Symbol" panose="05050102010706020507" pitchFamily="18" charset="2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61100"/>
            <a:ext cx="1812925" cy="431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SGGW WZIM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95600" y="6273800"/>
            <a:ext cx="4038600" cy="431800"/>
          </a:xfrm>
        </p:spPr>
        <p:txBody>
          <a:bodyPr/>
          <a:lstStyle>
            <a:lvl1pPr algn="ctr">
              <a:defRPr sz="1400"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Leszek Chmielewski</a:t>
            </a:r>
          </a:p>
        </p:txBody>
      </p:sp>
    </p:spTree>
    <p:extLst>
      <p:ext uri="{BB962C8B-B14F-4D97-AF65-F5344CB8AC3E}">
        <p14:creationId xmlns:p14="http://schemas.microsoft.com/office/powerpoint/2010/main" val="68291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43272-DB2C-48EA-83AC-CA008ACA5FA6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4326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46875" y="115888"/>
            <a:ext cx="2146300" cy="62849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115888"/>
            <a:ext cx="6289675" cy="62849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8DB86-2E85-4AD7-A521-D4E603A17FD8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1343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B503E-03F3-4BBD-8D78-839E358D9E30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14509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7B5C1-563F-4F60-B981-A56978398F81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706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7988" cy="5638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75188" y="762000"/>
            <a:ext cx="4217987" cy="5638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F8D9A-19AF-4DB7-B4BE-E51F6377FB60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5173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34FF0-1A4C-4B33-9A26-C6BE26934BBB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5522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AC2F6-A8D6-4D6F-A480-FB5C08589330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3517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83E8E-8B11-4167-AED3-126BE1F3C398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64863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2EA5B-0EA9-4EAB-95A2-823E8CE8785D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006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86F1C-C968-4D16-BCC5-4FC5502B6966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89217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15888"/>
            <a:ext cx="858837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Tytuł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762000"/>
            <a:ext cx="8588375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tekstu</a:t>
            </a:r>
            <a:br>
              <a:rPr lang="pl-PL" altLang="pl-PL" smtClean="0"/>
            </a:br>
            <a:r>
              <a:rPr lang="pl-PL" altLang="pl-PL" smtClean="0"/>
              <a:t>z Wzorca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553200"/>
            <a:ext cx="6096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rgbClr val="003399"/>
                </a:solidFill>
              </a:defRPr>
            </a:lvl1pPr>
          </a:lstStyle>
          <a:p>
            <a:pPr>
              <a:defRPr/>
            </a:pPr>
            <a:fld id="{2E5672A2-90C2-4766-95A0-B293B8F671BA}" type="slidenum">
              <a:rPr lang="pl-PL" altLang="pl-PL"/>
              <a:pPr>
                <a:defRPr/>
              </a:pPr>
              <a:t>‹#›</a:t>
            </a:fld>
            <a:r>
              <a:rPr lang="pl-PL" altLang="pl-PL"/>
              <a:t>/10</a:t>
            </a:r>
          </a:p>
        </p:txBody>
      </p:sp>
      <p:sp>
        <p:nvSpPr>
          <p:cNvPr id="1029" name="Rectangle 12"/>
          <p:cNvSpPr>
            <a:spLocks noChangeArrowheads="1"/>
          </p:cNvSpPr>
          <p:nvPr/>
        </p:nvSpPr>
        <p:spPr bwMode="auto">
          <a:xfrm>
            <a:off x="304800" y="6446838"/>
            <a:ext cx="8588375" cy="6985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kumimoji="0" lang="pl-PL" altLang="pl-PL" sz="2600" b="0">
              <a:solidFill>
                <a:srgbClr val="003399"/>
              </a:solidFill>
            </a:endParaRP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76962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rgbClr val="003399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Odporne metody analizy obrazów.   ZZ. Repetytorium</a:t>
            </a:r>
            <a:endParaRPr lang="pl-PL" altLang="pl-PL">
              <a:sym typeface="Symbol" panose="05050102010706020507" pitchFamily="18" charset="2"/>
            </a:endParaRPr>
          </a:p>
        </p:txBody>
      </p:sp>
      <p:sp>
        <p:nvSpPr>
          <p:cNvPr id="2" name="Rectangle 16"/>
          <p:cNvSpPr>
            <a:spLocks noChangeArrowheads="1"/>
          </p:cNvSpPr>
          <p:nvPr userDrawn="1"/>
        </p:nvSpPr>
        <p:spPr bwMode="auto">
          <a:xfrm>
            <a:off x="304800" y="646113"/>
            <a:ext cx="8588375" cy="6985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kumimoji="0" lang="pl-PL" altLang="pl-PL" sz="2600" b="0">
              <a:solidFill>
                <a:srgbClr val="00339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l"/>
        <a:defRPr kumimoji="1" sz="2800" kern="1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SzPct val="60000"/>
        <a:buFont typeface="Monotype Sorts" pitchFamily="2" charset="2"/>
        <a:buChar char="u"/>
        <a:defRPr kumimoji="1" sz="2600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60000"/>
        <a:buFont typeface="Monotype Sorts" pitchFamily="2" charset="2"/>
        <a:buChar char="F"/>
        <a:defRPr kumimoji="1" sz="2400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CCFF"/>
        </a:buClr>
        <a:buSzPct val="100000"/>
        <a:buChar char="–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400" b="0">
                <a:solidFill>
                  <a:srgbClr val="000066"/>
                </a:solidFill>
              </a:rPr>
              <a:t>SGGW WZIM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400" b="0">
                <a:solidFill>
                  <a:srgbClr val="000099"/>
                </a:solidFill>
              </a:rPr>
              <a:t>Leszek Chmielewski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l-PL" altLang="pl-PL" smtClean="0"/>
              <a:t>Odporne metody analizy obrazów</a:t>
            </a:r>
            <a:endParaRPr lang="en-GB" altLang="pl-PL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altLang="pl-PL" smtClean="0"/>
              <a:t>Repetytorium</a:t>
            </a:r>
            <a:endParaRPr lang="en-GB" altLang="pl-P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F0EE26-3842-4C6F-B9F6-8DAEC164AB8C}" type="slidenum">
              <a:rPr lang="pl-PL" altLang="pl-PL" sz="1200" b="0">
                <a:solidFill>
                  <a:srgbClr val="003399"/>
                </a:solidFill>
              </a:rPr>
              <a:pPr/>
              <a:t>10</a:t>
            </a:fld>
            <a:r>
              <a:rPr lang="pl-PL" altLang="pl-PL" sz="1200" b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14339" name="Symbol zastępczy stop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200" b="0">
                <a:solidFill>
                  <a:srgbClr val="003399"/>
                </a:solidFill>
              </a:rPr>
              <a:t>Odporne metody analizy obrazów.   ZZ. Repetytorium</a:t>
            </a:r>
            <a:endParaRPr lang="pl-PL" altLang="pl-PL" sz="1200" b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1800" smtClean="0"/>
              <a:t>8/8</a:t>
            </a:r>
            <a:r>
              <a:rPr lang="pl-PL" altLang="pl-PL" smtClean="0"/>
              <a:t>  5. Rozmycie – metoda poprawy odporności</a:t>
            </a:r>
            <a:endParaRPr lang="en-GB" altLang="pl-PL" smtClean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l-PL" altLang="pl-PL" sz="2400" smtClean="0"/>
              <a:t>Histogram</a:t>
            </a:r>
          </a:p>
          <a:p>
            <a:pPr lvl="1"/>
            <a:r>
              <a:rPr lang="pl-PL" altLang="pl-PL" sz="2200" smtClean="0"/>
              <a:t>Ostry</a:t>
            </a:r>
          </a:p>
          <a:p>
            <a:pPr lvl="1"/>
            <a:r>
              <a:rPr lang="pl-PL" altLang="pl-PL" sz="2200" smtClean="0"/>
              <a:t>Rozmyty</a:t>
            </a:r>
          </a:p>
          <a:p>
            <a:r>
              <a:rPr lang="pl-PL" altLang="pl-PL" sz="2400" smtClean="0"/>
              <a:t>Rozmycie graniczne</a:t>
            </a:r>
          </a:p>
          <a:p>
            <a:r>
              <a:rPr lang="pl-PL" altLang="pl-PL" sz="2400" smtClean="0"/>
              <a:t>Stopień rozmycia</a:t>
            </a:r>
          </a:p>
          <a:p>
            <a:r>
              <a:rPr lang="pl-PL" altLang="pl-PL" sz="2400" smtClean="0"/>
              <a:t>Rozmycie słabe</a:t>
            </a:r>
          </a:p>
        </p:txBody>
      </p:sp>
      <p:sp>
        <p:nvSpPr>
          <p:cNvPr id="1434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5188" y="762000"/>
            <a:ext cx="4360862" cy="5638800"/>
          </a:xfrm>
        </p:spPr>
        <p:txBody>
          <a:bodyPr/>
          <a:lstStyle/>
          <a:p>
            <a:endParaRPr lang="pl-PL" altLang="pl-PL" sz="2400" smtClean="0"/>
          </a:p>
          <a:p>
            <a:r>
              <a:rPr lang="pl-PL" altLang="pl-PL" sz="2400" smtClean="0"/>
              <a:t>Rozmycie słabe akumulatora jako metoda poprawy odporności</a:t>
            </a:r>
            <a:endParaRPr lang="en-GB" altLang="pl-PL" sz="2400" smtClean="0"/>
          </a:p>
        </p:txBody>
      </p:sp>
      <p:sp>
        <p:nvSpPr>
          <p:cNvPr id="14343" name="Rectangle 5"/>
          <p:cNvSpPr>
            <a:spLocks noChangeArrowheads="1"/>
          </p:cNvSpPr>
          <p:nvPr/>
        </p:nvSpPr>
        <p:spPr bwMode="auto">
          <a:xfrm>
            <a:off x="0" y="3500438"/>
            <a:ext cx="9144000" cy="33575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A98169-0D37-4E19-8622-F1F2DB06D5E2}" type="slidenum">
              <a:rPr lang="pl-PL" altLang="pl-PL" sz="1200" b="0">
                <a:solidFill>
                  <a:srgbClr val="003399"/>
                </a:solidFill>
              </a:rPr>
              <a:pPr/>
              <a:t>2</a:t>
            </a:fld>
            <a:r>
              <a:rPr lang="pl-PL" altLang="pl-PL" sz="1200" b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6147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200" b="0">
                <a:solidFill>
                  <a:srgbClr val="003399"/>
                </a:solidFill>
              </a:rPr>
              <a:t>Odporne metody analizy obrazów.   ZZ. Repetytorium</a:t>
            </a:r>
            <a:endParaRPr lang="pl-PL" altLang="pl-PL" sz="1200" b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Plan</a:t>
            </a:r>
            <a:endParaRPr lang="en-GB" altLang="pl-PL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endParaRPr lang="pl-PL" altLang="pl-PL" sz="1600" smtClean="0"/>
          </a:p>
          <a:p>
            <a:pPr marL="533400" indent="-533400"/>
            <a:r>
              <a:rPr lang="pl-PL" altLang="pl-PL" smtClean="0"/>
              <a:t>Podsumowanie omawianej tematyki</a:t>
            </a:r>
          </a:p>
          <a:p>
            <a:pPr marL="533400" indent="-533400"/>
            <a:endParaRPr lang="pl-PL" altLang="pl-PL" sz="1600" smtClean="0"/>
          </a:p>
          <a:p>
            <a:pPr marL="533400" indent="-533400"/>
            <a:r>
              <a:rPr lang="pl-PL" altLang="pl-PL" smtClean="0"/>
              <a:t>Cztery grupy tematów</a:t>
            </a:r>
          </a:p>
          <a:p>
            <a:pPr marL="952500" lvl="1" indent="-495300">
              <a:buSzTx/>
              <a:buFont typeface="Monotype Sorts" pitchFamily="2" charset="2"/>
              <a:buAutoNum type="arabicPeriod"/>
            </a:pPr>
            <a:endParaRPr lang="pl-PL" altLang="pl-PL" sz="900" smtClean="0"/>
          </a:p>
          <a:p>
            <a:pPr marL="952500" lvl="1" indent="-495300">
              <a:buSzTx/>
              <a:buFont typeface="Monotype Sorts" pitchFamily="2" charset="2"/>
              <a:buAutoNum type="arabicPeriod"/>
            </a:pPr>
            <a:r>
              <a:rPr lang="pl-PL" altLang="pl-PL" smtClean="0"/>
              <a:t>Terminologia</a:t>
            </a:r>
          </a:p>
          <a:p>
            <a:pPr marL="952500" lvl="1" indent="-495300">
              <a:buSzTx/>
              <a:buFont typeface="Monotype Sorts" pitchFamily="2" charset="2"/>
              <a:buAutoNum type="arabicPeriod"/>
            </a:pPr>
            <a:r>
              <a:rPr lang="pl-PL" altLang="pl-PL" smtClean="0"/>
              <a:t>Metody analizy obrazów</a:t>
            </a:r>
          </a:p>
          <a:p>
            <a:pPr marL="1371600" lvl="2" indent="-457200">
              <a:buSzPct val="55000"/>
              <a:buFont typeface="Monotype Sorts" pitchFamily="2" charset="2"/>
              <a:buChar char="u"/>
            </a:pPr>
            <a:r>
              <a:rPr lang="pl-PL" altLang="pl-PL" smtClean="0"/>
              <a:t>wybrane, odporne metody analizy obrazów</a:t>
            </a:r>
          </a:p>
          <a:p>
            <a:pPr marL="1371600" lvl="2" indent="-457200">
              <a:buSzPct val="55000"/>
              <a:buFont typeface="Monotype Sorts" pitchFamily="2" charset="2"/>
              <a:buChar char="u"/>
            </a:pPr>
            <a:r>
              <a:rPr lang="pl-PL" altLang="pl-PL" smtClean="0"/>
              <a:t>pomocnicze, proste metody analizy obrazów</a:t>
            </a:r>
          </a:p>
          <a:p>
            <a:pPr marL="952500" lvl="1" indent="-495300">
              <a:buSzTx/>
              <a:buFont typeface="Monotype Sorts" pitchFamily="2" charset="2"/>
              <a:buAutoNum type="arabicPeriod"/>
            </a:pPr>
            <a:r>
              <a:rPr lang="pl-PL" altLang="pl-PL" smtClean="0"/>
              <a:t>Metody używane w badaniu odporności</a:t>
            </a:r>
            <a:endParaRPr lang="pl-PL" altLang="pl-PL" sz="1200" smtClean="0"/>
          </a:p>
          <a:p>
            <a:pPr marL="952500" lvl="1" indent="-495300">
              <a:buSzTx/>
              <a:buFont typeface="Monotype Sorts" pitchFamily="2" charset="2"/>
              <a:buAutoNum type="arabicPeriod"/>
            </a:pPr>
            <a:r>
              <a:rPr lang="pl-PL" altLang="pl-PL" smtClean="0"/>
              <a:t>Rozmycie jako metoda poprawy odporności</a:t>
            </a:r>
          </a:p>
          <a:p>
            <a:pPr marL="952500" lvl="1" indent="-495300">
              <a:buSzTx/>
              <a:buFont typeface="Monotype Sorts" pitchFamily="2" charset="2"/>
              <a:buNone/>
            </a:pPr>
            <a:endParaRPr lang="en-GB" altLang="pl-PL" sz="1800" smtClean="0"/>
          </a:p>
          <a:p>
            <a:pPr marL="952500" lvl="1" indent="-495300" algn="ctr">
              <a:buSzTx/>
              <a:buFont typeface="Monotype Sorts" pitchFamily="2" charset="2"/>
              <a:buNone/>
            </a:pPr>
            <a:r>
              <a:rPr lang="pl-PL" altLang="pl-PL" sz="2200" smtClean="0"/>
              <a:t>http://www.lchmiel.pl/stud/</a:t>
            </a:r>
            <a:r>
              <a:rPr lang="en-GB" altLang="pl-PL" sz="2200" smtClean="0"/>
              <a:t>Odporne_Repetytorium.zip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CF9F29-21F2-4ECA-AAF5-DF5E76092634}" type="slidenum">
              <a:rPr lang="pl-PL" altLang="pl-PL" sz="1200" b="0">
                <a:solidFill>
                  <a:srgbClr val="003399"/>
                </a:solidFill>
              </a:rPr>
              <a:pPr/>
              <a:t>3</a:t>
            </a:fld>
            <a:r>
              <a:rPr lang="pl-PL" altLang="pl-PL" sz="1200" b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7171" name="Symbol zastępczy stop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200" b="0">
                <a:solidFill>
                  <a:srgbClr val="003399"/>
                </a:solidFill>
              </a:rPr>
              <a:t>Odporne metody analizy obrazów.   ZZ. Repetytorium</a:t>
            </a:r>
            <a:endParaRPr lang="pl-PL" altLang="pl-PL" sz="1200" b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1800" smtClean="0"/>
              <a:t>1/8</a:t>
            </a:r>
            <a:r>
              <a:rPr lang="pl-PL" altLang="pl-PL" smtClean="0"/>
              <a:t>  1. Terminologia    1/2</a:t>
            </a:r>
            <a:endParaRPr lang="en-GB" altLang="pl-PL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l-PL" altLang="pl-PL" sz="2400" smtClean="0"/>
              <a:t>Przestrzeń</a:t>
            </a:r>
          </a:p>
          <a:p>
            <a:pPr lvl="1"/>
            <a:r>
              <a:rPr lang="pl-PL" altLang="pl-PL" sz="2200" smtClean="0"/>
              <a:t>obrazu</a:t>
            </a:r>
          </a:p>
          <a:p>
            <a:pPr lvl="1"/>
            <a:r>
              <a:rPr lang="pl-PL" altLang="pl-PL" sz="2200" smtClean="0"/>
              <a:t>parametrów</a:t>
            </a:r>
          </a:p>
          <a:p>
            <a:r>
              <a:rPr lang="pl-PL" altLang="pl-PL" sz="2400" smtClean="0"/>
              <a:t>Podzbiór (danych)</a:t>
            </a:r>
          </a:p>
          <a:p>
            <a:pPr lvl="1"/>
            <a:r>
              <a:rPr lang="pl-PL" altLang="pl-PL" sz="2200" smtClean="0"/>
              <a:t>głosujący</a:t>
            </a:r>
          </a:p>
          <a:p>
            <a:pPr lvl="1"/>
            <a:r>
              <a:rPr lang="pl-PL" altLang="pl-PL" sz="2200" u="sng" smtClean="0"/>
              <a:t>elementarny</a:t>
            </a:r>
          </a:p>
        </p:txBody>
      </p:sp>
      <p:sp>
        <p:nvSpPr>
          <p:cNvPr id="34611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defRPr/>
            </a:pPr>
            <a:r>
              <a:rPr lang="pl-PL" altLang="pl-PL" sz="2400" dirty="0" smtClean="0"/>
              <a:t>Dane</a:t>
            </a:r>
          </a:p>
          <a:p>
            <a:pPr lvl="1">
              <a:defRPr/>
            </a:pPr>
            <a:r>
              <a:rPr lang="pl-PL" altLang="pl-PL" sz="2200" dirty="0" smtClean="0"/>
              <a:t>prawidłowe</a:t>
            </a:r>
          </a:p>
          <a:p>
            <a:pPr lvl="1">
              <a:defRPr/>
            </a:pPr>
            <a:r>
              <a:rPr lang="pl-PL" altLang="pl-PL" sz="2200" dirty="0" smtClean="0"/>
              <a:t>błędne, odstające</a:t>
            </a:r>
            <a:endParaRPr lang="en-GB" altLang="pl-PL" sz="2200" dirty="0" smtClean="0"/>
          </a:p>
          <a:p>
            <a:pPr>
              <a:lnSpc>
                <a:spcPct val="80000"/>
              </a:lnSpc>
              <a:defRPr/>
            </a:pPr>
            <a:r>
              <a:rPr lang="pl-PL" altLang="pl-PL" sz="2400" dirty="0" smtClean="0"/>
              <a:t>Miara zawartości błędów</a:t>
            </a:r>
            <a:br>
              <a:rPr lang="pl-PL" altLang="pl-PL" sz="2400" dirty="0" smtClean="0"/>
            </a:br>
            <a:r>
              <a:rPr lang="pl-PL" altLang="pl-PL" sz="2400" dirty="0" smtClean="0"/>
              <a:t>w danych</a:t>
            </a:r>
          </a:p>
          <a:p>
            <a:pPr lvl="1">
              <a:defRPr/>
            </a:pPr>
            <a:r>
              <a:rPr lang="pl-PL" altLang="pl-PL" sz="2200" dirty="0" smtClean="0"/>
              <a:t>udział błędnych danych</a:t>
            </a:r>
          </a:p>
          <a:p>
            <a:pPr marL="457200" lvl="1" indent="0">
              <a:buFont typeface="Monotype Sorts" pitchFamily="2" charset="2"/>
              <a:buNone/>
              <a:defRPr/>
            </a:pPr>
            <a:endParaRPr lang="en-GB" altLang="pl-PL" sz="2200" dirty="0" smtClean="0"/>
          </a:p>
        </p:txBody>
      </p:sp>
      <p:sp>
        <p:nvSpPr>
          <p:cNvPr id="7175" name="Rectangle 4"/>
          <p:cNvSpPr>
            <a:spLocks noChangeArrowheads="1"/>
          </p:cNvSpPr>
          <p:nvPr/>
        </p:nvSpPr>
        <p:spPr bwMode="auto">
          <a:xfrm>
            <a:off x="0" y="3500438"/>
            <a:ext cx="9144000" cy="33575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42EF428-3289-4AEC-A993-F483CC5DA6C3}" type="slidenum">
              <a:rPr lang="pl-PL" altLang="pl-PL" sz="1200" b="0">
                <a:solidFill>
                  <a:srgbClr val="003399"/>
                </a:solidFill>
              </a:rPr>
              <a:pPr/>
              <a:t>4</a:t>
            </a:fld>
            <a:r>
              <a:rPr lang="pl-PL" altLang="pl-PL" sz="1200" b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8195" name="Symbol zastępczy stop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200" b="0">
                <a:solidFill>
                  <a:srgbClr val="003399"/>
                </a:solidFill>
              </a:rPr>
              <a:t>Odporne metody analizy obrazów.   ZZ. Repetytorium</a:t>
            </a:r>
            <a:endParaRPr lang="pl-PL" altLang="pl-PL" sz="1200" b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1800" smtClean="0"/>
              <a:t>2/8</a:t>
            </a:r>
            <a:r>
              <a:rPr lang="pl-PL" altLang="pl-PL" smtClean="0"/>
              <a:t>  1. Terminologia    2/2</a:t>
            </a:r>
            <a:endParaRPr lang="en-GB" altLang="pl-PL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l-PL" altLang="pl-PL" sz="2400" smtClean="0"/>
              <a:t>Miara dokładności wyniku</a:t>
            </a:r>
          </a:p>
          <a:p>
            <a:r>
              <a:rPr lang="pl-PL" altLang="pl-PL" sz="2400" smtClean="0"/>
              <a:t>Próg akceptowalności wyniku</a:t>
            </a:r>
          </a:p>
          <a:p>
            <a:r>
              <a:rPr lang="pl-PL" altLang="pl-PL" sz="2400" smtClean="0"/>
              <a:t>Punkt załamania</a:t>
            </a:r>
            <a:endParaRPr lang="en-GB" altLang="pl-PL" sz="2400" smtClean="0"/>
          </a:p>
        </p:txBody>
      </p:sp>
      <p:sp>
        <p:nvSpPr>
          <p:cNvPr id="3512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5188" y="762000"/>
            <a:ext cx="4360862" cy="5638800"/>
          </a:xfrm>
        </p:spPr>
        <p:txBody>
          <a:bodyPr/>
          <a:lstStyle/>
          <a:p>
            <a:pPr>
              <a:defRPr/>
            </a:pPr>
            <a:r>
              <a:rPr lang="pl-PL" altLang="pl-PL" sz="2400" dirty="0" smtClean="0"/>
              <a:t>Wyniki detekcji / klasyfikacji</a:t>
            </a:r>
          </a:p>
          <a:p>
            <a:pPr lvl="1">
              <a:defRPr/>
            </a:pPr>
            <a:r>
              <a:rPr lang="pl-PL" altLang="pl-PL" sz="2200" dirty="0" smtClean="0"/>
              <a:t>pozytywne P, negatywne N</a:t>
            </a:r>
          </a:p>
          <a:p>
            <a:pPr lvl="1">
              <a:defRPr/>
            </a:pPr>
            <a:r>
              <a:rPr lang="pl-PL" altLang="pl-PL" sz="2200" dirty="0" smtClean="0"/>
              <a:t>prawdziwe T, fałszywe F</a:t>
            </a:r>
          </a:p>
          <a:p>
            <a:pPr lvl="1">
              <a:defRPr/>
            </a:pPr>
            <a:r>
              <a:rPr lang="pl-PL" altLang="pl-PL" sz="2200" dirty="0" smtClean="0"/>
              <a:t>TPR, FPR</a:t>
            </a:r>
          </a:p>
          <a:p>
            <a:pPr>
              <a:defRPr/>
            </a:pPr>
            <a:r>
              <a:rPr lang="pl-PL" altLang="pl-PL" sz="2400" dirty="0" smtClean="0"/>
              <a:t>Czułość, specyficzność</a:t>
            </a:r>
          </a:p>
          <a:p>
            <a:pPr>
              <a:defRPr/>
            </a:pPr>
            <a:r>
              <a:rPr lang="pl-PL" altLang="pl-PL" sz="2400" dirty="0" smtClean="0"/>
              <a:t>ROC, A</a:t>
            </a:r>
            <a:r>
              <a:rPr lang="pl-PL" altLang="pl-PL" sz="2400" baseline="-25000" dirty="0" smtClean="0"/>
              <a:t>z</a:t>
            </a:r>
            <a:r>
              <a:rPr lang="pl-PL" altLang="pl-PL" sz="2400" dirty="0" smtClean="0"/>
              <a:t>, </a:t>
            </a:r>
            <a:r>
              <a:rPr lang="pl-PL" altLang="pl-PL" sz="24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A</a:t>
            </a:r>
            <a:r>
              <a:rPr lang="pl-PL" altLang="pl-PL" sz="2400" baseline="-250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20</a:t>
            </a:r>
            <a:endParaRPr lang="en-GB" altLang="pl-PL" sz="2400" baseline="-25000" dirty="0" smtClean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0" y="3500438"/>
            <a:ext cx="9144000" cy="33575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6966FAB-3BCC-4953-BDDC-37DED57F0156}" type="slidenum">
              <a:rPr lang="pl-PL" altLang="pl-PL" sz="1200" b="0">
                <a:solidFill>
                  <a:srgbClr val="003399"/>
                </a:solidFill>
              </a:rPr>
              <a:pPr/>
              <a:t>5</a:t>
            </a:fld>
            <a:r>
              <a:rPr lang="pl-PL" altLang="pl-PL" sz="1200" b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9219" name="Symbol zastępczy stop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200" b="0">
                <a:solidFill>
                  <a:srgbClr val="003399"/>
                </a:solidFill>
              </a:rPr>
              <a:t>Odporne metody analizy obrazów.   ZZ. Repetytorium</a:t>
            </a:r>
            <a:endParaRPr lang="pl-PL" altLang="pl-PL" sz="1200" b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1800" smtClean="0"/>
              <a:t>3/8</a:t>
            </a:r>
            <a:r>
              <a:rPr lang="pl-PL" altLang="pl-PL" smtClean="0"/>
              <a:t>  2. Odporne metody analizy obrazów    1/3</a:t>
            </a:r>
            <a:endParaRPr lang="en-GB" altLang="pl-PL" smtClean="0"/>
          </a:p>
        </p:txBody>
      </p:sp>
      <p:sp>
        <p:nvSpPr>
          <p:cNvPr id="347143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pl-PL" altLang="pl-PL" sz="2400" dirty="0" smtClean="0"/>
              <a:t>Transformata Hougha HT</a:t>
            </a:r>
          </a:p>
          <a:p>
            <a:pPr>
              <a:defRPr/>
            </a:pPr>
            <a:r>
              <a:rPr lang="pl-PL" altLang="pl-PL" sz="2400" dirty="0" smtClean="0"/>
              <a:t>Detekcja linii prostej</a:t>
            </a:r>
          </a:p>
          <a:p>
            <a:pPr lvl="1">
              <a:defRPr/>
            </a:pPr>
            <a:r>
              <a:rPr lang="pl-PL" altLang="pl-PL" sz="2200" dirty="0" smtClean="0"/>
              <a:t>1 punkt</a:t>
            </a:r>
          </a:p>
          <a:p>
            <a:pPr lvl="1">
              <a:defRPr/>
            </a:pPr>
            <a:r>
              <a:rPr lang="pl-PL" altLang="pl-PL" sz="2200" u="sng" dirty="0" smtClean="0"/>
              <a:t>2 punkty</a:t>
            </a:r>
          </a:p>
          <a:p>
            <a:pPr lvl="1">
              <a:defRPr/>
            </a:pPr>
            <a:r>
              <a:rPr lang="pl-PL" altLang="pl-PL" sz="2200" u="sng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1 punkt + gradient</a:t>
            </a:r>
            <a:endParaRPr lang="en-GB" altLang="pl-PL" sz="2200" u="sng" dirty="0" smtClean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47144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675188" y="762000"/>
            <a:ext cx="4360862" cy="5638800"/>
          </a:xfrm>
        </p:spPr>
        <p:txBody>
          <a:bodyPr/>
          <a:lstStyle/>
          <a:p>
            <a:pPr>
              <a:defRPr/>
            </a:pPr>
            <a:r>
              <a:rPr lang="pl-PL" altLang="pl-PL" sz="2400" dirty="0" smtClean="0"/>
              <a:t>Detekcja okręgu</a:t>
            </a:r>
          </a:p>
          <a:p>
            <a:pPr lvl="1">
              <a:defRPr/>
            </a:pPr>
            <a:r>
              <a:rPr lang="pl-PL" altLang="pl-PL" sz="2200" dirty="0" smtClean="0"/>
              <a:t>1 punkt</a:t>
            </a:r>
          </a:p>
          <a:p>
            <a:pPr lvl="1">
              <a:lnSpc>
                <a:spcPct val="90000"/>
              </a:lnSpc>
              <a:defRPr/>
            </a:pPr>
            <a:r>
              <a:rPr lang="pl-PL" altLang="pl-PL" sz="2200" dirty="0" smtClean="0"/>
              <a:t>1 punkt + gradient:</a:t>
            </a:r>
            <a:br>
              <a:rPr lang="pl-PL" altLang="pl-PL" sz="2200" dirty="0" smtClean="0"/>
            </a:br>
            <a:r>
              <a:rPr lang="pl-PL" altLang="pl-PL" sz="2200" dirty="0" smtClean="0"/>
              <a:t>  dekompozycja przestrzeni</a:t>
            </a:r>
            <a:br>
              <a:rPr lang="pl-PL" altLang="pl-PL" sz="2200" dirty="0" smtClean="0"/>
            </a:br>
            <a:r>
              <a:rPr lang="pl-PL" altLang="pl-PL" sz="2200" dirty="0" smtClean="0"/>
              <a:t>  parametrów</a:t>
            </a:r>
          </a:p>
          <a:p>
            <a:pPr lvl="1">
              <a:defRPr/>
            </a:pPr>
            <a:r>
              <a:rPr lang="pl-PL" altLang="pl-PL" sz="2200" dirty="0" smtClean="0"/>
              <a:t>2 punkty</a:t>
            </a:r>
          </a:p>
          <a:p>
            <a:pPr lvl="1">
              <a:defRPr/>
            </a:pPr>
            <a:r>
              <a:rPr lang="pl-PL" altLang="pl-PL" sz="2200" u="sng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3 punkty</a:t>
            </a:r>
            <a:endParaRPr lang="en-GB" altLang="pl-PL" sz="2200" u="sng" dirty="0" smtClean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223" name="Rectangle 9"/>
          <p:cNvSpPr>
            <a:spLocks noChangeArrowheads="1"/>
          </p:cNvSpPr>
          <p:nvPr/>
        </p:nvSpPr>
        <p:spPr bwMode="auto">
          <a:xfrm>
            <a:off x="0" y="3500438"/>
            <a:ext cx="9144000" cy="33575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180814-E3C2-441F-B9AB-0E1E0CD10EBB}" type="slidenum">
              <a:rPr lang="pl-PL" altLang="pl-PL" sz="1200" b="0">
                <a:solidFill>
                  <a:srgbClr val="003399"/>
                </a:solidFill>
              </a:rPr>
              <a:pPr/>
              <a:t>6</a:t>
            </a:fld>
            <a:r>
              <a:rPr lang="pl-PL" altLang="pl-PL" sz="1200" b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10243" name="Symbol zastępczy stop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200" b="0">
                <a:solidFill>
                  <a:srgbClr val="003399"/>
                </a:solidFill>
              </a:rPr>
              <a:t>Odporne metody analizy obrazów.   ZZ. Repetytorium</a:t>
            </a:r>
            <a:endParaRPr lang="pl-PL" altLang="pl-PL" sz="1200" b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1800" smtClean="0"/>
              <a:t>4/8</a:t>
            </a:r>
            <a:r>
              <a:rPr lang="pl-PL" altLang="pl-PL" smtClean="0"/>
              <a:t>  2. Odporne metody analizy obrazów    2/3</a:t>
            </a:r>
            <a:endParaRPr lang="en-GB" altLang="pl-PL" smtClean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l-PL" altLang="pl-PL" sz="2400" smtClean="0"/>
              <a:t>Uogólniona transformata Hougha GHT</a:t>
            </a:r>
          </a:p>
          <a:p>
            <a:pPr lvl="1"/>
            <a:r>
              <a:rPr lang="pl-PL" altLang="pl-PL" sz="2200" smtClean="0"/>
              <a:t>tablica R</a:t>
            </a:r>
          </a:p>
          <a:p>
            <a:endParaRPr lang="en-GB" altLang="pl-PL" sz="2200" u="sng" smtClean="0"/>
          </a:p>
        </p:txBody>
      </p:sp>
      <p:sp>
        <p:nvSpPr>
          <p:cNvPr id="1024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5188" y="762000"/>
            <a:ext cx="4360862" cy="5638800"/>
          </a:xfrm>
        </p:spPr>
        <p:txBody>
          <a:bodyPr/>
          <a:lstStyle/>
          <a:p>
            <a:r>
              <a:rPr lang="pl-PL" altLang="pl-PL" sz="2400" smtClean="0"/>
              <a:t>Nakładanie obrazów metodą HT</a:t>
            </a:r>
          </a:p>
          <a:p>
            <a:pPr lvl="1"/>
            <a:r>
              <a:rPr lang="pl-PL" altLang="pl-PL" sz="2200" u="sng" smtClean="0"/>
              <a:t>2 punkty w obrazie</a:t>
            </a:r>
          </a:p>
          <a:p>
            <a:pPr lvl="1"/>
            <a:r>
              <a:rPr lang="pl-PL" altLang="pl-PL" sz="2200" u="sng" smtClean="0"/>
              <a:t>4 punkty w parze obrazów</a:t>
            </a:r>
            <a:endParaRPr lang="en-GB" altLang="pl-PL" sz="2200" smtClean="0"/>
          </a:p>
          <a:p>
            <a:endParaRPr lang="en-GB" altLang="pl-PL" sz="2200" smtClean="0"/>
          </a:p>
        </p:txBody>
      </p:sp>
      <p:sp>
        <p:nvSpPr>
          <p:cNvPr id="10247" name="Rectangle 5"/>
          <p:cNvSpPr>
            <a:spLocks noChangeArrowheads="1"/>
          </p:cNvSpPr>
          <p:nvPr/>
        </p:nvSpPr>
        <p:spPr bwMode="auto">
          <a:xfrm>
            <a:off x="0" y="3500438"/>
            <a:ext cx="9144000" cy="33575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72DEE0-903C-4D6E-A58A-7327169AAF76}" type="slidenum">
              <a:rPr lang="pl-PL" altLang="pl-PL" sz="1200" b="0">
                <a:solidFill>
                  <a:srgbClr val="003399"/>
                </a:solidFill>
              </a:rPr>
              <a:pPr/>
              <a:t>7</a:t>
            </a:fld>
            <a:r>
              <a:rPr lang="pl-PL" altLang="pl-PL" sz="1200" b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11267" name="Symbol zastępczy stop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200" b="0">
                <a:solidFill>
                  <a:srgbClr val="003399"/>
                </a:solidFill>
              </a:rPr>
              <a:t>Odporne metody analizy obrazów.   ZZ. Repetytorium</a:t>
            </a:r>
            <a:endParaRPr lang="pl-PL" altLang="pl-PL" sz="1200" b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1800" smtClean="0"/>
              <a:t>5/8</a:t>
            </a:r>
            <a:r>
              <a:rPr lang="pl-PL" altLang="pl-PL" smtClean="0"/>
              <a:t>  2. Odporne metody analizy obrazów    3/3</a:t>
            </a:r>
            <a:endParaRPr lang="en-GB" altLang="pl-PL" smtClean="0"/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pl-PL" altLang="pl-PL" sz="2400" dirty="0" smtClean="0"/>
              <a:t>Przyspieszanie:</a:t>
            </a:r>
          </a:p>
          <a:p>
            <a:pPr lvl="1">
              <a:defRPr/>
            </a:pPr>
            <a:r>
              <a:rPr lang="pl-PL" altLang="pl-PL" sz="2200" dirty="0" smtClean="0"/>
              <a:t>Randomizowana HT: RHT</a:t>
            </a:r>
          </a:p>
          <a:p>
            <a:pPr lvl="1">
              <a:defRPr/>
            </a:pPr>
            <a:r>
              <a:rPr lang="pl-PL" altLang="pl-PL" sz="2200" dirty="0" smtClean="0"/>
              <a:t>Hierarchiczna HT: HHT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pl-PL" altLang="pl-PL" sz="1000" dirty="0" smtClean="0"/>
          </a:p>
        </p:txBody>
      </p:sp>
      <p:sp>
        <p:nvSpPr>
          <p:cNvPr id="1127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5188" y="762000"/>
            <a:ext cx="4360862" cy="5638800"/>
          </a:xfrm>
        </p:spPr>
        <p:txBody>
          <a:bodyPr/>
          <a:lstStyle/>
          <a:p>
            <a:r>
              <a:rPr lang="pl-PL" altLang="pl-PL" sz="2400" smtClean="0"/>
              <a:t>Detekcja wielu obiektów</a:t>
            </a:r>
          </a:p>
          <a:p>
            <a:pPr lvl="1"/>
            <a:r>
              <a:rPr lang="pl-PL" altLang="pl-PL" sz="2200" smtClean="0"/>
              <a:t>usuwanie </a:t>
            </a:r>
            <a:r>
              <a:rPr lang="pl-PL" altLang="pl-PL" sz="2200" i="1" smtClean="0"/>
              <a:t>policzonych</a:t>
            </a:r>
            <a:r>
              <a:rPr lang="pl-PL" altLang="pl-PL" sz="2200" smtClean="0"/>
              <a:t> głosów</a:t>
            </a:r>
          </a:p>
          <a:p>
            <a:r>
              <a:rPr lang="pl-PL" altLang="pl-PL" sz="2400" smtClean="0"/>
              <a:t>Badanie położenia obiektu</a:t>
            </a:r>
          </a:p>
          <a:p>
            <a:pPr lvl="1"/>
            <a:r>
              <a:rPr lang="pl-PL" altLang="pl-PL" sz="2200" smtClean="0"/>
              <a:t>wsteczne indeksowanie</a:t>
            </a:r>
          </a:p>
          <a:p>
            <a:pPr lvl="1"/>
            <a:r>
              <a:rPr lang="pl-PL" altLang="pl-PL" sz="2200" smtClean="0"/>
              <a:t>dwukrotna HT</a:t>
            </a:r>
            <a:endParaRPr lang="en-GB" altLang="pl-PL" sz="2200" smtClean="0"/>
          </a:p>
        </p:txBody>
      </p:sp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0" y="3500438"/>
            <a:ext cx="9144000" cy="33575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AB6010-E9F0-460C-A779-432283606672}" type="slidenum">
              <a:rPr lang="pl-PL" altLang="pl-PL" sz="1200" b="0">
                <a:solidFill>
                  <a:srgbClr val="003399"/>
                </a:solidFill>
              </a:rPr>
              <a:pPr/>
              <a:t>8</a:t>
            </a:fld>
            <a:r>
              <a:rPr lang="pl-PL" altLang="pl-PL" sz="1200" b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12291" name="Symbol zastępczy stop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200" b="0">
                <a:solidFill>
                  <a:srgbClr val="003399"/>
                </a:solidFill>
              </a:rPr>
              <a:t>Odporne metody analizy obrazów.   ZZ. Repetytorium</a:t>
            </a:r>
            <a:endParaRPr lang="pl-PL" altLang="pl-PL" sz="1200" b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1800" smtClean="0"/>
              <a:t>6/8</a:t>
            </a:r>
            <a:r>
              <a:rPr lang="pl-PL" altLang="pl-PL" smtClean="0"/>
              <a:t>  3. Pomocnicze metody analizy obrazów</a:t>
            </a:r>
            <a:endParaRPr lang="en-GB" altLang="pl-PL" smtClean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pl-PL" altLang="pl-PL" sz="2400" smtClean="0"/>
          </a:p>
          <a:p>
            <a:r>
              <a:rPr lang="pl-PL" altLang="pl-PL" sz="2400" smtClean="0"/>
              <a:t>Splot</a:t>
            </a:r>
          </a:p>
          <a:p>
            <a:pPr lvl="1"/>
            <a:r>
              <a:rPr lang="pl-PL" altLang="pl-PL" sz="2200" smtClean="0"/>
              <a:t>Obraz i maska</a:t>
            </a:r>
            <a:r>
              <a:rPr lang="pl-PL" altLang="pl-PL" sz="2200" u="sng" smtClean="0"/>
              <a:t> </a:t>
            </a:r>
            <a:endParaRPr lang="en-GB" altLang="pl-PL" sz="2200" u="sng" smtClean="0"/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5188" y="762000"/>
            <a:ext cx="4360862" cy="5638800"/>
          </a:xfrm>
        </p:spPr>
        <p:txBody>
          <a:bodyPr/>
          <a:lstStyle/>
          <a:p>
            <a:pPr>
              <a:defRPr/>
            </a:pPr>
            <a:endParaRPr lang="pl-PL" altLang="pl-PL" sz="2400" dirty="0" smtClean="0"/>
          </a:p>
          <a:p>
            <a:pPr>
              <a:defRPr/>
            </a:pPr>
            <a:r>
              <a:rPr lang="pl-PL" altLang="pl-PL" sz="2400" dirty="0" smtClean="0"/>
              <a:t>Detektor krawędzi Sobla</a:t>
            </a:r>
          </a:p>
          <a:p>
            <a:pPr>
              <a:defRPr/>
            </a:pPr>
            <a:endParaRPr lang="pl-PL" altLang="pl-PL" sz="2400" dirty="0" smtClean="0"/>
          </a:p>
          <a:p>
            <a:pPr>
              <a:defRPr/>
            </a:pPr>
            <a:r>
              <a:rPr lang="pl-PL" altLang="pl-PL" sz="24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Filtr szumu Gaussa</a:t>
            </a:r>
            <a:endParaRPr lang="en-GB" altLang="pl-PL" sz="2400" dirty="0" smtClean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295" name="Rectangle 5"/>
          <p:cNvSpPr>
            <a:spLocks noChangeArrowheads="1"/>
          </p:cNvSpPr>
          <p:nvPr/>
        </p:nvSpPr>
        <p:spPr bwMode="auto">
          <a:xfrm>
            <a:off x="0" y="3500438"/>
            <a:ext cx="9144000" cy="33575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49B508A-4851-473B-82F2-17139693FEE3}" type="slidenum">
              <a:rPr lang="pl-PL" altLang="pl-PL" sz="1200" b="0">
                <a:solidFill>
                  <a:srgbClr val="003399"/>
                </a:solidFill>
              </a:rPr>
              <a:pPr/>
              <a:t>9</a:t>
            </a:fld>
            <a:r>
              <a:rPr lang="pl-PL" altLang="pl-PL" sz="1200" b="0">
                <a:solidFill>
                  <a:srgbClr val="003399"/>
                </a:solidFill>
              </a:rPr>
              <a:t>/10</a:t>
            </a:r>
          </a:p>
        </p:txBody>
      </p:sp>
      <p:sp>
        <p:nvSpPr>
          <p:cNvPr id="13315" name="Symbol zastępczy stop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1200" b="0">
                <a:solidFill>
                  <a:srgbClr val="003399"/>
                </a:solidFill>
              </a:rPr>
              <a:t>Odporne metody analizy obrazów.   ZZ. Repetytorium</a:t>
            </a:r>
            <a:endParaRPr lang="pl-PL" altLang="pl-PL" sz="1200" b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1800" smtClean="0"/>
              <a:t>7/8</a:t>
            </a:r>
            <a:r>
              <a:rPr lang="pl-PL" altLang="pl-PL" smtClean="0"/>
              <a:t>  4. Metody używane w badaniu odporności</a:t>
            </a:r>
            <a:endParaRPr lang="en-GB" altLang="pl-PL" smtClean="0"/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pl-PL" altLang="pl-PL" sz="2400" dirty="0" smtClean="0"/>
              <a:t>Definicja odporności</a:t>
            </a:r>
          </a:p>
          <a:p>
            <a:pPr>
              <a:defRPr/>
            </a:pPr>
            <a:r>
              <a:rPr lang="pl-PL" altLang="pl-PL" sz="2400" dirty="0" smtClean="0"/>
              <a:t>Sterowanie zakłóceniami</a:t>
            </a:r>
          </a:p>
          <a:p>
            <a:pPr lvl="1">
              <a:defRPr/>
            </a:pPr>
            <a:r>
              <a:rPr lang="pl-PL" altLang="pl-PL" sz="2200" dirty="0" smtClean="0"/>
              <a:t>Dane błędne, odstające</a:t>
            </a:r>
          </a:p>
          <a:p>
            <a:pPr lvl="1">
              <a:defRPr/>
            </a:pPr>
            <a:r>
              <a:rPr lang="pl-PL" altLang="pl-PL" sz="22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Szum</a:t>
            </a:r>
          </a:p>
        </p:txBody>
      </p:sp>
      <p:sp>
        <p:nvSpPr>
          <p:cNvPr id="1331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5188" y="762000"/>
            <a:ext cx="4360862" cy="5638800"/>
          </a:xfrm>
        </p:spPr>
        <p:txBody>
          <a:bodyPr/>
          <a:lstStyle/>
          <a:p>
            <a:r>
              <a:rPr lang="pl-PL" altLang="pl-PL" sz="2400" smtClean="0"/>
              <a:t>Punkt załamania</a:t>
            </a:r>
          </a:p>
          <a:p>
            <a:pPr lvl="1"/>
            <a:r>
              <a:rPr lang="pl-PL" altLang="pl-PL" sz="2200" smtClean="0"/>
              <a:t>Błąd vs. udział błędów</a:t>
            </a:r>
          </a:p>
          <a:p>
            <a:pPr lvl="1"/>
            <a:r>
              <a:rPr lang="pl-PL" altLang="pl-PL" sz="2200" smtClean="0"/>
              <a:t>A</a:t>
            </a:r>
            <a:r>
              <a:rPr lang="pl-PL" altLang="pl-PL" sz="2200" baseline="-25000" smtClean="0"/>
              <a:t>z</a:t>
            </a:r>
            <a:r>
              <a:rPr lang="pl-PL" altLang="pl-PL" sz="2200" smtClean="0"/>
              <a:t> (w ROC) </a:t>
            </a:r>
            <a:br>
              <a:rPr lang="pl-PL" altLang="pl-PL" sz="2200" smtClean="0"/>
            </a:br>
            <a:r>
              <a:rPr lang="pl-PL" altLang="pl-PL" sz="2200" smtClean="0"/>
              <a:t>vs. udział błędów</a:t>
            </a:r>
            <a:endParaRPr lang="en-GB" altLang="pl-PL" sz="2200" smtClean="0"/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0" y="3500438"/>
            <a:ext cx="9144000" cy="33575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gólna (Standard)">
  <a:themeElements>
    <a:clrScheme name="Ogólna (Standard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Ogólna (Standard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gólna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gólna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gólna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G:\Program Files\Microsoft Office\Szablony\Prezentacje\Ogólna (Standard).pot</Template>
  <TotalTime>3900</TotalTime>
  <Words>346</Words>
  <Application>Microsoft Office PowerPoint</Application>
  <PresentationFormat>Pokaz na ekranie (4:3)</PresentationFormat>
  <Paragraphs>109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Monotype Sorts</vt:lpstr>
      <vt:lpstr>Times New Roman</vt:lpstr>
      <vt:lpstr>Symbol</vt:lpstr>
      <vt:lpstr>Ogólna (Standard)</vt:lpstr>
      <vt:lpstr>Odporne metody analizy obrazów</vt:lpstr>
      <vt:lpstr>Plan</vt:lpstr>
      <vt:lpstr>1/8  1. Terminologia    1/2</vt:lpstr>
      <vt:lpstr>2/8  1. Terminologia    2/2</vt:lpstr>
      <vt:lpstr>3/8  2. Odporne metody analizy obrazów    1/3</vt:lpstr>
      <vt:lpstr>4/8  2. Odporne metody analizy obrazów    2/3</vt:lpstr>
      <vt:lpstr>5/8  2. Odporne metody analizy obrazów    3/3</vt:lpstr>
      <vt:lpstr>6/8  3. Pomocnicze metody analizy obrazów</vt:lpstr>
      <vt:lpstr>7/8  4. Metody używane w badaniu odporności</vt:lpstr>
      <vt:lpstr>8/8  5. Rozmycie – metoda poprawy odporności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Ogólna</dc:title>
  <dc:creator>Leszek Chmielewski</dc:creator>
  <cp:lastModifiedBy>lchmiel</cp:lastModifiedBy>
  <cp:revision>196</cp:revision>
  <cp:lastPrinted>2000-03-01T14:24:30Z</cp:lastPrinted>
  <dcterms:created xsi:type="dcterms:W3CDTF">2000-02-16T16:24:25Z</dcterms:created>
  <dcterms:modified xsi:type="dcterms:W3CDTF">2018-01-02T19:18:28Z</dcterms:modified>
</cp:coreProperties>
</file>