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FF66"/>
    <a:srgbClr val="99FF66"/>
    <a:srgbClr val="FF99FF"/>
    <a:srgbClr val="33CCFF"/>
    <a:srgbClr val="99FFCC"/>
    <a:srgbClr val="FF3300"/>
    <a:srgbClr val="CC0000"/>
    <a:srgbClr val="0099FF"/>
    <a:srgbClr val="0099CC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282" y="1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0" d="100"/>
          <a:sy n="30" d="100"/>
        </p:scale>
        <p:origin x="-122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pl-PL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661ECCB-9EB2-43DE-BD46-03F3902967BA}" type="datetime1">
              <a:rPr lang="en-US" altLang="pl-PL"/>
              <a:pPr>
                <a:defRPr/>
              </a:pPr>
              <a:t>1/5/2020</a:t>
            </a:fld>
            <a:endParaRPr lang="en-US" altLang="pl-PL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pl-PL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64CA643-31D3-43D2-BCC1-0B15284C2E6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4177981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075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tekstu z Wzorca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2D277B6-7B5B-4839-ACFC-EB857A1CEDC9}" type="datetime1">
              <a:rPr lang="pl-PL" altLang="pl-PL"/>
              <a:pPr>
                <a:defRPr/>
              </a:pPr>
              <a:t>05.01.2020</a:t>
            </a:fld>
            <a:endParaRPr lang="pl-PL" altLang="pl-PL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94D185-D2BB-46A4-BC38-03D39531303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8301041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/>
          <p:cNvSpPr txBox="1">
            <a:spLocks noChangeArrowheads="1"/>
          </p:cNvSpPr>
          <p:nvPr userDrawn="1"/>
        </p:nvSpPr>
        <p:spPr bwMode="auto">
          <a:xfrm>
            <a:off x="1828800" y="609600"/>
            <a:ext cx="63246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endParaRPr kumimoji="0" lang="pl-PL" altLang="pl-PL" sz="2200" b="0" smtClean="0">
              <a:solidFill>
                <a:srgbClr val="003399"/>
              </a:solidFill>
            </a:endParaRPr>
          </a:p>
        </p:txBody>
      </p:sp>
      <p:sp>
        <p:nvSpPr>
          <p:cNvPr id="5" name="Rectangle 18"/>
          <p:cNvSpPr>
            <a:spLocks noChangeArrowheads="1"/>
          </p:cNvSpPr>
          <p:nvPr userDrawn="1"/>
        </p:nvSpPr>
        <p:spPr bwMode="auto">
          <a:xfrm>
            <a:off x="304800" y="1560513"/>
            <a:ext cx="8458200" cy="39687"/>
          </a:xfrm>
          <a:prstGeom prst="rect">
            <a:avLst/>
          </a:prstGeom>
          <a:solidFill>
            <a:srgbClr val="00006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endParaRPr kumimoji="0" lang="pl-PL" altLang="pl-PL" sz="2600" b="0" smtClean="0">
              <a:solidFill>
                <a:srgbClr val="003399"/>
              </a:solidFill>
            </a:endParaRPr>
          </a:p>
        </p:txBody>
      </p:sp>
      <p:sp>
        <p:nvSpPr>
          <p:cNvPr id="6" name="Rectangle 19"/>
          <p:cNvSpPr>
            <a:spLocks noChangeArrowheads="1"/>
          </p:cNvSpPr>
          <p:nvPr userDrawn="1"/>
        </p:nvSpPr>
        <p:spPr bwMode="auto">
          <a:xfrm>
            <a:off x="304800" y="5980113"/>
            <a:ext cx="8458200" cy="39687"/>
          </a:xfrm>
          <a:prstGeom prst="rect">
            <a:avLst/>
          </a:prstGeom>
          <a:solidFill>
            <a:srgbClr val="00006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endParaRPr kumimoji="0" lang="pl-PL" altLang="pl-PL" sz="2600" b="0" smtClean="0">
              <a:solidFill>
                <a:srgbClr val="003399"/>
              </a:solidFill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2209800"/>
            <a:ext cx="8458200" cy="1371600"/>
          </a:xfrm>
        </p:spPr>
        <p:txBody>
          <a:bodyPr/>
          <a:lstStyle>
            <a:lvl1pPr algn="ctr">
              <a:defRPr sz="3200"/>
            </a:lvl1pPr>
          </a:lstStyle>
          <a:p>
            <a:pPr lvl="0"/>
            <a:endParaRPr lang="pl-PL" altLang="pl-PL" noProof="0" smtClean="0"/>
          </a:p>
        </p:txBody>
      </p:sp>
      <p:sp>
        <p:nvSpPr>
          <p:cNvPr id="1639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733800"/>
            <a:ext cx="8458200" cy="19812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 sz="2400">
                <a:sym typeface="Symbol" panose="05050102010706020507" pitchFamily="18" charset="2"/>
              </a:defRPr>
            </a:lvl1pPr>
          </a:lstStyle>
          <a:p>
            <a:pPr lvl="0"/>
            <a:endParaRPr lang="pl-PL" altLang="pl-PL" noProof="0" smtClean="0">
              <a:sym typeface="Symbol" panose="05050102010706020507" pitchFamily="18" charset="2"/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61100"/>
            <a:ext cx="1812925" cy="4318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rgbClr val="000066"/>
                </a:solidFill>
              </a:defRPr>
            </a:lvl1pPr>
          </a:lstStyle>
          <a:p>
            <a:pPr>
              <a:defRPr/>
            </a:pPr>
            <a:r>
              <a:rPr lang="pl-PL" altLang="pl-PL"/>
              <a:t>SGGW WZIM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95600" y="6273800"/>
            <a:ext cx="4038600" cy="431800"/>
          </a:xfrm>
        </p:spPr>
        <p:txBody>
          <a:bodyPr/>
          <a:lstStyle>
            <a:lvl1pPr algn="ctr">
              <a:defRPr sz="140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r>
              <a:rPr lang="pl-PL" altLang="pl-PL"/>
              <a:t>Leszek Chmielewski</a:t>
            </a:r>
          </a:p>
        </p:txBody>
      </p:sp>
    </p:spTree>
    <p:extLst>
      <p:ext uri="{BB962C8B-B14F-4D97-AF65-F5344CB8AC3E}">
        <p14:creationId xmlns:p14="http://schemas.microsoft.com/office/powerpoint/2010/main" val="3767686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05BB0-2D14-4F17-89A4-3A2622693620}" type="slidenum">
              <a:rPr lang="pl-PL" altLang="pl-PL" smtClean="0"/>
              <a:pPr>
                <a:defRPr/>
              </a:pPr>
              <a:t>‹#›</a:t>
            </a:fld>
            <a:r>
              <a:rPr lang="pl-PL" altLang="pl-PL" dirty="0" smtClean="0"/>
              <a:t>/3</a:t>
            </a:r>
            <a:endParaRPr lang="pl-PL" altLang="pl-PL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 smtClean="0"/>
              <a:t>Odporne metody analizy obrazów.   Splot - przypadek z symetryczną funkcją splataną</a:t>
            </a:r>
            <a:endParaRPr lang="pl-PL" altLang="pl-PL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73812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46875" y="115888"/>
            <a:ext cx="2146300" cy="628491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304800" y="115888"/>
            <a:ext cx="6289675" cy="628491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89EC43-B4A7-4995-B27B-E366EEA931D5}" type="slidenum">
              <a:rPr lang="pl-PL" altLang="pl-PL" smtClean="0"/>
              <a:pPr>
                <a:defRPr/>
              </a:pPr>
              <a:t>‹#›</a:t>
            </a:fld>
            <a:r>
              <a:rPr lang="pl-PL" altLang="pl-PL" dirty="0" smtClean="0"/>
              <a:t>/3</a:t>
            </a:r>
            <a:endParaRPr lang="pl-PL" altLang="pl-PL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 smtClean="0"/>
              <a:t>Odporne metody analizy obrazów.   Splot - przypadek z symetryczną funkcją splataną</a:t>
            </a:r>
            <a:endParaRPr lang="pl-PL" altLang="pl-PL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143307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1FD34-EE32-4E74-83B8-C2DECF383F6B}" type="slidenum">
              <a:rPr lang="pl-PL" altLang="pl-PL" smtClean="0"/>
              <a:pPr>
                <a:defRPr/>
              </a:pPr>
              <a:t>‹#›</a:t>
            </a:fld>
            <a:r>
              <a:rPr lang="pl-PL" altLang="pl-PL" dirty="0" smtClean="0"/>
              <a:t>/3</a:t>
            </a:r>
            <a:endParaRPr lang="pl-PL" altLang="pl-PL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 smtClean="0"/>
              <a:t>Odporne metody analizy obrazów.   Splot - przypadek z symetryczną funkcją splataną</a:t>
            </a:r>
            <a:endParaRPr lang="pl-PL" altLang="pl-PL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206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3ABEA-5CC3-4B18-9E0B-CB8A6E8A4C93}" type="slidenum">
              <a:rPr lang="pl-PL" altLang="pl-PL" smtClean="0"/>
              <a:pPr>
                <a:defRPr/>
              </a:pPr>
              <a:t>‹#›</a:t>
            </a:fld>
            <a:r>
              <a:rPr lang="pl-PL" altLang="pl-PL" dirty="0" smtClean="0"/>
              <a:t>/3</a:t>
            </a:r>
            <a:endParaRPr lang="pl-PL" altLang="pl-PL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 smtClean="0"/>
              <a:t>Odporne metody analizy obrazów.   Splot - przypadek z symetryczną funkcją splataną</a:t>
            </a:r>
            <a:endParaRPr lang="pl-PL" altLang="pl-PL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958916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7988" cy="5638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75188" y="762000"/>
            <a:ext cx="4217987" cy="5638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96B0F-6477-4415-A882-F43ACCB5C961}" type="slidenum">
              <a:rPr lang="pl-PL" altLang="pl-PL" smtClean="0"/>
              <a:pPr>
                <a:defRPr/>
              </a:pPr>
              <a:t>‹#›</a:t>
            </a:fld>
            <a:r>
              <a:rPr lang="pl-PL" altLang="pl-PL" dirty="0" smtClean="0"/>
              <a:t>/3</a:t>
            </a:r>
            <a:endParaRPr lang="pl-PL" altLang="pl-PL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 smtClean="0"/>
              <a:t>Odporne metody analizy obrazów.   Splot - przypadek z symetryczną funkcją splataną</a:t>
            </a:r>
            <a:endParaRPr lang="pl-PL" altLang="pl-PL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44811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8B809-C7B3-4E0E-BA93-F625F113E8B4}" type="slidenum">
              <a:rPr lang="pl-PL" altLang="pl-PL" smtClean="0"/>
              <a:pPr>
                <a:defRPr/>
              </a:pPr>
              <a:t>‹#›</a:t>
            </a:fld>
            <a:r>
              <a:rPr lang="pl-PL" altLang="pl-PL" dirty="0" smtClean="0"/>
              <a:t>/3</a:t>
            </a:r>
            <a:endParaRPr lang="pl-PL" altLang="pl-PL" dirty="0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 smtClean="0"/>
              <a:t>Odporne metody analizy obrazów.   Splot - przypadek z symetryczną funkcją splataną</a:t>
            </a:r>
            <a:endParaRPr lang="pl-PL" altLang="pl-PL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048367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523BF-300C-438A-A4B9-D6543FA89462}" type="slidenum">
              <a:rPr lang="pl-PL" altLang="pl-PL" smtClean="0"/>
              <a:pPr>
                <a:defRPr/>
              </a:pPr>
              <a:t>‹#›</a:t>
            </a:fld>
            <a:r>
              <a:rPr lang="pl-PL" altLang="pl-PL" dirty="0" smtClean="0"/>
              <a:t>/3</a:t>
            </a:r>
            <a:endParaRPr lang="pl-PL" altLang="pl-PL" dirty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 smtClean="0"/>
              <a:t>Odporne metody analizy obrazów.   Splot - przypadek z symetryczną funkcją splataną</a:t>
            </a:r>
            <a:endParaRPr lang="pl-PL" altLang="pl-PL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30147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F0712-46CC-4499-88C8-A53B69558D20}" type="slidenum">
              <a:rPr lang="pl-PL" altLang="pl-PL" smtClean="0"/>
              <a:pPr>
                <a:defRPr/>
              </a:pPr>
              <a:t>‹#›</a:t>
            </a:fld>
            <a:r>
              <a:rPr lang="pl-PL" altLang="pl-PL" dirty="0" smtClean="0"/>
              <a:t>/3</a:t>
            </a:r>
            <a:endParaRPr lang="pl-PL" altLang="pl-PL" dirty="0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 smtClean="0"/>
              <a:t>Odporne metody analizy obrazów.   Splot - przypadek z symetryczną funkcją splataną</a:t>
            </a:r>
            <a:endParaRPr lang="pl-PL" altLang="pl-PL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61189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4AA8E-986D-48EF-85F2-F1F3A2F93116}" type="slidenum">
              <a:rPr lang="pl-PL" altLang="pl-PL" smtClean="0"/>
              <a:pPr>
                <a:defRPr/>
              </a:pPr>
              <a:t>‹#›</a:t>
            </a:fld>
            <a:r>
              <a:rPr lang="pl-PL" altLang="pl-PL" dirty="0" smtClean="0"/>
              <a:t>/3</a:t>
            </a:r>
            <a:endParaRPr lang="pl-PL" altLang="pl-PL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 smtClean="0"/>
              <a:t>Odporne metody analizy obrazów.   Splot - przypadek z symetryczną funkcją splataną</a:t>
            </a:r>
            <a:endParaRPr lang="pl-PL" altLang="pl-PL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173351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CF820-9187-4246-ABD1-22BCF8D6B6E1}" type="slidenum">
              <a:rPr lang="pl-PL" altLang="pl-PL" smtClean="0"/>
              <a:pPr>
                <a:defRPr/>
              </a:pPr>
              <a:t>‹#›</a:t>
            </a:fld>
            <a:r>
              <a:rPr lang="pl-PL" altLang="pl-PL" dirty="0" smtClean="0"/>
              <a:t>/3</a:t>
            </a:r>
            <a:endParaRPr lang="pl-PL" altLang="pl-PL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 dirty="0" smtClean="0"/>
              <a:t>Odporne metody analizy obrazów.   Splot - przypadek z symetryczną funkcją splataną</a:t>
            </a:r>
            <a:endParaRPr lang="pl-PL" altLang="pl-PL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89294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15888"/>
            <a:ext cx="8588375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Tytuł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762000"/>
            <a:ext cx="8588375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tekstu</a:t>
            </a:r>
            <a:br>
              <a:rPr lang="pl-PL" altLang="pl-PL" smtClean="0"/>
            </a:br>
            <a:r>
              <a:rPr lang="pl-PL" altLang="pl-PL" smtClean="0"/>
              <a:t>z Wzorca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553200"/>
            <a:ext cx="609600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rgbClr val="003399"/>
                </a:solidFill>
              </a:defRPr>
            </a:lvl1pPr>
          </a:lstStyle>
          <a:p>
            <a:pPr>
              <a:defRPr/>
            </a:pPr>
            <a:fld id="{4EFF39D6-A8E0-4842-B503-2B49ED697AE6}" type="slidenum">
              <a:rPr lang="pl-PL" altLang="pl-PL" smtClean="0"/>
              <a:pPr>
                <a:defRPr/>
              </a:pPr>
              <a:t>‹#›</a:t>
            </a:fld>
            <a:r>
              <a:rPr lang="pl-PL" altLang="pl-PL" dirty="0" smtClean="0"/>
              <a:t>/3</a:t>
            </a:r>
            <a:endParaRPr lang="pl-PL" altLang="pl-PL" dirty="0"/>
          </a:p>
        </p:txBody>
      </p:sp>
      <p:sp>
        <p:nvSpPr>
          <p:cNvPr id="1029" name="Rectangle 12"/>
          <p:cNvSpPr>
            <a:spLocks noChangeArrowheads="1"/>
          </p:cNvSpPr>
          <p:nvPr/>
        </p:nvSpPr>
        <p:spPr bwMode="auto">
          <a:xfrm>
            <a:off x="304800" y="6446838"/>
            <a:ext cx="8588375" cy="69850"/>
          </a:xfrm>
          <a:prstGeom prst="rect">
            <a:avLst/>
          </a:prstGeom>
          <a:solidFill>
            <a:srgbClr val="00006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endParaRPr kumimoji="0" lang="pl-PL" altLang="pl-PL" sz="2600" b="0" smtClean="0">
              <a:solidFill>
                <a:srgbClr val="003399"/>
              </a:solidFill>
            </a:endParaRP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" y="6553200"/>
            <a:ext cx="7696200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rgbClr val="003399"/>
                </a:solidFill>
              </a:defRPr>
            </a:lvl1pPr>
          </a:lstStyle>
          <a:p>
            <a:pPr>
              <a:defRPr/>
            </a:pPr>
            <a:r>
              <a:rPr lang="pl-PL" altLang="pl-PL" dirty="0" smtClean="0"/>
              <a:t>Odporne metody analizy obrazów.   Splot - przypadek z symetryczną funkcją splataną</a:t>
            </a:r>
            <a:endParaRPr lang="pl-PL" altLang="pl-PL" dirty="0">
              <a:sym typeface="Symbol" panose="05050102010706020507" pitchFamily="18" charset="2"/>
            </a:endParaRPr>
          </a:p>
        </p:txBody>
      </p:sp>
      <p:sp>
        <p:nvSpPr>
          <p:cNvPr id="2" name="Rectangle 16"/>
          <p:cNvSpPr>
            <a:spLocks noChangeArrowheads="1"/>
          </p:cNvSpPr>
          <p:nvPr userDrawn="1"/>
        </p:nvSpPr>
        <p:spPr bwMode="auto">
          <a:xfrm>
            <a:off x="304800" y="646113"/>
            <a:ext cx="8588375" cy="69850"/>
          </a:xfrm>
          <a:prstGeom prst="rect">
            <a:avLst/>
          </a:prstGeom>
          <a:solidFill>
            <a:srgbClr val="00006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endParaRPr kumimoji="0" lang="pl-PL" altLang="pl-PL" sz="2600" b="0" smtClean="0">
              <a:solidFill>
                <a:srgbClr val="003399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 kern="1200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Monotype Sorts" pitchFamily="2" charset="2"/>
        <a:buChar char="l"/>
        <a:defRPr kumimoji="1" sz="2800" kern="1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9CC"/>
        </a:buClr>
        <a:buSzPct val="60000"/>
        <a:buFont typeface="Monotype Sorts" pitchFamily="2" charset="2"/>
        <a:buChar char="u"/>
        <a:defRPr kumimoji="1" sz="2600" kern="1200">
          <a:solidFill>
            <a:srgbClr val="000066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60000"/>
        <a:buFont typeface="Monotype Sorts" pitchFamily="2" charset="2"/>
        <a:buChar char="F"/>
        <a:defRPr kumimoji="1" sz="2400" kern="1200">
          <a:solidFill>
            <a:srgbClr val="000066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kumimoji="1" sz="2000" kern="1200">
          <a:solidFill>
            <a:srgbClr val="000066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3CCFF"/>
        </a:buClr>
        <a:buSzPct val="100000"/>
        <a:buChar char="–"/>
        <a:defRPr kumimoji="1" sz="2000" kern="1200">
          <a:solidFill>
            <a:srgbClr val="0000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400" dirty="0"/>
              <a:t>IIT WZIM SGGW</a:t>
            </a:r>
            <a:endParaRPr lang="pl-PL" altLang="pl-PL" sz="1400" dirty="0" smtClean="0"/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400" smtClean="0">
                <a:solidFill>
                  <a:srgbClr val="000099"/>
                </a:solidFill>
              </a:rPr>
              <a:t>Leszek Chmielewski</a:t>
            </a: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pl-PL" altLang="pl-PL" smtClean="0"/>
              <a:t>Splot</a:t>
            </a:r>
            <a:endParaRPr lang="en-GB" altLang="pl-PL" dirty="0" smtClean="0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altLang="pl-PL" smtClean="0"/>
              <a:t>Odporne metody analizy obrazów</a:t>
            </a:r>
            <a:endParaRPr lang="en-GB" altLang="pl-PL" smtClean="0"/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7020272" y="6261100"/>
            <a:ext cx="1812925" cy="43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 b="0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 b="1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 b="1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00000"/>
              <a:buChar char="•"/>
              <a:defRPr kumimoji="1" sz="2000" b="1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 b="1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 b="1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 b="1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 b="1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 b="1" kern="120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400" dirty="0" smtClean="0"/>
              <a:t>Wersja 2020.01.04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37" y="4146373"/>
            <a:ext cx="6865900" cy="2251720"/>
          </a:xfrm>
          <a:prstGeom prst="rect">
            <a:avLst/>
          </a:prstGeom>
        </p:spPr>
      </p:pic>
      <p:sp>
        <p:nvSpPr>
          <p:cNvPr id="614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53EFEC7-8C8F-4A92-AE36-013F79BA85EE}" type="slidenum">
              <a:rPr lang="pl-PL" altLang="pl-PL" sz="1200" smtClean="0">
                <a:solidFill>
                  <a:srgbClr val="003399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r>
              <a:rPr lang="pl-PL" altLang="pl-PL" sz="1200" dirty="0" smtClean="0">
                <a:solidFill>
                  <a:srgbClr val="003399"/>
                </a:solidFill>
              </a:rPr>
              <a:t>/3</a:t>
            </a:r>
          </a:p>
        </p:txBody>
      </p:sp>
      <p:sp>
        <p:nvSpPr>
          <p:cNvPr id="6147" name="Symbol zastępczy stopki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200" dirty="0" smtClean="0">
                <a:solidFill>
                  <a:srgbClr val="003399"/>
                </a:solidFill>
              </a:rPr>
              <a:t>Odporne metody analizy obrazów.   Splot - przypadek z symetryczną funkcją splataną</a:t>
            </a:r>
            <a:endParaRPr lang="pl-PL" altLang="pl-PL" sz="1200" dirty="0" smtClean="0">
              <a:solidFill>
                <a:srgbClr val="003399"/>
              </a:solidFill>
              <a:sym typeface="Symbol" panose="05050102010706020507" pitchFamily="18" charset="2"/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Splot: przypadek ciągły</a:t>
            </a:r>
            <a:endParaRPr lang="en-GB" altLang="pl-PL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49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>
                  <a:buSzPct val="1000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altLang="pl-PL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pl-PL" altLang="pl-PL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pl-PL" altLang="pl-PL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∘</m:t>
                      </m:r>
                      <m:r>
                        <a:rPr lang="pl-PL" altLang="pl-PL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pl-PL" altLang="pl-PL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</m:e>
                          </m:d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</m:e>
                          </m:d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pl-PL" altLang="pl-PL" sz="20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d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e>
                      </m:nary>
                    </m:oMath>
                  </m:oMathPara>
                </a14:m>
                <a:endParaRPr lang="pl-PL" altLang="pl-PL" sz="2000" b="0" dirty="0" smtClean="0">
                  <a:ea typeface="Cambria Math" panose="02040503050406030204" pitchFamily="18" charset="0"/>
                </a:endParaRPr>
              </a:p>
              <a:p>
                <a:pPr marL="0" indent="0">
                  <a:buSzPct val="1000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altLang="pl-PL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pl-PL" altLang="pl-PL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pl-PL" altLang="pl-PL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∘</m:t>
                      </m:r>
                      <m:r>
                        <a:rPr lang="pl-PL" altLang="pl-PL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pl-PL" altLang="pl-PL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∬"/>
                          <m:ctrlP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𝑞</m:t>
                              </m:r>
                            </m:e>
                          </m:d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𝑞</m:t>
                              </m:r>
                            </m:e>
                          </m:d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pl-PL" altLang="pl-PL" sz="20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d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pl-PL" altLang="pl-PL" sz="20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d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e>
                      </m:nary>
                    </m:oMath>
                  </m:oMathPara>
                </a14:m>
                <a:endParaRPr lang="pl-PL" altLang="pl-PL" sz="2000" dirty="0" smtClean="0"/>
              </a:p>
              <a:p>
                <a:pPr marL="0" indent="0">
                  <a:buSzPct val="100000"/>
                  <a:buNone/>
                </a:pPr>
                <a:r>
                  <a:rPr lang="pl-PL" altLang="pl-PL" sz="2000" dirty="0" smtClean="0"/>
                  <a:t>Ponieważ najczęściej funkcja z którą splatamy jest symetryczna, czyli  </a:t>
                </a:r>
                <a14:m>
                  <m:oMath xmlns:m="http://schemas.openxmlformats.org/officeDocument/2006/math">
                    <m:r>
                      <a:rPr lang="pl-PL" altLang="pl-PL" sz="2000" b="0" i="1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pl-PL" altLang="pl-PL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l-PL" altLang="pl-PL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pl-PL" altLang="pl-PL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pl-PL" altLang="pl-PL" sz="2000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pl-PL" altLang="pl-PL" sz="2000" b="0" i="1" smtClean="0">
                        <a:latin typeface="Cambria Math" panose="02040503050406030204" pitchFamily="18" charset="0"/>
                      </a:rPr>
                      <m:t>(−</m:t>
                    </m:r>
                    <m:r>
                      <a:rPr lang="pl-PL" altLang="pl-PL" sz="20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pl-PL" altLang="pl-PL" sz="2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pl-PL" altLang="pl-PL" sz="1400" dirty="0" smtClean="0"/>
                  <a:t> </a:t>
                </a:r>
                <a:r>
                  <a:rPr lang="pl-PL" altLang="pl-PL" sz="2000" dirty="0" smtClean="0"/>
                  <a:t>, to nie musimy odwracać jej argumentu i możemy napisać</a:t>
                </a:r>
              </a:p>
              <a:p>
                <a:pPr marL="0" indent="0">
                  <a:buSzPct val="1000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altLang="pl-PL" sz="20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pl-PL" altLang="pl-PL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l-PL" altLang="pl-PL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pl-PL" altLang="pl-PL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∘</m:t>
                      </m:r>
                      <m:r>
                        <a:rPr lang="pl-PL" altLang="pl-PL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pl-PL" altLang="pl-PL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l-PL" altLang="pl-PL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pl-PL" altLang="pl-PL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pl-PL" altLang="pl-PL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pl-PL" altLang="pl-PL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pl-PL" altLang="pl-PL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pl-PL" altLang="pl-PL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pl-PL" altLang="pl-PL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pl-PL" altLang="pl-PL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l-PL" altLang="pl-PL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</m:e>
                          </m:d>
                          <m:r>
                            <a:rPr lang="pl-PL" altLang="pl-PL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pl-PL" altLang="pl-PL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pl-PL" altLang="pl-PL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pl-PL" altLang="pl-PL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pl-PL" altLang="pl-PL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pl-PL" altLang="pl-PL" sz="20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d</m:t>
                          </m:r>
                          <m:r>
                            <a:rPr lang="pl-PL" altLang="pl-PL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e>
                      </m:nary>
                    </m:oMath>
                  </m:oMathPara>
                </a14:m>
                <a:endParaRPr lang="pl-PL" altLang="pl-PL" sz="2000" dirty="0" smtClean="0"/>
              </a:p>
              <a:p>
                <a:pPr marL="0" indent="0">
                  <a:buSzPct val="100000"/>
                  <a:buNone/>
                </a:pPr>
                <a:r>
                  <a:rPr lang="pl-PL" altLang="pl-PL" sz="2000" dirty="0" smtClean="0"/>
                  <a:t>Interpretacja: funkcję </a:t>
                </a:r>
                <a14:m>
                  <m:oMath xmlns:m="http://schemas.openxmlformats.org/officeDocument/2006/math">
                    <m:r>
                      <a:rPr lang="pl-PL" altLang="pl-PL" sz="2000" i="1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pl-PL" altLang="pl-PL" sz="2000" i="0" dirty="0" smtClean="0">
                    <a:latin typeface="+mj-lt"/>
                  </a:rPr>
                  <a:t>(</a:t>
                </a:r>
                <a14:m>
                  <m:oMath xmlns:m="http://schemas.openxmlformats.org/officeDocument/2006/math">
                    <m:r>
                      <a:rPr lang="pl-PL" altLang="pl-PL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pl-PL" altLang="pl-PL" sz="2000" b="0" i="0" dirty="0" smtClean="0">
                    <a:latin typeface="+mj-lt"/>
                  </a:rPr>
                  <a:t>)</a:t>
                </a:r>
                <a:r>
                  <a:rPr lang="pl-PL" altLang="pl-PL" sz="2000" dirty="0" smtClean="0"/>
                  <a:t> przesuwamy do punktu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l-PL" altLang="pl-PL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l-PL" altLang="pl-PL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pl-PL" altLang="pl-PL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pl-PL" altLang="pl-PL" sz="1400" dirty="0" smtClean="0"/>
                  <a:t> </a:t>
                </a:r>
                <a:r>
                  <a:rPr lang="pl-PL" altLang="pl-PL" sz="2000" dirty="0" smtClean="0"/>
                  <a:t>, mnożymy przez </a:t>
                </a:r>
                <a14:m>
                  <m:oMath xmlns:m="http://schemas.openxmlformats.org/officeDocument/2006/math">
                    <m:r>
                      <a:rPr lang="pl-PL" altLang="pl-PL" sz="2000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pl-PL" altLang="pl-PL" sz="2000" dirty="0"/>
                  <a:t>(</a:t>
                </a:r>
                <a14:m>
                  <m:oMath xmlns:m="http://schemas.openxmlformats.org/officeDocument/2006/math">
                    <m:r>
                      <a:rPr lang="pl-PL" altLang="pl-PL" sz="2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pl-PL" altLang="pl-PL" sz="2000" dirty="0" smtClean="0"/>
                  <a:t>) </a:t>
                </a:r>
                <a:br>
                  <a:rPr lang="pl-PL" altLang="pl-PL" sz="2000" dirty="0" smtClean="0"/>
                </a:br>
                <a:r>
                  <a:rPr lang="pl-PL" altLang="pl-PL" sz="2000" dirty="0" smtClean="0"/>
                  <a:t>i całkujemy. W ten sposób otrzymujemy wartość splotu w punkcie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l-PL" altLang="pl-PL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l-PL" altLang="pl-PL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pl-PL" altLang="pl-PL" sz="20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pl-PL" altLang="pl-PL" sz="1400" dirty="0" smtClean="0"/>
                  <a:t> </a:t>
                </a:r>
                <a:r>
                  <a:rPr lang="pl-PL" altLang="pl-PL" sz="2000" dirty="0" smtClean="0"/>
                  <a:t>.</a:t>
                </a:r>
              </a:p>
            </p:txBody>
          </p:sp>
        </mc:Choice>
        <mc:Fallback xmlns="">
          <p:sp>
            <p:nvSpPr>
              <p:cNvPr id="614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0">
                <a:blip r:embed="rId3"/>
                <a:stretch>
                  <a:fillRect l="-710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53EFEC7-8C8F-4A92-AE36-013F79BA85EE}" type="slidenum">
              <a:rPr lang="pl-PL" altLang="pl-PL" sz="1200" smtClean="0">
                <a:solidFill>
                  <a:srgbClr val="003399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r>
              <a:rPr lang="pl-PL" altLang="pl-PL" sz="1200" dirty="0" smtClean="0">
                <a:solidFill>
                  <a:srgbClr val="003399"/>
                </a:solidFill>
              </a:rPr>
              <a:t>/3</a:t>
            </a:r>
          </a:p>
        </p:txBody>
      </p:sp>
      <p:sp>
        <p:nvSpPr>
          <p:cNvPr id="6147" name="Symbol zastępczy stopki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Monotype Sorts" pitchFamily="2" charset="2"/>
              <a:buChar char="l"/>
              <a:defRPr kumimoji="1" sz="2800">
                <a:solidFill>
                  <a:srgbClr val="0000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9CC"/>
              </a:buClr>
              <a:buSzPct val="60000"/>
              <a:buFont typeface="Monotype Sorts" pitchFamily="2" charset="2"/>
              <a:buChar char="u"/>
              <a:defRPr kumimoji="1" sz="2600">
                <a:solidFill>
                  <a:srgbClr val="0000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FF"/>
              </a:buClr>
              <a:buSzPct val="60000"/>
              <a:buFont typeface="Monotype Sorts" pitchFamily="2" charset="2"/>
              <a:buChar char="F"/>
              <a:defRPr kumimoji="1" sz="2400">
                <a:solidFill>
                  <a:srgbClr val="0000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CCFF"/>
              </a:buClr>
              <a:buSzPct val="100000"/>
              <a:buChar char="–"/>
              <a:defRPr kumimoji="1" sz="2000">
                <a:solidFill>
                  <a:srgbClr val="000066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200" dirty="0" smtClean="0">
                <a:solidFill>
                  <a:srgbClr val="003399"/>
                </a:solidFill>
              </a:rPr>
              <a:t>Odporne metody analizy obrazów.   Splot - przypadek z symetryczną funkcją splataną</a:t>
            </a:r>
            <a:endParaRPr lang="pl-PL" altLang="pl-PL" sz="1200" dirty="0" smtClean="0">
              <a:solidFill>
                <a:srgbClr val="003399"/>
              </a:solidFill>
              <a:sym typeface="Symbol" panose="05050102010706020507" pitchFamily="18" charset="2"/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Splot: przypadek dyskretny</a:t>
            </a:r>
            <a:endParaRPr lang="en-GB" altLang="pl-PL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49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>
                  <a:buSzPct val="100000"/>
                  <a:buNone/>
                </a:pPr>
                <a:r>
                  <a:rPr lang="pl-PL" altLang="pl-PL" sz="2000" b="0" dirty="0" smtClean="0"/>
                  <a:t>Weźmy od razu wzór dla symetrycznej funkcji splatanej:</a:t>
                </a:r>
                <a:endParaRPr lang="pl-PL" altLang="pl-PL" sz="2000" b="0" dirty="0" smtClean="0">
                  <a:ea typeface="Cambria Math" panose="02040503050406030204" pitchFamily="18" charset="0"/>
                </a:endParaRPr>
              </a:p>
              <a:p>
                <a:pPr marL="0" indent="0">
                  <a:buSzPct val="1000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altLang="pl-PL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pl-PL" altLang="pl-PL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pl-PL" altLang="pl-PL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∘</m:t>
                      </m:r>
                      <m:r>
                        <a:rPr lang="pl-PL" altLang="pl-PL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pl-PL" altLang="pl-PL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∬"/>
                          <m:ctrlP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𝑞</m:t>
                              </m:r>
                            </m:e>
                          </m:d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pl-PL" altLang="pl-PL" sz="20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d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pl-PL" altLang="pl-PL" sz="20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d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e>
                      </m:nary>
                    </m:oMath>
                  </m:oMathPara>
                </a14:m>
                <a:endParaRPr lang="pl-PL" altLang="pl-PL" sz="2000" dirty="0" smtClean="0"/>
              </a:p>
              <a:p>
                <a:pPr marL="0" indent="0">
                  <a:buSzPct val="100000"/>
                  <a:buNone/>
                </a:pPr>
                <a:r>
                  <a:rPr lang="pl-PL" altLang="pl-PL" sz="2000" dirty="0" smtClean="0"/>
                  <a:t>Przypadek dyskretny:</a:t>
                </a:r>
              </a:p>
              <a:p>
                <a:pPr marL="0" indent="0">
                  <a:buSzPct val="1000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altLang="pl-PL" sz="20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pl-PL" altLang="pl-PL" sz="2000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pl-PL" altLang="pl-PL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pl-PL" altLang="pl-PL" sz="20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pl-PL" altLang="pl-PL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pl-PL" altLang="pl-PL" sz="2000" b="0" i="1" smtClean="0">
                          <a:latin typeface="Cambria Math" panose="02040503050406030204" pitchFamily="18" charset="0"/>
                        </a:rPr>
                        <m:t>]∘</m:t>
                      </m:r>
                      <m:r>
                        <a:rPr lang="pl-PL" altLang="pl-PL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𝐺</m:t>
                      </m:r>
                      <m:r>
                        <a:rPr lang="pl-PL" altLang="pl-PL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[</m:t>
                      </m:r>
                      <m:r>
                        <a:rPr lang="pl-PL" altLang="pl-PL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pl-PL" altLang="pl-PL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pl-PL" altLang="pl-PL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pl-PL" altLang="pl-PL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]=</m:t>
                      </m:r>
                      <m:nary>
                        <m:naryPr>
                          <m:chr m:val="∑"/>
                          <m:supHide m:val="on"/>
                          <m:ctrlPr>
                            <a:rPr lang="pl-PL" altLang="pl-PL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eqArr>
                            <m:eqArrPr>
                              <m:ctrlPr>
                                <a:rPr lang="pl-PL" altLang="pl-PL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−∞&lt;</m:t>
                              </m:r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&lt;∞</m:t>
                              </m:r>
                            </m:e>
                            <m:e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−∞</m:t>
                              </m:r>
                              <m:r>
                                <a:rPr lang="pl-PL" altLang="pl-PL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pl-PL" altLang="pl-PL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pl-PL" altLang="pl-PL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&lt;∞</m:t>
                              </m:r>
                            </m:e>
                          </m:eqArr>
                        </m:sub>
                        <m:sup/>
                        <m:e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]∙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𝐺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  <m:r>
                            <a:rPr lang="pl-PL" altLang="pl-PL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e>
                      </m:nary>
                    </m:oMath>
                  </m:oMathPara>
                </a14:m>
                <a:endParaRPr lang="pl-PL" altLang="pl-PL" sz="2000" dirty="0" smtClean="0"/>
              </a:p>
              <a:p>
                <a:pPr marL="0" indent="0">
                  <a:buSzPct val="100000"/>
                  <a:buNone/>
                </a:pPr>
                <a:r>
                  <a:rPr lang="pl-PL" altLang="pl-PL" sz="2000" dirty="0" smtClean="0"/>
                  <a:t>Interpretacja: funkcję </a:t>
                </a:r>
                <a14:m>
                  <m:oMath xmlns:m="http://schemas.openxmlformats.org/officeDocument/2006/math">
                    <m:r>
                      <a:rPr lang="pl-PL" altLang="pl-PL" sz="2000" b="0" i="1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pl-PL" altLang="pl-PL" sz="2000" i="0" dirty="0" smtClean="0">
                    <a:latin typeface="+mj-lt"/>
                  </a:rPr>
                  <a:t>(</a:t>
                </a:r>
                <a14:m>
                  <m:oMath xmlns:m="http://schemas.openxmlformats.org/officeDocument/2006/math">
                    <m:r>
                      <a:rPr lang="pl-PL" altLang="pl-PL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pl-PL" altLang="pl-PL" sz="2000" b="0" i="0" dirty="0" smtClean="0">
                    <a:latin typeface="+mj-lt"/>
                  </a:rPr>
                  <a:t>)</a:t>
                </a:r>
                <a:r>
                  <a:rPr lang="pl-PL" altLang="pl-PL" sz="2000" dirty="0" smtClean="0"/>
                  <a:t> przesuwamy do punktu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l-PL" altLang="pl-PL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l-PL" altLang="pl-PL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pl-PL" altLang="pl-PL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pl-PL" altLang="pl-PL" sz="20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pl-PL" altLang="pl-PL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l-PL" altLang="pl-PL" sz="2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pl-PL" altLang="pl-PL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pl-PL" altLang="pl-PL" sz="2000" dirty="0" smtClean="0"/>
                  <a:t>  (</a:t>
                </a:r>
                <a:r>
                  <a:rPr lang="pl-PL" altLang="pl-PL" dirty="0" smtClean="0">
                    <a:solidFill>
                      <a:schemeClr val="bg2">
                        <a:lumMod val="50000"/>
                        <a:lumOff val="50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∎</a:t>
                </a:r>
                <a:r>
                  <a:rPr lang="pl-PL" altLang="pl-PL" sz="2000" dirty="0" smtClean="0"/>
                  <a:t>) i sumujemy iloczyny wartości funkcji. W ten sposób otrzymujemy wartość w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l-PL" altLang="pl-PL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l-PL" altLang="pl-PL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pl-PL" altLang="pl-PL" sz="20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pl-PL" altLang="pl-PL" sz="20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pl-PL" altLang="pl-PL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l-PL" altLang="pl-PL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pl-PL" altLang="pl-PL" sz="20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pl-PL" altLang="pl-PL" sz="1400" dirty="0" smtClean="0"/>
                  <a:t> </a:t>
                </a:r>
                <a:r>
                  <a:rPr lang="pl-PL" altLang="pl-PL" sz="2000" dirty="0" smtClean="0"/>
                  <a:t>.</a:t>
                </a:r>
              </a:p>
              <a:p>
                <a:pPr marL="0" indent="0">
                  <a:buSzPct val="100000"/>
                  <a:buNone/>
                </a:pPr>
                <a:endParaRPr lang="pl-PL" altLang="pl-PL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SzPct val="100000"/>
                  <a:buNone/>
                </a:pPr>
                <a:endParaRPr lang="pl-PL" altLang="pl-PL" sz="2000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SzPct val="100000"/>
                  <a:buNone/>
                </a:pPr>
                <a:endParaRPr lang="pl-PL" altLang="pl-PL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SzPct val="100000"/>
                  <a:buNone/>
                </a:pPr>
                <a:r>
                  <a:rPr lang="pl-PL" altLang="pl-PL" sz="2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                              ∘                               =    Aa + </a:t>
                </a:r>
                <a:r>
                  <a:rPr lang="pl-PL" altLang="pl-PL" sz="2000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Bb</a:t>
                </a:r>
                <a:r>
                  <a:rPr lang="pl-PL" altLang="pl-PL" sz="2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+ </a:t>
                </a:r>
                <a:r>
                  <a:rPr lang="pl-PL" altLang="pl-PL" sz="2000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Cc</a:t>
                </a:r>
                <a:r>
                  <a:rPr lang="pl-PL" altLang="pl-PL" sz="2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+</a:t>
                </a:r>
              </a:p>
              <a:p>
                <a:pPr marL="0" indent="0">
                  <a:buSzPct val="100000"/>
                  <a:buNone/>
                </a:pPr>
                <a:r>
                  <a:rPr lang="pl-PL" altLang="pl-PL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pl-PL" altLang="pl-PL" sz="2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                                                                     </a:t>
                </a:r>
                <a:r>
                  <a:rPr lang="pl-PL" altLang="pl-PL" sz="2000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Dd</a:t>
                </a:r>
                <a:r>
                  <a:rPr lang="pl-PL" altLang="pl-PL" sz="2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+ </a:t>
                </a:r>
                <a:r>
                  <a:rPr lang="pl-PL" altLang="pl-PL" sz="2000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Ee</a:t>
                </a:r>
                <a:r>
                  <a:rPr lang="pl-PL" altLang="pl-PL" sz="2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+ </a:t>
                </a:r>
                <a:r>
                  <a:rPr lang="pl-PL" altLang="pl-PL" sz="2000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Ff</a:t>
                </a:r>
                <a:r>
                  <a:rPr lang="pl-PL" altLang="pl-PL" sz="2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+</a:t>
                </a:r>
              </a:p>
              <a:p>
                <a:pPr marL="0" indent="0">
                  <a:buSzPct val="100000"/>
                  <a:buNone/>
                </a:pPr>
                <a:r>
                  <a:rPr lang="pl-PL" altLang="pl-PL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pl-PL" altLang="pl-PL" sz="2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                                                                     </a:t>
                </a:r>
                <a:r>
                  <a:rPr lang="pl-PL" altLang="pl-PL" sz="2000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Gg</a:t>
                </a:r>
                <a:r>
                  <a:rPr lang="pl-PL" altLang="pl-PL" sz="2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+ </a:t>
                </a:r>
                <a:r>
                  <a:rPr lang="pl-PL" altLang="pl-PL" sz="2000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Hh</a:t>
                </a:r>
                <a:r>
                  <a:rPr lang="pl-PL" altLang="pl-PL" sz="2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+ Ii</a:t>
                </a:r>
              </a:p>
            </p:txBody>
          </p:sp>
        </mc:Choice>
        <mc:Fallback xmlns="">
          <p:sp>
            <p:nvSpPr>
              <p:cNvPr id="614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0">
                <a:blip r:embed="rId2"/>
                <a:stretch>
                  <a:fillRect l="-710" t="-432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11602"/>
              </p:ext>
            </p:extLst>
          </p:nvPr>
        </p:nvGraphicFramePr>
        <p:xfrm>
          <a:off x="395536" y="4221088"/>
          <a:ext cx="203989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978"/>
                <a:gridCol w="407978"/>
                <a:gridCol w="407978"/>
                <a:gridCol w="407978"/>
                <a:gridCol w="407978"/>
              </a:tblGrid>
              <a:tr h="370840">
                <a:tc>
                  <a:txBody>
                    <a:bodyPr/>
                    <a:lstStyle/>
                    <a:p>
                      <a:endParaRPr lang="pl-PL" sz="200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200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200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200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200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pl-PL" sz="200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00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endParaRPr lang="pl-PL" sz="200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00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</a:t>
                      </a:r>
                      <a:endParaRPr lang="pl-PL" sz="200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00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pl-PL" sz="200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2000" i="1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pl-PL" sz="200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00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pl-PL" sz="200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00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</a:t>
                      </a:r>
                      <a:endParaRPr lang="pl-PL" sz="200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00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F</a:t>
                      </a:r>
                      <a:endParaRPr lang="pl-PL" sz="200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2000" i="1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pl-PL" sz="200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00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G</a:t>
                      </a:r>
                      <a:endParaRPr lang="pl-PL" sz="200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00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H</a:t>
                      </a:r>
                      <a:endParaRPr lang="pl-PL" sz="200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00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I</a:t>
                      </a:r>
                      <a:endParaRPr lang="pl-PL" sz="200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2000" i="1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pl-PL" sz="200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200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200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200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200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759973"/>
              </p:ext>
            </p:extLst>
          </p:nvPr>
        </p:nvGraphicFramePr>
        <p:xfrm>
          <a:off x="3059832" y="4617328"/>
          <a:ext cx="1217229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743"/>
                <a:gridCol w="405743"/>
                <a:gridCol w="405743"/>
              </a:tblGrid>
              <a:tr h="370840">
                <a:tc>
                  <a:txBody>
                    <a:bodyPr/>
                    <a:lstStyle/>
                    <a:p>
                      <a:r>
                        <a:rPr lang="pl-PL" sz="2000" b="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</a:t>
                      </a:r>
                      <a:endParaRPr lang="pl-PL" sz="2000" b="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000" b="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b</a:t>
                      </a:r>
                      <a:endParaRPr lang="pl-PL" sz="2000" b="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000" b="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</a:t>
                      </a:r>
                      <a:endParaRPr lang="pl-PL" sz="2000" b="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2000" b="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d</a:t>
                      </a:r>
                      <a:endParaRPr lang="pl-PL" sz="2000" b="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000" b="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</a:t>
                      </a:r>
                      <a:endParaRPr lang="pl-PL" sz="2000" b="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000" b="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f</a:t>
                      </a:r>
                      <a:endParaRPr lang="pl-PL" sz="2000" b="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2000" b="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g</a:t>
                      </a:r>
                      <a:endParaRPr lang="pl-PL" sz="2000" b="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000" b="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h</a:t>
                      </a:r>
                      <a:endParaRPr lang="pl-PL" sz="2000" b="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000" b="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i</a:t>
                      </a:r>
                      <a:endParaRPr lang="pl-PL" sz="2000" b="0" i="1" dirty="0">
                        <a:solidFill>
                          <a:schemeClr val="bg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36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gólna (Standard)">
  <a:themeElements>
    <a:clrScheme name="Ogólna (Standard)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Ogólna (Standard)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pl-PL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pl-PL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gólna (Standard)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gólna (Standard)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gólna (Standard)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G:\Program Files\Microsoft Office\Szablony\Prezentacje\Ogólna (Standard).pot</Template>
  <TotalTime>4340</TotalTime>
  <Words>75</Words>
  <Application>Microsoft Office PowerPoint</Application>
  <PresentationFormat>Pokaz na ekranie (4:3)</PresentationFormat>
  <Paragraphs>45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10" baseType="lpstr">
      <vt:lpstr>Arial</vt:lpstr>
      <vt:lpstr>Arial Narrow</vt:lpstr>
      <vt:lpstr>Cambria Math</vt:lpstr>
      <vt:lpstr>Monotype Sorts</vt:lpstr>
      <vt:lpstr>Symbol</vt:lpstr>
      <vt:lpstr>Times New Roman</vt:lpstr>
      <vt:lpstr>Ogólna (Standard)</vt:lpstr>
      <vt:lpstr>Splot</vt:lpstr>
      <vt:lpstr>Splot: przypadek ciągły</vt:lpstr>
      <vt:lpstr>Splot: przypadek dyskretny</vt:lpstr>
    </vt:vector>
  </TitlesOfParts>
  <Company>w domu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Ogólna</dc:title>
  <dc:creator>Leszek Chmielewski</dc:creator>
  <cp:lastModifiedBy>Lenovo</cp:lastModifiedBy>
  <cp:revision>253</cp:revision>
  <cp:lastPrinted>2000-03-01T14:24:30Z</cp:lastPrinted>
  <dcterms:created xsi:type="dcterms:W3CDTF">2000-02-16T16:24:25Z</dcterms:created>
  <dcterms:modified xsi:type="dcterms:W3CDTF">2020-01-05T21:44:59Z</dcterms:modified>
</cp:coreProperties>
</file>