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99FF66"/>
    <a:srgbClr val="FF99FF"/>
    <a:srgbClr val="33CCFF"/>
    <a:srgbClr val="99FFCC"/>
    <a:srgbClr val="FF3300"/>
    <a:srgbClr val="CC0000"/>
    <a:srgbClr val="0099FF"/>
    <a:srgbClr val="0099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2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661ECCB-9EB2-43DE-BD46-03F3902967BA}" type="datetime1">
              <a:rPr lang="en-US" altLang="pl-PL"/>
              <a:pPr>
                <a:defRPr/>
              </a:pPr>
              <a:t>1/5/2020</a:t>
            </a:fld>
            <a:endParaRPr lang="en-US" altLang="pl-P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64CA643-31D3-43D2-BCC1-0B15284C2E6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41779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tekstu z Wzorca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D277B6-7B5B-4839-ACFC-EB857A1CEDC9}" type="datetime1">
              <a:rPr lang="pl-PL" altLang="pl-PL"/>
              <a:pPr>
                <a:defRPr/>
              </a:pPr>
              <a:t>05.01.2020</a:t>
            </a:fld>
            <a:endParaRPr lang="pl-PL" altLang="pl-PL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94D185-D2BB-46A4-BC38-03D39531303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30104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828800" y="609600"/>
            <a:ext cx="6324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kumimoji="0" lang="pl-PL" altLang="pl-PL" sz="2200" b="0" smtClean="0">
              <a:solidFill>
                <a:srgbClr val="003399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04800" y="1560513"/>
            <a:ext cx="8458200" cy="39687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0" lang="pl-PL" altLang="pl-PL" sz="2600" b="0" smtClean="0">
              <a:solidFill>
                <a:srgbClr val="003399"/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304800" y="5980113"/>
            <a:ext cx="8458200" cy="39687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0" lang="pl-PL" altLang="pl-PL" sz="2600" b="0" smtClean="0">
              <a:solidFill>
                <a:srgbClr val="003399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09800"/>
            <a:ext cx="8458200" cy="13716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endParaRPr lang="pl-PL" altLang="pl-PL" noProof="0" smtClean="0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733800"/>
            <a:ext cx="8458200" cy="19812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400">
                <a:sym typeface="Symbol" panose="05050102010706020507" pitchFamily="18" charset="2"/>
              </a:defRPr>
            </a:lvl1pPr>
          </a:lstStyle>
          <a:p>
            <a:pPr lvl="0"/>
            <a:endParaRPr lang="pl-PL" altLang="pl-PL" noProof="0" smtClean="0">
              <a:sym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61100"/>
            <a:ext cx="1812925" cy="431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pl-PL" altLang="pl-PL"/>
              <a:t>SGGW WZIM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73800"/>
            <a:ext cx="4038600" cy="431800"/>
          </a:xfrm>
        </p:spPr>
        <p:txBody>
          <a:bodyPr/>
          <a:lstStyle>
            <a:lvl1pPr algn="ctr">
              <a:defRPr sz="14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r>
              <a:rPr lang="pl-PL" altLang="pl-PL"/>
              <a:t>Leszek Chmielewski</a:t>
            </a:r>
          </a:p>
        </p:txBody>
      </p:sp>
    </p:spTree>
    <p:extLst>
      <p:ext uri="{BB962C8B-B14F-4D97-AF65-F5344CB8AC3E}">
        <p14:creationId xmlns:p14="http://schemas.microsoft.com/office/powerpoint/2010/main" val="376768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05BB0-2D14-4F17-89A4-3A2622693620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381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46875" y="115888"/>
            <a:ext cx="2146300" cy="62849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115888"/>
            <a:ext cx="6289675" cy="62849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9EC43-B4A7-4995-B27B-E366EEA931D5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33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1FD34-EE32-4E74-83B8-C2DECF383F6B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06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ABEA-5CC3-4B18-9E0B-CB8A6E8A4C93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89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7988" cy="5638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75188" y="762000"/>
            <a:ext cx="4217987" cy="5638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6B0F-6477-4415-A882-F43ACCB5C961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481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8B809-C7B3-4E0E-BA93-F625F113E8B4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836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523BF-300C-438A-A4B9-D6543FA89462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014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0712-46CC-4499-88C8-A53B69558D20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118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4AA8E-986D-48EF-85F2-F1F3A2F93116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335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CF820-9187-4246-ABD1-22BCF8D6B6E1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929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5888"/>
            <a:ext cx="85883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Tytuł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5883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tekstu</a:t>
            </a:r>
            <a:br>
              <a:rPr lang="pl-PL" altLang="pl-PL" smtClean="0"/>
            </a:br>
            <a:r>
              <a:rPr lang="pl-PL" altLang="pl-PL" smtClean="0"/>
              <a:t>z Wzorca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60960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4EFF39D6-A8E0-4842-B503-2B49ED697AE6}" type="slidenum">
              <a:rPr lang="pl-PL" altLang="pl-PL" smtClean="0"/>
              <a:pPr>
                <a:defRPr/>
              </a:pPr>
              <a:t>‹#›</a:t>
            </a:fld>
            <a:r>
              <a:rPr lang="pl-PL" altLang="pl-PL" dirty="0" smtClean="0"/>
              <a:t>/3</a:t>
            </a:r>
            <a:endParaRPr lang="pl-PL" altLang="pl-PL" dirty="0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304800" y="6446838"/>
            <a:ext cx="8588375" cy="6985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0" lang="pl-PL" altLang="pl-PL" sz="2600" b="0" smtClean="0">
              <a:solidFill>
                <a:srgbClr val="003399"/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769620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r>
              <a:rPr lang="pl-PL" altLang="pl-PL" dirty="0" smtClean="0"/>
              <a:t>Odporne metody analizy obrazów.   Splot - przypadek z symetryczną funkcją splataną</a:t>
            </a:r>
            <a:endParaRPr lang="pl-PL" altLang="pl-PL" dirty="0">
              <a:sym typeface="Symbol" panose="05050102010706020507" pitchFamily="18" charset="2"/>
            </a:endParaRPr>
          </a:p>
        </p:txBody>
      </p:sp>
      <p:sp>
        <p:nvSpPr>
          <p:cNvPr id="2" name="Rectangle 16"/>
          <p:cNvSpPr>
            <a:spLocks noChangeArrowheads="1"/>
          </p:cNvSpPr>
          <p:nvPr userDrawn="1"/>
        </p:nvSpPr>
        <p:spPr bwMode="auto">
          <a:xfrm>
            <a:off x="304800" y="646113"/>
            <a:ext cx="8588375" cy="6985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0" lang="pl-PL" altLang="pl-PL" sz="2600" b="0" smtClean="0">
              <a:solidFill>
                <a:srgbClr val="00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l"/>
        <a:defRPr kumimoji="1"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0000"/>
        <a:buFont typeface="Monotype Sorts" pitchFamily="2" charset="2"/>
        <a:buChar char="u"/>
        <a:defRPr kumimoji="1" sz="26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Monotype Sorts" pitchFamily="2" charset="2"/>
        <a:buChar char="F"/>
        <a:defRPr kumimoji="1" sz="24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CCFF"/>
        </a:buClr>
        <a:buSzPct val="100000"/>
        <a:buChar char="–"/>
        <a:defRPr kumimoji="1"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400" dirty="0"/>
              <a:t>IIT WZIM SGGW</a:t>
            </a:r>
            <a:endParaRPr lang="pl-PL" altLang="pl-PL" sz="14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400" smtClean="0">
                <a:solidFill>
                  <a:srgbClr val="000099"/>
                </a:solidFill>
              </a:rPr>
              <a:t>Leszek Chmielewski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altLang="pl-PL" smtClean="0"/>
              <a:t>Splot</a:t>
            </a:r>
            <a:endParaRPr lang="en-GB" altLang="pl-PL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smtClean="0"/>
              <a:t>Odporne metody analizy obrazów</a:t>
            </a:r>
            <a:endParaRPr lang="en-GB" altLang="pl-PL" smtClean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20272" y="6261100"/>
            <a:ext cx="18129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 b="0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kumimoji="1" sz="20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 b="1" kern="120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400" dirty="0" smtClean="0"/>
              <a:t>Wersja 2020.01.04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37" y="4146373"/>
            <a:ext cx="6865900" cy="2251720"/>
          </a:xfrm>
          <a:prstGeom prst="rect">
            <a:avLst/>
          </a:prstGeom>
        </p:spPr>
      </p:pic>
      <p:sp>
        <p:nvSpPr>
          <p:cNvPr id="614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3EFEC7-8C8F-4A92-AE36-013F79BA85EE}" type="slidenum">
              <a:rPr lang="pl-PL" altLang="pl-PL" sz="1200" smtClean="0">
                <a:solidFill>
                  <a:srgbClr val="0033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pl-PL" altLang="pl-PL" sz="1200" dirty="0" smtClean="0">
                <a:solidFill>
                  <a:srgbClr val="003399"/>
                </a:solidFill>
              </a:rPr>
              <a:t>/3</a:t>
            </a:r>
          </a:p>
        </p:txBody>
      </p:sp>
      <p:sp>
        <p:nvSpPr>
          <p:cNvPr id="6147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dirty="0" smtClean="0">
                <a:solidFill>
                  <a:srgbClr val="003399"/>
                </a:solidFill>
              </a:rPr>
              <a:t>Odporne metody analizy obrazów.   Splot - przypadek z symetryczną funkcją splataną</a:t>
            </a:r>
            <a:endParaRPr lang="pl-PL" altLang="pl-PL" sz="1200" dirty="0" smtClean="0">
              <a:solidFill>
                <a:srgbClr val="003399"/>
              </a:solidFill>
              <a:sym typeface="Symbol" panose="05050102010706020507" pitchFamily="18" charset="2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Splot: przypadek ciągły</a:t>
            </a:r>
            <a:endParaRPr lang="en-GB" altLang="pl-P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altLang="pl-P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nary>
                    </m:oMath>
                  </m:oMathPara>
                </a14:m>
                <a:endParaRPr lang="pl-PL" altLang="pl-PL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altLang="pl-P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altLang="pl-P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nary>
                    </m:oMath>
                  </m:oMathPara>
                </a14:m>
                <a:endParaRPr lang="pl-PL" altLang="pl-PL" sz="2000" dirty="0" smtClean="0"/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 smtClean="0"/>
                  <a:t>Ponieważ najczęściej funkcja z którą splatamy jest symetryczna, czyli  </a:t>
                </a:r>
                <a14:m>
                  <m:oMath xmlns:m="http://schemas.openxmlformats.org/officeDocument/2006/math"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l-PL" altLang="pl-PL" sz="1400" dirty="0" smtClean="0"/>
                  <a:t> </a:t>
                </a:r>
                <a:r>
                  <a:rPr lang="pl-PL" altLang="pl-PL" sz="2000" dirty="0" smtClean="0"/>
                  <a:t>, to nie musimy odwracać jej argumentu i możemy napisać</a:t>
                </a:r>
              </a:p>
              <a:p>
                <a:pPr marL="0" indent="0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altLang="pl-PL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l-PL" altLang="pl-PL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l-PL" alt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pl-PL" alt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l-PL" alt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l-PL" alt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l-PL" alt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l-PL" alt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altLang="pl-P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pl-PL" alt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nary>
                    </m:oMath>
                  </m:oMathPara>
                </a14:m>
                <a:endParaRPr lang="pl-PL" altLang="pl-PL" sz="2000" dirty="0" smtClean="0"/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 smtClean="0"/>
                  <a:t>Interpretacja: funkcję </a:t>
                </a:r>
                <a14:m>
                  <m:oMath xmlns:m="http://schemas.openxmlformats.org/officeDocument/2006/math">
                    <m:r>
                      <a:rPr lang="pl-PL" altLang="pl-PL" sz="20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pl-PL" altLang="pl-PL" sz="2000" i="0" dirty="0" smtClean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pl-PL" altLang="pl-PL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altLang="pl-PL" sz="2000" b="0" i="0" dirty="0" smtClean="0">
                    <a:latin typeface="+mj-lt"/>
                  </a:rPr>
                  <a:t>)</a:t>
                </a:r>
                <a:r>
                  <a:rPr lang="pl-PL" altLang="pl-PL" sz="2000" dirty="0" smtClean="0"/>
                  <a:t> przesuwamy do punktu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altLang="pl-PL" sz="1400" dirty="0" smtClean="0"/>
                  <a:t> </a:t>
                </a:r>
                <a:r>
                  <a:rPr lang="pl-PL" altLang="pl-PL" sz="2000" dirty="0" smtClean="0"/>
                  <a:t>, mnożymy przez </a:t>
                </a:r>
                <a14:m>
                  <m:oMath xmlns:m="http://schemas.openxmlformats.org/officeDocument/2006/math"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pl-PL" altLang="pl-PL" sz="2000" dirty="0"/>
                  <a:t>(</a:t>
                </a:r>
                <a14:m>
                  <m:oMath xmlns:m="http://schemas.openxmlformats.org/officeDocument/2006/math">
                    <m:r>
                      <a:rPr lang="pl-PL" altLang="pl-PL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altLang="pl-PL" sz="2000" dirty="0" smtClean="0"/>
                  <a:t>) </a:t>
                </a:r>
                <a:br>
                  <a:rPr lang="pl-PL" altLang="pl-PL" sz="2000" dirty="0" smtClean="0"/>
                </a:br>
                <a:r>
                  <a:rPr lang="pl-PL" altLang="pl-PL" sz="2000" dirty="0" smtClean="0"/>
                  <a:t>i całkujemy. W ten sposób otrzymujemy wartość splotu w punkcie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altLang="pl-PL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altLang="pl-PL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altLang="pl-PL" sz="1400" dirty="0" smtClean="0"/>
                  <a:t> </a:t>
                </a:r>
                <a:r>
                  <a:rPr lang="pl-PL" altLang="pl-PL" sz="2000" dirty="0" smtClean="0"/>
                  <a:t>.</a:t>
                </a:r>
              </a:p>
            </p:txBody>
          </p:sp>
        </mc:Choice>
        <mc:Fallback xmlns="">
          <p:sp>
            <p:nvSpPr>
              <p:cNvPr id="614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71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3EFEC7-8C8F-4A92-AE36-013F79BA85EE}" type="slidenum">
              <a:rPr lang="pl-PL" altLang="pl-PL" sz="1200" smtClean="0">
                <a:solidFill>
                  <a:srgbClr val="0033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pl-PL" altLang="pl-PL" sz="1200" dirty="0" smtClean="0">
                <a:solidFill>
                  <a:srgbClr val="003399"/>
                </a:solidFill>
              </a:rPr>
              <a:t>/3</a:t>
            </a:r>
          </a:p>
        </p:txBody>
      </p:sp>
      <p:sp>
        <p:nvSpPr>
          <p:cNvPr id="6147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Char char="l"/>
              <a:defRPr kumimoji="1" sz="28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SzPct val="60000"/>
              <a:buFont typeface="Monotype Sorts" pitchFamily="2" charset="2"/>
              <a:buChar char="u"/>
              <a:defRPr kumimoji="1" sz="26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FF"/>
              </a:buClr>
              <a:buSzPct val="60000"/>
              <a:buFont typeface="Monotype Sorts" pitchFamily="2" charset="2"/>
              <a:buChar char="F"/>
              <a:defRPr kumimoji="1"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SzPct val="100000"/>
              <a:buChar char="–"/>
              <a:defRPr kumimoji="1"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dirty="0" smtClean="0">
                <a:solidFill>
                  <a:srgbClr val="003399"/>
                </a:solidFill>
              </a:rPr>
              <a:t>Odporne metody analizy obrazów.   Splot - przypadek z symetryczną funkcją splataną</a:t>
            </a:r>
            <a:endParaRPr lang="pl-PL" altLang="pl-PL" sz="1200" dirty="0" smtClean="0">
              <a:solidFill>
                <a:srgbClr val="003399"/>
              </a:solidFill>
              <a:sym typeface="Symbol" panose="05050102010706020507" pitchFamily="18" charset="2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Splot: przypadek dyskretny</a:t>
            </a:r>
            <a:endParaRPr lang="en-GB" altLang="pl-P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SzPct val="100000"/>
                  <a:buNone/>
                </a:pPr>
                <a:r>
                  <a:rPr lang="pl-PL" altLang="pl-PL" sz="2000" b="0" dirty="0" smtClean="0"/>
                  <a:t>Weźmy od razu wzór dla symetrycznej funkcji splatanej:</a:t>
                </a:r>
                <a:endParaRPr lang="pl-PL" altLang="pl-PL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altLang="pl-P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altLang="pl-PL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nary>
                    </m:oMath>
                  </m:oMathPara>
                </a14:m>
                <a:endParaRPr lang="pl-PL" altLang="pl-PL" sz="2000" dirty="0" smtClean="0"/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 smtClean="0"/>
                  <a:t>Przypadek dyskretny:</a:t>
                </a:r>
              </a:p>
              <a:p>
                <a:pPr marL="0" indent="0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</a:rPr>
                        <m:t>]∘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pl-PL" alt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]=</m:t>
                      </m:r>
                      <m:nary>
                        <m:naryPr>
                          <m:chr m:val="∑"/>
                          <m:supHide m:val="on"/>
                          <m:ctrlPr>
                            <a:rPr lang="pl-PL" altLang="pl-P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pl-PL" altLang="pl-PL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−∞&lt;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&lt;∞</m:t>
                              </m:r>
                            </m:e>
                            <m:e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−∞</m:t>
                              </m:r>
                              <m:r>
                                <a:rPr lang="pl-PL" altLang="pl-PL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pl-PL" alt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pl-PL" altLang="pl-PL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&lt;∞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]∙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pl-PL" alt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pl-PL" altLang="pl-PL" sz="2000" dirty="0" smtClean="0"/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 smtClean="0"/>
                  <a:t>Interpretacja: funkcję </a:t>
                </a:r>
                <a14:m>
                  <m:oMath xmlns:m="http://schemas.openxmlformats.org/officeDocument/2006/math"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pl-PL" altLang="pl-PL" sz="2000" i="0" dirty="0" smtClean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pl-PL" altLang="pl-PL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altLang="pl-PL" sz="2000" b="0" i="0" dirty="0" smtClean="0">
                    <a:latin typeface="+mj-lt"/>
                  </a:rPr>
                  <a:t>)</a:t>
                </a:r>
                <a:r>
                  <a:rPr lang="pl-PL" altLang="pl-PL" sz="2000" dirty="0" smtClean="0"/>
                  <a:t> przesuwamy do punktu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l-PL" altLang="pl-PL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l-PL" altLang="pl-PL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altLang="pl-PL" sz="2000" dirty="0" smtClean="0"/>
                  <a:t>  (</a:t>
                </a:r>
                <a:r>
                  <a:rPr lang="pl-PL" altLang="pl-PL" dirty="0" smtClean="0">
                    <a:solidFill>
                      <a:schemeClr val="bg2">
                        <a:lumMod val="50000"/>
                        <a:lumOff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∎</a:t>
                </a:r>
                <a:r>
                  <a:rPr lang="pl-PL" altLang="pl-PL" sz="2000" dirty="0" smtClean="0"/>
                  <a:t>) i sumujemy iloczyny wartości funkcji. W ten sposób otrzymujemy wartość 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pl-PL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altLang="pl-PL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altLang="pl-PL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l-PL" altLang="pl-PL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altLang="pl-PL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altLang="pl-PL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l-PL" altLang="pl-PL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altLang="pl-PL" sz="1400" dirty="0" smtClean="0"/>
                  <a:t> </a:t>
                </a:r>
                <a:r>
                  <a:rPr lang="pl-PL" altLang="pl-PL" sz="2000" dirty="0" smtClean="0"/>
                  <a:t>.</a:t>
                </a:r>
              </a:p>
              <a:p>
                <a:pPr marL="0" indent="0">
                  <a:buSzPct val="100000"/>
                  <a:buNone/>
                </a:pPr>
                <a:endParaRPr lang="pl-PL" altLang="pl-P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:endParaRPr lang="pl-PL" altLang="pl-PL" sz="2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:endParaRPr lang="pl-PL" altLang="pl-P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∘                               =    Aa +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Bb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Cc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                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Dd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Ee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Ff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</a:p>
              <a:p>
                <a:pPr marL="0" indent="0">
                  <a:buSzPct val="100000"/>
                  <a:buNone/>
                </a:pPr>
                <a:r>
                  <a:rPr lang="pl-PL" altLang="pl-PL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                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Gg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pl-PL" altLang="pl-PL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Hh</a:t>
                </a:r>
                <a:r>
                  <a:rPr lang="pl-PL" altLang="pl-PL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Ii</a:t>
                </a:r>
              </a:p>
            </p:txBody>
          </p:sp>
        </mc:Choice>
        <mc:Fallback xmlns="">
          <p:sp>
            <p:nvSpPr>
              <p:cNvPr id="614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710" t="-43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1602"/>
              </p:ext>
            </p:extLst>
          </p:nvPr>
        </p:nvGraphicFramePr>
        <p:xfrm>
          <a:off x="395536" y="4221088"/>
          <a:ext cx="203989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78"/>
                <a:gridCol w="407978"/>
                <a:gridCol w="407978"/>
                <a:gridCol w="407978"/>
                <a:gridCol w="407978"/>
              </a:tblGrid>
              <a:tr h="370840"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G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759973"/>
              </p:ext>
            </p:extLst>
          </p:nvPr>
        </p:nvGraphicFramePr>
        <p:xfrm>
          <a:off x="3059832" y="4617328"/>
          <a:ext cx="121722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43"/>
                <a:gridCol w="405743"/>
                <a:gridCol w="405743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g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endParaRPr lang="pl-PL" sz="2000" b="0" i="1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ólna (Standard)">
  <a:themeElements>
    <a:clrScheme name="Ogólna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Ogólna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l-PL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l-PL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gólna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ólna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ólna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G:\Program Files\Microsoft Office\Szablony\Prezentacje\Ogólna (Standard).pot</Template>
  <TotalTime>4340</TotalTime>
  <Words>75</Words>
  <Application>Microsoft Office PowerPoint</Application>
  <PresentationFormat>Pokaz na ekranie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Cambria Math</vt:lpstr>
      <vt:lpstr>Monotype Sorts</vt:lpstr>
      <vt:lpstr>Symbol</vt:lpstr>
      <vt:lpstr>Times New Roman</vt:lpstr>
      <vt:lpstr>Ogólna (Standard)</vt:lpstr>
      <vt:lpstr>Splot</vt:lpstr>
      <vt:lpstr>Splot: przypadek ciągły</vt:lpstr>
      <vt:lpstr>Splot: przypadek dyskretny</vt:lpstr>
    </vt:vector>
  </TitlesOfParts>
  <Company>w domu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Ogólna</dc:title>
  <dc:creator>Leszek Chmielewski</dc:creator>
  <cp:lastModifiedBy>Lenovo</cp:lastModifiedBy>
  <cp:revision>253</cp:revision>
  <cp:lastPrinted>2000-03-01T14:24:30Z</cp:lastPrinted>
  <dcterms:created xsi:type="dcterms:W3CDTF">2000-02-16T16:24:25Z</dcterms:created>
  <dcterms:modified xsi:type="dcterms:W3CDTF">2020-01-05T21:44:59Z</dcterms:modified>
</cp:coreProperties>
</file>