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57" r:id="rId4"/>
    <p:sldId id="274" r:id="rId5"/>
    <p:sldId id="267" r:id="rId6"/>
    <p:sldId id="268" r:id="rId7"/>
    <p:sldId id="270" r:id="rId8"/>
    <p:sldId id="269" r:id="rId9"/>
    <p:sldId id="271" r:id="rId10"/>
    <p:sldId id="272" r:id="rId11"/>
    <p:sldId id="273" r:id="rId12"/>
    <p:sldId id="27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66"/>
    <a:srgbClr val="99FF66"/>
    <a:srgbClr val="FF99FF"/>
    <a:srgbClr val="33CCFF"/>
    <a:srgbClr val="99FFCC"/>
    <a:srgbClr val="FF3300"/>
    <a:srgbClr val="CC0000"/>
    <a:srgbClr val="0099FF"/>
    <a:srgbClr val="0099C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282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0" d="100"/>
          <a:sy n="30" d="100"/>
        </p:scale>
        <p:origin x="-122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661ECCB-9EB2-43DE-BD46-03F3902967BA}" type="datetime1">
              <a:rPr lang="en-US" altLang="pl-PL"/>
              <a:pPr>
                <a:defRPr/>
              </a:pPr>
              <a:t>10/30/2019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64CA643-31D3-43D2-BCC1-0B15284C2E6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417798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277B6-7B5B-4839-ACFC-EB857A1CEDC9}" type="datetime1">
              <a:rPr lang="pl-PL" altLang="pl-PL"/>
              <a:pPr>
                <a:defRPr/>
              </a:pPr>
              <a:t>30.10.2019</a:t>
            </a:fld>
            <a:endParaRPr lang="pl-PL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94D185-D2BB-46A4-BC38-03D39531303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301041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1828800" y="609600"/>
            <a:ext cx="6324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kumimoji="0" lang="pl-PL" altLang="pl-PL" sz="2200" b="0" smtClean="0">
              <a:solidFill>
                <a:srgbClr val="003399"/>
              </a:solidFill>
            </a:endParaRPr>
          </a:p>
        </p:txBody>
      </p:sp>
      <p:sp>
        <p:nvSpPr>
          <p:cNvPr id="5" name="Rectangle 18"/>
          <p:cNvSpPr>
            <a:spLocks noChangeArrowheads="1"/>
          </p:cNvSpPr>
          <p:nvPr userDrawn="1"/>
        </p:nvSpPr>
        <p:spPr bwMode="auto">
          <a:xfrm>
            <a:off x="304800" y="1560513"/>
            <a:ext cx="8458200" cy="39687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0" lang="pl-PL" altLang="pl-PL" sz="2600" b="0" smtClean="0">
              <a:solidFill>
                <a:srgbClr val="003399"/>
              </a:solidFill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304800" y="5980113"/>
            <a:ext cx="8458200" cy="39687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0" lang="pl-PL" altLang="pl-PL" sz="2600" b="0" smtClean="0">
              <a:solidFill>
                <a:srgbClr val="003399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09800"/>
            <a:ext cx="8458200" cy="1371600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endParaRPr lang="pl-PL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733800"/>
            <a:ext cx="8458200" cy="19812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400">
                <a:sym typeface="Symbol" panose="05050102010706020507" pitchFamily="18" charset="2"/>
              </a:defRPr>
            </a:lvl1pPr>
          </a:lstStyle>
          <a:p>
            <a:pPr lvl="0"/>
            <a:endParaRPr lang="pl-PL" altLang="pl-PL" noProof="0" smtClean="0">
              <a:sym typeface="Symbol" panose="05050102010706020507" pitchFamily="18" charset="2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61100"/>
            <a:ext cx="1812925" cy="431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SGGW WZIM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273800"/>
            <a:ext cx="4038600" cy="431800"/>
          </a:xfrm>
        </p:spPr>
        <p:txBody>
          <a:bodyPr/>
          <a:lstStyle>
            <a:lvl1pPr algn="ctr">
              <a:defRPr sz="14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Leszek Chmielewski</a:t>
            </a:r>
          </a:p>
        </p:txBody>
      </p:sp>
    </p:spTree>
    <p:extLst>
      <p:ext uri="{BB962C8B-B14F-4D97-AF65-F5344CB8AC3E}">
        <p14:creationId xmlns:p14="http://schemas.microsoft.com/office/powerpoint/2010/main" val="376768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05BB0-2D14-4F17-89A4-3A2622693620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7381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46875" y="115888"/>
            <a:ext cx="2146300" cy="62849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115888"/>
            <a:ext cx="6289675" cy="62849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9EC43-B4A7-4995-B27B-E366EEA931D5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4330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1FD34-EE32-4E74-83B8-C2DECF383F6B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206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3ABEA-5CC3-4B18-9E0B-CB8A6E8A4C93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5891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7988" cy="5638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75188" y="762000"/>
            <a:ext cx="4217987" cy="5638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96B0F-6477-4415-A882-F43ACCB5C961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4481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8B809-C7B3-4E0E-BA93-F625F113E8B4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4836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523BF-300C-438A-A4B9-D6543FA89462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3014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F0712-46CC-4499-88C8-A53B69558D20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6118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4AA8E-986D-48EF-85F2-F1F3A2F93116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7335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CF820-9187-4246-ABD1-22BCF8D6B6E1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8929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15888"/>
            <a:ext cx="858837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Tytuł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762000"/>
            <a:ext cx="8588375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tekstu</a:t>
            </a:r>
            <a:br>
              <a:rPr lang="pl-PL" altLang="pl-PL" smtClean="0"/>
            </a:br>
            <a:r>
              <a:rPr lang="pl-PL" altLang="pl-PL" smtClean="0"/>
              <a:t>z Wzorca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553200"/>
            <a:ext cx="6096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fld id="{4EFF39D6-A8E0-4842-B503-2B49ED697AE6}" type="slidenum">
              <a:rPr lang="pl-PL" altLang="pl-PL"/>
              <a:pPr>
                <a:defRPr/>
              </a:pPr>
              <a:t>‹#›</a:t>
            </a:fld>
            <a:r>
              <a:rPr lang="pl-PL" altLang="pl-PL" dirty="0"/>
              <a:t>/10</a:t>
            </a:r>
          </a:p>
        </p:txBody>
      </p:sp>
      <p:sp>
        <p:nvSpPr>
          <p:cNvPr id="1029" name="Rectangle 12"/>
          <p:cNvSpPr>
            <a:spLocks noChangeArrowheads="1"/>
          </p:cNvSpPr>
          <p:nvPr/>
        </p:nvSpPr>
        <p:spPr bwMode="auto">
          <a:xfrm>
            <a:off x="304800" y="6446838"/>
            <a:ext cx="8588375" cy="6985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0" lang="pl-PL" altLang="pl-PL" sz="2600" b="0" smtClean="0">
              <a:solidFill>
                <a:srgbClr val="003399"/>
              </a:solidFill>
            </a:endParaRP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76962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r>
              <a:rPr lang="pl-PL" altLang="pl-PL" dirty="0"/>
              <a:t>Odporne metody analizy obrazów.   </a:t>
            </a:r>
            <a:r>
              <a:rPr lang="pl-PL" altLang="pl-PL" dirty="0" smtClean="0"/>
              <a:t>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  <p:sp>
        <p:nvSpPr>
          <p:cNvPr id="2" name="Rectangle 16"/>
          <p:cNvSpPr>
            <a:spLocks noChangeArrowheads="1"/>
          </p:cNvSpPr>
          <p:nvPr userDrawn="1"/>
        </p:nvSpPr>
        <p:spPr bwMode="auto">
          <a:xfrm>
            <a:off x="304800" y="646113"/>
            <a:ext cx="8588375" cy="6985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0" lang="pl-PL" altLang="pl-PL" sz="2600" b="0" smtClean="0">
              <a:solidFill>
                <a:srgbClr val="0033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l"/>
        <a:defRPr kumimoji="1" sz="28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SzPct val="60000"/>
        <a:buFont typeface="Monotype Sorts" pitchFamily="2" charset="2"/>
        <a:buChar char="u"/>
        <a:defRPr kumimoji="1" sz="26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60000"/>
        <a:buFont typeface="Monotype Sorts" pitchFamily="2" charset="2"/>
        <a:buChar char="F"/>
        <a:defRPr kumimoji="1" sz="24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CCFF"/>
        </a:buClr>
        <a:buSzPct val="100000"/>
        <a:buChar char="–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4.png"/><Relationship Id="rId7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400" dirty="0"/>
              <a:t>IIT WZIM SGGW</a:t>
            </a:r>
            <a:endParaRPr lang="pl-PL" altLang="pl-PL" sz="1400" dirty="0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400" smtClean="0">
                <a:solidFill>
                  <a:srgbClr val="000099"/>
                </a:solidFill>
              </a:rPr>
              <a:t>Leszek Chmielewski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altLang="pl-PL" dirty="0" smtClean="0"/>
              <a:t>Czułość, specyficzność, dokładność </a:t>
            </a:r>
            <a:br>
              <a:rPr lang="pl-PL" altLang="pl-PL" dirty="0" smtClean="0"/>
            </a:br>
            <a:r>
              <a:rPr lang="pl-PL" altLang="pl-PL" dirty="0" smtClean="0"/>
              <a:t>i inne miary jakości wyników detekcji</a:t>
            </a:r>
            <a:endParaRPr lang="en-GB" altLang="pl-PL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altLang="pl-PL" smtClean="0"/>
              <a:t>Odporne metody analizy obrazów</a:t>
            </a:r>
            <a:endParaRPr lang="en-GB" altLang="pl-PL" smtClean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20272" y="6261100"/>
            <a:ext cx="1812925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 b="0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Char char="•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400" dirty="0" smtClean="0"/>
              <a:t>Wersja 2019.10.30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ela 1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94933970"/>
              </p:ext>
            </p:extLst>
          </p:nvPr>
        </p:nvGraphicFramePr>
        <p:xfrm>
          <a:off x="5292081" y="3789040"/>
          <a:ext cx="3661025" cy="2557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842942"/>
                <a:gridCol w="1092266"/>
                <a:gridCol w="1149754"/>
              </a:tblGrid>
              <a:tr h="509025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543722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752536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7525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endParaRPr lang="pl-PL" sz="10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12</a:t>
                      </a:r>
                      <a:br>
                        <a:rPr lang="pl-PL" sz="1600" b="1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Miary jakości detekcji</a:t>
            </a:r>
            <a:endParaRPr lang="en-GB" altLang="pl-PL" i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e tekstowe 45"/>
              <p:cNvSpPr txBox="1"/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𝐓𝐏𝐑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   czułość  – ile spośród kotów wykryto</a:t>
                </a:r>
                <a:endParaRPr lang="pl-PL" sz="24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6" name="pole tekstow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blipFill rotWithShape="0"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e tekstowe 47"/>
              <p:cNvSpPr txBox="1"/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𝐓𝐍𝐑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specyficzność – </a:t>
                </a:r>
                <a:r>
                  <a:rPr lang="pl-PL" sz="22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ile spośród nie-kotów wykryto</a:t>
                </a:r>
                <a:endParaRPr lang="pl-PL" sz="22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pole tekstow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blipFill rotWithShape="0"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pole tekstowe 60"/>
              <p:cNvSpPr txBox="1"/>
              <p:nvPr/>
            </p:nvSpPr>
            <p:spPr>
              <a:xfrm>
                <a:off x="236733" y="2119057"/>
                <a:ext cx="872450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𝐏𝐏𝐕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precyzja – ile spośród wykrytych to koty</a:t>
                </a:r>
                <a:endParaRPr lang="pl-PL" sz="24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pole tekstowe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33" y="2119057"/>
                <a:ext cx="8724507" cy="624145"/>
              </a:xfrm>
              <a:prstGeom prst="rect">
                <a:avLst/>
              </a:prstGeom>
              <a:blipFill rotWithShape="0">
                <a:blip r:embed="rId4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e tekstowe 10"/>
              <p:cNvSpPr txBox="1"/>
              <p:nvPr/>
            </p:nvSpPr>
            <p:spPr>
              <a:xfrm>
                <a:off x="236733" y="2749654"/>
                <a:ext cx="872450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𝐍𝐏𝐕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wartość predykcyjna ujemna (negatywna)</a:t>
                </a:r>
                <a:endParaRPr lang="pl-PL" sz="24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pole tekstow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33" y="2749654"/>
                <a:ext cx="8724507" cy="624145"/>
              </a:xfrm>
              <a:prstGeom prst="rect">
                <a:avLst/>
              </a:prstGeom>
              <a:blipFill rotWithShape="0">
                <a:blip r:embed="rId5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e tekstowe 11"/>
              <p:cNvSpPr txBox="1"/>
              <p:nvPr/>
            </p:nvSpPr>
            <p:spPr>
              <a:xfrm>
                <a:off x="251520" y="3470195"/>
                <a:ext cx="866457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𝐀𝐂𝐂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dokładność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2" name="pole tekstow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470195"/>
                <a:ext cx="8664577" cy="624145"/>
              </a:xfrm>
              <a:prstGeom prst="rect">
                <a:avLst/>
              </a:prstGeom>
              <a:blipFill rotWithShape="0">
                <a:blip r:embed="rId6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e tekstowe 12"/>
              <p:cNvSpPr txBox="1"/>
              <p:nvPr/>
            </p:nvSpPr>
            <p:spPr>
              <a:xfrm>
                <a:off x="251520" y="4094340"/>
                <a:ext cx="866457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𝐅𝟏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𝐏𝐏𝐕</m:t>
                        </m:r>
                        <m: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𝐓𝐏𝐑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𝐏𝐏𝐕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𝐓𝐏𝐑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𝟐𝐓𝐏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miara F1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3" name="pole tekstow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094340"/>
                <a:ext cx="8664577" cy="624145"/>
              </a:xfrm>
              <a:prstGeom prst="rect">
                <a:avLst/>
              </a:prstGeom>
              <a:blipFill rotWithShape="0">
                <a:blip r:embed="rId7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e tekstowe 13"/>
              <p:cNvSpPr txBox="1"/>
              <p:nvPr/>
            </p:nvSpPr>
            <p:spPr>
              <a:xfrm>
                <a:off x="196033" y="5058396"/>
                <a:ext cx="86645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𝐁𝐌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𝐓𝐏𝐑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𝐓𝐍𝐑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  informedness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4" name="pole tekstow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033" y="5058396"/>
                <a:ext cx="8664577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141" t="-9211" b="-3026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e tekstowe 14"/>
              <p:cNvSpPr txBox="1"/>
              <p:nvPr/>
            </p:nvSpPr>
            <p:spPr>
              <a:xfrm>
                <a:off x="196032" y="5574965"/>
                <a:ext cx="86645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𝐌𝐊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𝐏𝐏𝐕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𝐍𝐏𝐕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  markedness</a:t>
                </a:r>
                <a:endParaRPr lang="pl-PL" sz="20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5" name="pole tekstow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032" y="5574965"/>
                <a:ext cx="8664577" cy="461665"/>
              </a:xfrm>
              <a:prstGeom prst="rect">
                <a:avLst/>
              </a:prstGeom>
              <a:blipFill rotWithShape="0">
                <a:blip r:embed="rId9"/>
                <a:stretch>
                  <a:fillRect l="-141" t="-9333" b="-320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rostokąt 16"/>
          <p:cNvSpPr/>
          <p:nvPr/>
        </p:nvSpPr>
        <p:spPr bwMode="auto">
          <a:xfrm>
            <a:off x="6804248" y="4869160"/>
            <a:ext cx="2025102" cy="1440160"/>
          </a:xfrm>
          <a:prstGeom prst="rect">
            <a:avLst/>
          </a:prstGeom>
          <a:noFill/>
          <a:ln w="317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Elipsa 17"/>
          <p:cNvSpPr/>
          <p:nvPr/>
        </p:nvSpPr>
        <p:spPr bwMode="auto">
          <a:xfrm>
            <a:off x="8053881" y="5612194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Elipsa 18"/>
          <p:cNvSpPr/>
          <p:nvPr/>
        </p:nvSpPr>
        <p:spPr bwMode="auto">
          <a:xfrm>
            <a:off x="6948264" y="4869160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28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r>
              <a:rPr lang="pl-PL" dirty="0" smtClean="0"/>
              <a:t>Oczywiście istnieje jeszcze dużo innych miar, </a:t>
            </a:r>
            <a:br>
              <a:rPr lang="pl-PL" dirty="0" smtClean="0"/>
            </a:br>
            <a:r>
              <a:rPr lang="pl-PL" dirty="0" smtClean="0"/>
              <a:t>ale dla nas na dzisiaj wystarczy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altLang="pl-PL" smtClean="0"/>
              <a:t>Odporne metody analizy obrazów.   Czułość, specyficzność, dokładność...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3044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Więcej miar jakości detekcji</a:t>
            </a:r>
            <a:endParaRPr lang="en-GB" altLang="pl-PL" i="1" dirty="0" smtClean="0"/>
          </a:p>
        </p:txBody>
      </p:sp>
      <p:graphicFrame>
        <p:nvGraphicFramePr>
          <p:cNvPr id="7176" name="Tabela 717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63216117"/>
              </p:ext>
            </p:extLst>
          </p:nvPr>
        </p:nvGraphicFramePr>
        <p:xfrm>
          <a:off x="5292081" y="3789040"/>
          <a:ext cx="3661025" cy="2557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842942"/>
                <a:gridCol w="1092266"/>
                <a:gridCol w="1149754"/>
              </a:tblGrid>
              <a:tr h="509025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543722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752536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7525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endParaRPr lang="pl-PL" sz="10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12</a:t>
                      </a:r>
                      <a:br>
                        <a:rPr lang="pl-PL" sz="1600" b="1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e tekstowe 45"/>
              <p:cNvSpPr txBox="1"/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𝐅𝐍𝐑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   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miss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rate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, udział pominięć (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a priori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)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46" name="pole tekstow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blipFill rotWithShape="0"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e tekstowe 47"/>
              <p:cNvSpPr txBox="1"/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𝐅𝐏𝐑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fall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-out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, odpady (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a priori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)</a:t>
                </a:r>
                <a:endParaRPr lang="pl-PL" sz="22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48" name="pole tekstow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blipFill rotWithShape="0"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e tekstowe 13"/>
              <p:cNvSpPr txBox="1"/>
              <p:nvPr/>
            </p:nvSpPr>
            <p:spPr>
              <a:xfrm>
                <a:off x="223902" y="2156783"/>
                <a:ext cx="8664575" cy="993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𝐅𝐃𝐑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   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false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discovery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rate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, udział fałszywych</a:t>
                </a:r>
                <a:br>
                  <a:rPr lang="pl-PL" sz="2400" b="0" dirty="0" smtClean="0">
                    <a:solidFill>
                      <a:schemeClr val="bg2"/>
                    </a:solidFill>
                  </a:rPr>
                </a:br>
                <a:r>
                  <a:rPr lang="pl-PL" sz="2400" b="0" dirty="0" smtClean="0">
                    <a:solidFill>
                      <a:schemeClr val="bg2"/>
                    </a:solidFill>
                  </a:rPr>
                  <a:t>                        wykryć (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a posteriori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)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4" name="pole tekstow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02" y="2156783"/>
                <a:ext cx="8664575" cy="993477"/>
              </a:xfrm>
              <a:prstGeom prst="rect">
                <a:avLst/>
              </a:prstGeom>
              <a:blipFill rotWithShape="0">
                <a:blip r:embed="rId4"/>
                <a:stretch>
                  <a:fillRect b="-1349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e tekstowe 14"/>
              <p:cNvSpPr txBox="1"/>
              <p:nvPr/>
            </p:nvSpPr>
            <p:spPr>
              <a:xfrm>
                <a:off x="223901" y="3083595"/>
                <a:ext cx="8664575" cy="993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𝐅𝐎𝐑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  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false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omission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rate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, udział fałszywych</a:t>
                </a:r>
                <a:br>
                  <a:rPr lang="pl-PL" sz="2400" b="0" dirty="0" smtClean="0">
                    <a:solidFill>
                      <a:schemeClr val="bg2"/>
                    </a:solidFill>
                  </a:rPr>
                </a:br>
                <a:r>
                  <a:rPr lang="pl-PL" sz="2400" b="0" dirty="0" smtClean="0">
                    <a:solidFill>
                      <a:schemeClr val="bg2"/>
                    </a:solidFill>
                  </a:rPr>
                  <a:t>                         pominięć (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a posteriori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)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5" name="pole tekstow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01" y="3083595"/>
                <a:ext cx="8664575" cy="993477"/>
              </a:xfrm>
              <a:prstGeom prst="rect">
                <a:avLst/>
              </a:prstGeom>
              <a:blipFill rotWithShape="0">
                <a:blip r:embed="rId5"/>
                <a:stretch>
                  <a:fillRect b="-1349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e tekstowe 19"/>
              <p:cNvSpPr txBox="1"/>
              <p:nvPr/>
            </p:nvSpPr>
            <p:spPr>
              <a:xfrm>
                <a:off x="220936" y="4165409"/>
                <a:ext cx="8664575" cy="993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𝐓𝐒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𝐂𝐒𝐈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  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threat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score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,</a:t>
                </a:r>
                <a:r>
                  <a:rPr lang="pl-PL" sz="2400" b="0" i="1" dirty="0">
                    <a:solidFill>
                      <a:schemeClr val="bg2"/>
                    </a:solidFill>
                  </a:rPr>
                  <a:t> 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/>
                </a:r>
                <a:br>
                  <a:rPr lang="pl-PL" sz="2400" b="0" i="1" dirty="0" smtClean="0">
                    <a:solidFill>
                      <a:schemeClr val="bg2"/>
                    </a:solidFill>
                  </a:rPr>
                </a:br>
                <a:r>
                  <a:rPr lang="pl-PL" sz="2400" b="0" i="1" dirty="0" smtClean="0">
                    <a:solidFill>
                      <a:schemeClr val="bg2"/>
                    </a:solidFill>
                  </a:rPr>
                  <a:t>           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critical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 </a:t>
                </a:r>
                <a:r>
                  <a:rPr lang="pl-PL" sz="2400" b="0" i="1" dirty="0" err="1" smtClean="0">
                    <a:solidFill>
                      <a:schemeClr val="bg2"/>
                    </a:solidFill>
                  </a:rPr>
                  <a:t>success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 index 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(</a:t>
                </a:r>
                <a:r>
                  <a:rPr lang="pl-PL" sz="2400" b="0" i="1" dirty="0" smtClean="0">
                    <a:solidFill>
                      <a:schemeClr val="bg2"/>
                    </a:solidFill>
                  </a:rPr>
                  <a:t>mix</a:t>
                </a:r>
                <a:r>
                  <a:rPr lang="pl-PL" sz="2400" b="0" dirty="0" smtClean="0">
                    <a:solidFill>
                      <a:schemeClr val="bg2"/>
                    </a:solidFill>
                  </a:rPr>
                  <a:t>)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0" name="pole tekstow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36" y="4165409"/>
                <a:ext cx="8664575" cy="993477"/>
              </a:xfrm>
              <a:prstGeom prst="rect">
                <a:avLst/>
              </a:prstGeom>
              <a:blipFill rotWithShape="0">
                <a:blip r:embed="rId6"/>
                <a:stretch>
                  <a:fillRect b="-1349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e tekstowe 20"/>
              <p:cNvSpPr txBox="1"/>
              <p:nvPr/>
            </p:nvSpPr>
            <p:spPr>
              <a:xfrm>
                <a:off x="220937" y="5242779"/>
                <a:ext cx="8664575" cy="990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2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𝐌𝐂𝐂</m:t>
                    </m:r>
                    <m:r>
                      <a:rPr lang="pl-PL" sz="22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2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2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200" i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pl-PL" sz="22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𝐓𝐍</m:t>
                        </m:r>
                        <m:r>
                          <a:rPr lang="pl-PL" sz="22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 </m:t>
                        </m:r>
                        <m:r>
                          <a:rPr lang="pl-PL" sz="22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𝐅𝐏</m:t>
                        </m:r>
                        <m:r>
                          <a:rPr lang="pl-PL" sz="2200" i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pl-PL" sz="22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𝐅𝐍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𝑻𝑷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𝑭𝑷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)(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𝑻𝑷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𝑭𝑵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)(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𝑻𝑵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𝑭𝑷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)(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𝑻𝑵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𝑭𝑵</m:t>
                            </m:r>
                            <m:r>
                              <a:rPr lang="pl-PL" sz="22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rad>
                      </m:den>
                    </m:f>
                  </m:oMath>
                </a14:m>
                <a:r>
                  <a:rPr lang="pl-PL" sz="2200" b="0" dirty="0" smtClean="0">
                    <a:solidFill>
                      <a:schemeClr val="bg2"/>
                    </a:solidFill>
                  </a:rPr>
                  <a:t>   </a:t>
                </a:r>
                <a:br>
                  <a:rPr lang="pl-PL" sz="2200" b="0" dirty="0" smtClean="0">
                    <a:solidFill>
                      <a:schemeClr val="bg2"/>
                    </a:solidFill>
                  </a:rPr>
                </a:br>
                <a:r>
                  <a:rPr lang="pl-PL" sz="2200" b="0" dirty="0" smtClean="0">
                    <a:solidFill>
                      <a:schemeClr val="bg2"/>
                    </a:solidFill>
                  </a:rPr>
                  <a:t>      </a:t>
                </a:r>
                <a:r>
                  <a:rPr lang="pl-PL" sz="2200" b="0" i="1" dirty="0" err="1" smtClean="0">
                    <a:solidFill>
                      <a:schemeClr val="bg2"/>
                    </a:solidFill>
                  </a:rPr>
                  <a:t>Matthews</a:t>
                </a:r>
                <a:r>
                  <a:rPr lang="pl-PL" sz="2200" b="0" i="1" dirty="0" smtClean="0">
                    <a:solidFill>
                      <a:schemeClr val="bg2"/>
                    </a:solidFill>
                  </a:rPr>
                  <a:t> </a:t>
                </a:r>
                <a:r>
                  <a:rPr lang="pl-PL" sz="2200" b="0" i="1" dirty="0" err="1">
                    <a:solidFill>
                      <a:schemeClr val="bg2"/>
                    </a:solidFill>
                  </a:rPr>
                  <a:t>correlation</a:t>
                </a:r>
                <a:r>
                  <a:rPr lang="pl-PL" sz="2200" b="0" i="1" dirty="0">
                    <a:solidFill>
                      <a:schemeClr val="bg2"/>
                    </a:solidFill>
                  </a:rPr>
                  <a:t> </a:t>
                </a:r>
                <a:r>
                  <a:rPr lang="pl-PL" sz="2200" b="0" i="1" dirty="0" err="1" smtClean="0">
                    <a:solidFill>
                      <a:schemeClr val="bg2"/>
                    </a:solidFill>
                  </a:rPr>
                  <a:t>coefficient</a:t>
                </a:r>
                <a:endParaRPr lang="pl-PL" sz="22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1" name="pole tekstow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37" y="5242779"/>
                <a:ext cx="8664575" cy="990784"/>
              </a:xfrm>
              <a:prstGeom prst="rect">
                <a:avLst/>
              </a:prstGeom>
              <a:blipFill rotWithShape="0">
                <a:blip r:embed="rId7"/>
                <a:stretch>
                  <a:fillRect b="-1227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Elipsa 21"/>
          <p:cNvSpPr/>
          <p:nvPr/>
        </p:nvSpPr>
        <p:spPr bwMode="auto">
          <a:xfrm>
            <a:off x="6935295" y="5612194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Elipsa 22"/>
          <p:cNvSpPr/>
          <p:nvPr/>
        </p:nvSpPr>
        <p:spPr bwMode="auto">
          <a:xfrm>
            <a:off x="8056002" y="4869160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4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3EFEC7-8C8F-4A92-AE36-013F79BA85EE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6147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Literatura</a:t>
            </a:r>
            <a:endParaRPr lang="en-GB" altLang="pl-PL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000" dirty="0" smtClean="0"/>
              <a:t>Wikipedia </a:t>
            </a:r>
            <a:r>
              <a:rPr lang="en-US" sz="2000" dirty="0"/>
              <a:t>contributors. Confusion matrix. </a:t>
            </a:r>
            <a:r>
              <a:rPr lang="en-US" sz="2000" i="1" dirty="0"/>
              <a:t>Wikipedia, The Free Encyclopedia</a:t>
            </a:r>
            <a:r>
              <a:rPr lang="en-US" sz="2000" dirty="0"/>
              <a:t>. </a:t>
            </a:r>
            <a:r>
              <a:rPr lang="en-US" sz="2000" dirty="0" smtClean="0"/>
              <a:t>Oct </a:t>
            </a:r>
            <a:r>
              <a:rPr lang="en-US" sz="2000" dirty="0"/>
              <a:t>22, 2019, 12:43 UTC. </a:t>
            </a:r>
            <a:r>
              <a:rPr lang="pl-PL" sz="2000" dirty="0" smtClean="0"/>
              <a:t>Online</a:t>
            </a:r>
            <a:r>
              <a:rPr lang="en-US" sz="2000" dirty="0" smtClean="0"/>
              <a:t>: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https://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en.wikipedia.org/wiki/Confusion_matrix</a:t>
            </a:r>
            <a:r>
              <a:rPr lang="en-US" sz="2000" dirty="0" smtClean="0"/>
              <a:t> </a:t>
            </a:r>
            <a:r>
              <a:rPr lang="pl-PL" sz="2000" dirty="0" smtClean="0"/>
              <a:t>. </a:t>
            </a:r>
            <a:r>
              <a:rPr lang="en-US" sz="2000" dirty="0" smtClean="0"/>
              <a:t>Accessed</a:t>
            </a:r>
            <a:r>
              <a:rPr lang="pl-PL" sz="2000" dirty="0" smtClean="0"/>
              <a:t>:</a:t>
            </a:r>
            <a:r>
              <a:rPr lang="en-US" sz="2000" dirty="0" smtClean="0"/>
              <a:t> Oct </a:t>
            </a:r>
            <a:r>
              <a:rPr lang="en-US" sz="2000" dirty="0"/>
              <a:t>23, 2019</a:t>
            </a:r>
            <a:r>
              <a:rPr lang="en-US" sz="2000" dirty="0" smtClean="0"/>
              <a:t>.</a:t>
            </a:r>
            <a:endParaRPr lang="pl-PL" sz="2000" dirty="0" smtClean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pl-PL" sz="2000" dirty="0" smtClean="0"/>
              <a:t>Edytorzy </a:t>
            </a:r>
            <a:r>
              <a:rPr lang="en-US" sz="2000" dirty="0" err="1" smtClean="0"/>
              <a:t>Wikipedi</a:t>
            </a:r>
            <a:r>
              <a:rPr lang="pl-PL" sz="2000" dirty="0" smtClean="0"/>
              <a:t>i</a:t>
            </a:r>
            <a:r>
              <a:rPr lang="en-US" sz="2000" dirty="0" smtClean="0"/>
              <a:t>. </a:t>
            </a:r>
            <a:r>
              <a:rPr lang="pl-PL" sz="2000" dirty="0" smtClean="0"/>
              <a:t>Tablica pomyłek.</a:t>
            </a:r>
            <a:r>
              <a:rPr lang="en-US" sz="2000" dirty="0" smtClean="0"/>
              <a:t> </a:t>
            </a:r>
            <a:r>
              <a:rPr lang="en-US" sz="2000" i="1" dirty="0"/>
              <a:t>Wikipedia, </a:t>
            </a:r>
            <a:r>
              <a:rPr lang="pl-PL" sz="2000" i="1" dirty="0" smtClean="0"/>
              <a:t>wolna encyklopedia</a:t>
            </a:r>
            <a:r>
              <a:rPr lang="en-US" sz="2000" dirty="0" smtClean="0"/>
              <a:t>. </a:t>
            </a:r>
            <a:r>
              <a:rPr lang="pl-PL" sz="2000" dirty="0" smtClean="0"/>
              <a:t>22.10.2019</a:t>
            </a:r>
            <a:r>
              <a:rPr lang="en-US" sz="2000" dirty="0" smtClean="0"/>
              <a:t>, </a:t>
            </a:r>
            <a:r>
              <a:rPr lang="en-US" sz="2000" dirty="0"/>
              <a:t>12:43 UTC. </a:t>
            </a:r>
            <a:r>
              <a:rPr lang="pl-PL" sz="2000" dirty="0"/>
              <a:t>Online</a:t>
            </a:r>
            <a:r>
              <a:rPr lang="en-US" sz="2000" dirty="0"/>
              <a:t>: 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https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://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pl.wikipedia.org/wiki/Tablica_pomy</a:t>
            </a:r>
            <a:r>
              <a:rPr lang="pl-PL" sz="2000" dirty="0" smtClean="0">
                <a:solidFill>
                  <a:schemeClr val="accent5">
                    <a:lumMod val="50000"/>
                  </a:schemeClr>
                </a:solidFill>
              </a:rPr>
              <a:t>ł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</a:rPr>
              <a:t>ek</a:t>
            </a:r>
            <a:r>
              <a:rPr lang="en-US" sz="2000" dirty="0" smtClean="0"/>
              <a:t> </a:t>
            </a:r>
            <a:r>
              <a:rPr lang="pl-PL" sz="2000" dirty="0"/>
              <a:t>. </a:t>
            </a:r>
            <a:r>
              <a:rPr lang="pl-PL" sz="2000" dirty="0" smtClean="0"/>
              <a:t>Dostęp:</a:t>
            </a:r>
            <a:r>
              <a:rPr lang="en-US" sz="2000" dirty="0" smtClean="0"/>
              <a:t> </a:t>
            </a:r>
            <a:r>
              <a:rPr lang="pl-PL" sz="2000" dirty="0" smtClean="0"/>
              <a:t>22.10.2019</a:t>
            </a:r>
            <a:r>
              <a:rPr lang="en-US" sz="2000" dirty="0" smtClean="0"/>
              <a:t>.</a:t>
            </a:r>
            <a:endParaRPr lang="pl-PL" sz="2000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pl-PL" altLang="pl-PL" sz="2000" dirty="0" err="1" smtClean="0"/>
              <a:t>Salma</a:t>
            </a:r>
            <a:r>
              <a:rPr lang="pl-PL" altLang="pl-PL" sz="2000" dirty="0" smtClean="0"/>
              <a:t> </a:t>
            </a:r>
            <a:r>
              <a:rPr lang="pl-PL" altLang="pl-PL" sz="2000" dirty="0" err="1" smtClean="0"/>
              <a:t>Ghoneim</a:t>
            </a:r>
            <a:r>
              <a:rPr lang="pl-PL" altLang="pl-PL" sz="2000" dirty="0" smtClean="0"/>
              <a:t>. </a:t>
            </a:r>
            <a:r>
              <a:rPr lang="en-US" altLang="pl-PL" sz="2000" dirty="0"/>
              <a:t>Accuracy, Recall, Precision, F-Score </a:t>
            </a:r>
            <a:r>
              <a:rPr lang="pl-PL" altLang="pl-PL" sz="2000" dirty="0" smtClean="0"/>
              <a:t/>
            </a:r>
            <a:br>
              <a:rPr lang="pl-PL" altLang="pl-PL" sz="2000" dirty="0" smtClean="0"/>
            </a:br>
            <a:r>
              <a:rPr lang="en-US" altLang="pl-PL" sz="2000" dirty="0" smtClean="0"/>
              <a:t>&amp; </a:t>
            </a:r>
            <a:r>
              <a:rPr lang="en-US" altLang="pl-PL" sz="2000" dirty="0"/>
              <a:t>Specificity, which to optimize on</a:t>
            </a:r>
            <a:r>
              <a:rPr lang="en-US" altLang="pl-PL" sz="2000" dirty="0" smtClean="0"/>
              <a:t>?</a:t>
            </a:r>
            <a:r>
              <a:rPr lang="pl-PL" altLang="pl-PL" sz="2000" dirty="0" smtClean="0"/>
              <a:t> </a:t>
            </a:r>
            <a:r>
              <a:rPr lang="pl-PL" altLang="pl-PL" sz="2000" i="1" dirty="0" err="1" smtClean="0"/>
              <a:t>Towards</a:t>
            </a:r>
            <a:r>
              <a:rPr lang="pl-PL" altLang="pl-PL" sz="2000" i="1" dirty="0" smtClean="0"/>
              <a:t> Data Science</a:t>
            </a:r>
            <a:r>
              <a:rPr lang="pl-PL" altLang="pl-PL" sz="2000" dirty="0" smtClean="0"/>
              <a:t>. </a:t>
            </a:r>
            <a:r>
              <a:rPr lang="pl-PL" altLang="pl-PL" sz="2000" dirty="0" err="1" smtClean="0"/>
              <a:t>Apr</a:t>
            </a:r>
            <a:r>
              <a:rPr lang="pl-PL" altLang="pl-PL" sz="2000" dirty="0" smtClean="0"/>
              <a:t> 2, 2019. Online: </a:t>
            </a:r>
            <a:r>
              <a:rPr lang="pl-PL" altLang="pl-PL" sz="2000" dirty="0">
                <a:solidFill>
                  <a:schemeClr val="accent5">
                    <a:lumMod val="50000"/>
                  </a:schemeClr>
                </a:solidFill>
              </a:rPr>
              <a:t>https://</a:t>
            </a:r>
            <a:r>
              <a:rPr lang="pl-PL" altLang="pl-PL" sz="2000" dirty="0" smtClean="0">
                <a:solidFill>
                  <a:schemeClr val="accent5">
                    <a:lumMod val="50000"/>
                  </a:schemeClr>
                </a:solidFill>
              </a:rPr>
              <a:t>towardsdatascience.com/</a:t>
            </a:r>
            <a:br>
              <a:rPr lang="pl-PL" altLang="pl-PL" sz="20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altLang="pl-PL" sz="2000" dirty="0" smtClean="0">
                <a:solidFill>
                  <a:schemeClr val="accent5">
                    <a:lumMod val="50000"/>
                  </a:schemeClr>
                </a:solidFill>
              </a:rPr>
              <a:t>accuracy-recall-precision-f-score-specificity-which-to-optimize-on-867d3f11124</a:t>
            </a:r>
            <a:r>
              <a:rPr lang="pl-PL" altLang="pl-PL" sz="2000" dirty="0" smtClean="0"/>
              <a:t> . </a:t>
            </a:r>
            <a:r>
              <a:rPr lang="pl-PL" altLang="pl-PL" sz="2000" dirty="0" err="1" smtClean="0"/>
              <a:t>Accessed</a:t>
            </a:r>
            <a:r>
              <a:rPr lang="pl-PL" altLang="pl-PL" sz="2000" dirty="0" smtClean="0"/>
              <a:t>: </a:t>
            </a:r>
            <a:r>
              <a:rPr lang="pl-PL" altLang="pl-PL" sz="2000" dirty="0" err="1" smtClean="0"/>
              <a:t>Oct</a:t>
            </a:r>
            <a:r>
              <a:rPr lang="pl-PL" altLang="pl-PL" sz="2000" dirty="0" smtClean="0"/>
              <a:t> 23, 2019</a:t>
            </a:r>
            <a:r>
              <a:rPr lang="pl-PL" altLang="pl-PL" sz="2000" dirty="0" smtClean="0"/>
              <a:t>.</a:t>
            </a:r>
          </a:p>
          <a:p>
            <a:pPr marL="0" indent="0">
              <a:buNone/>
            </a:pPr>
            <a:endParaRPr lang="pl-PL" altLang="pl-PL" sz="2000" dirty="0" smtClean="0"/>
          </a:p>
          <a:p>
            <a:pPr marL="0" indent="0">
              <a:buNone/>
            </a:pPr>
            <a:r>
              <a:rPr lang="pl-PL" altLang="pl-PL" sz="2000" dirty="0" smtClean="0"/>
              <a:t>To są tylko informacje o źródłach powszechnie dostępnych. Praw</a:t>
            </a:r>
            <a:r>
              <a:rPr lang="pl-PL" altLang="pl-PL" sz="2000" dirty="0" smtClean="0"/>
              <a:t>dziwe, solidne pozycje literatury – zob. spis literatury w [1]. Zmierzamy w </a:t>
            </a:r>
            <a:r>
              <a:rPr lang="pl-PL" altLang="pl-PL" sz="2000" smtClean="0"/>
              <a:t>kierunku analizy ROC.</a:t>
            </a:r>
            <a:endParaRPr lang="pl-PL" altLang="pl-PL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3200" dirty="0" smtClean="0"/>
              <a:t>Zadanie detekcji – klasyfikacja z dwoma klasami</a:t>
            </a:r>
            <a:endParaRPr lang="en-GB" altLang="pl-PL" sz="3200" dirty="0" smtClean="0"/>
          </a:p>
        </p:txBody>
      </p:sp>
      <p:grpSp>
        <p:nvGrpSpPr>
          <p:cNvPr id="5" name="Grupa 4"/>
          <p:cNvGrpSpPr>
            <a:grpSpLocks/>
          </p:cNvGrpSpPr>
          <p:nvPr/>
        </p:nvGrpSpPr>
        <p:grpSpPr>
          <a:xfrm>
            <a:off x="426459" y="4653133"/>
            <a:ext cx="3235553" cy="1105626"/>
            <a:chOff x="453797" y="4932475"/>
            <a:chExt cx="3288381" cy="954107"/>
          </a:xfrm>
        </p:grpSpPr>
        <p:sp>
          <p:nvSpPr>
            <p:cNvPr id="3" name="Elipsa 2"/>
            <p:cNvSpPr>
              <a:spLocks noChangeAspect="1"/>
            </p:cNvSpPr>
            <p:nvPr/>
          </p:nvSpPr>
          <p:spPr bwMode="auto">
            <a:xfrm>
              <a:off x="453797" y="5118332"/>
              <a:ext cx="445152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Prostokąt 59"/>
            <p:cNvSpPr/>
            <p:nvPr/>
          </p:nvSpPr>
          <p:spPr bwMode="auto">
            <a:xfrm>
              <a:off x="495373" y="5399738"/>
              <a:ext cx="35612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pole tekstowe 8"/>
            <p:cNvSpPr txBox="1"/>
            <p:nvPr/>
          </p:nvSpPr>
          <p:spPr>
            <a:xfrm>
              <a:off x="1015116" y="4932475"/>
              <a:ext cx="272706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 smtClean="0">
                  <a:solidFill>
                    <a:schemeClr val="bg2"/>
                  </a:solidFill>
                </a:rPr>
                <a:t>koty</a:t>
              </a:r>
            </a:p>
            <a:p>
              <a:r>
                <a:rPr lang="pl-PL" dirty="0" smtClean="0">
                  <a:solidFill>
                    <a:schemeClr val="bg2"/>
                  </a:solidFill>
                </a:rPr>
                <a:t>nie-koty (psy)</a:t>
              </a:r>
              <a:endParaRPr lang="pl-PL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62" name="Grupa 61"/>
          <p:cNvGrpSpPr>
            <a:grpSpLocks noChangeAspect="1"/>
          </p:cNvGrpSpPr>
          <p:nvPr/>
        </p:nvGrpSpPr>
        <p:grpSpPr>
          <a:xfrm>
            <a:off x="204679" y="899972"/>
            <a:ext cx="3247426" cy="3275556"/>
            <a:chOff x="199743" y="899971"/>
            <a:chExt cx="4659809" cy="4700180"/>
          </a:xfrm>
        </p:grpSpPr>
        <p:sp>
          <p:nvSpPr>
            <p:cNvPr id="2" name="Prostokąt 1"/>
            <p:cNvSpPr>
              <a:spLocks/>
            </p:cNvSpPr>
            <p:nvPr/>
          </p:nvSpPr>
          <p:spPr bwMode="auto">
            <a:xfrm>
              <a:off x="539552" y="908720"/>
              <a:ext cx="4320000" cy="432048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Elipsa 9"/>
            <p:cNvSpPr/>
            <p:nvPr/>
          </p:nvSpPr>
          <p:spPr bwMode="auto">
            <a:xfrm>
              <a:off x="1062336" y="4461021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Elipsa 10"/>
            <p:cNvSpPr/>
            <p:nvPr/>
          </p:nvSpPr>
          <p:spPr bwMode="auto">
            <a:xfrm>
              <a:off x="2548989" y="2770849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Elipsa 11"/>
            <p:cNvSpPr/>
            <p:nvPr/>
          </p:nvSpPr>
          <p:spPr bwMode="auto">
            <a:xfrm>
              <a:off x="2381171" y="4323785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Elipsa 12"/>
            <p:cNvSpPr/>
            <p:nvPr/>
          </p:nvSpPr>
          <p:spPr bwMode="auto">
            <a:xfrm>
              <a:off x="1770090" y="3582371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Elipsa 13"/>
            <p:cNvSpPr/>
            <p:nvPr/>
          </p:nvSpPr>
          <p:spPr bwMode="auto">
            <a:xfrm>
              <a:off x="1688716" y="2151090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Elipsa 14"/>
            <p:cNvSpPr/>
            <p:nvPr/>
          </p:nvSpPr>
          <p:spPr bwMode="auto">
            <a:xfrm>
              <a:off x="3000628" y="3590001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Elipsa 15"/>
            <p:cNvSpPr/>
            <p:nvPr/>
          </p:nvSpPr>
          <p:spPr bwMode="auto">
            <a:xfrm>
              <a:off x="1590070" y="3056478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Elipsa 16"/>
            <p:cNvSpPr/>
            <p:nvPr/>
          </p:nvSpPr>
          <p:spPr bwMode="auto">
            <a:xfrm>
              <a:off x="2213485" y="3089176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Elipsa 17"/>
            <p:cNvSpPr/>
            <p:nvPr/>
          </p:nvSpPr>
          <p:spPr bwMode="auto">
            <a:xfrm>
              <a:off x="1171840" y="3798395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Elipsa 18"/>
            <p:cNvSpPr/>
            <p:nvPr/>
          </p:nvSpPr>
          <p:spPr bwMode="auto">
            <a:xfrm>
              <a:off x="3389784" y="2851461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Elipsa 19"/>
            <p:cNvSpPr/>
            <p:nvPr/>
          </p:nvSpPr>
          <p:spPr bwMode="auto">
            <a:xfrm>
              <a:off x="3731568" y="4251777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Elipsa 20"/>
            <p:cNvSpPr/>
            <p:nvPr/>
          </p:nvSpPr>
          <p:spPr bwMode="auto">
            <a:xfrm>
              <a:off x="1617186" y="2566549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Elipsa 21"/>
            <p:cNvSpPr/>
            <p:nvPr/>
          </p:nvSpPr>
          <p:spPr bwMode="auto">
            <a:xfrm>
              <a:off x="3371528" y="4028158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Elipsa 22"/>
            <p:cNvSpPr/>
            <p:nvPr/>
          </p:nvSpPr>
          <p:spPr bwMode="auto">
            <a:xfrm>
              <a:off x="3852161" y="3038006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Elipsa 23"/>
            <p:cNvSpPr/>
            <p:nvPr/>
          </p:nvSpPr>
          <p:spPr bwMode="auto">
            <a:xfrm>
              <a:off x="991820" y="2079082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Prostokąt 36"/>
            <p:cNvSpPr/>
            <p:nvPr/>
          </p:nvSpPr>
          <p:spPr bwMode="auto">
            <a:xfrm>
              <a:off x="4375081" y="177655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6" name="Łącznik prosty 5"/>
            <p:cNvCxnSpPr/>
            <p:nvPr/>
          </p:nvCxnSpPr>
          <p:spPr bwMode="auto">
            <a:xfrm>
              <a:off x="539552" y="1051584"/>
              <a:ext cx="4294187" cy="3048582"/>
            </a:xfrm>
            <a:prstGeom prst="line">
              <a:avLst/>
            </a:prstGeom>
            <a:solidFill>
              <a:schemeClr val="accent1"/>
            </a:solidFill>
            <a:ln w="25400" cap="rnd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Prostokąt 48"/>
            <p:cNvSpPr/>
            <p:nvPr/>
          </p:nvSpPr>
          <p:spPr bwMode="auto">
            <a:xfrm>
              <a:off x="1459613" y="1051584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Prostokąt 49"/>
            <p:cNvSpPr/>
            <p:nvPr/>
          </p:nvSpPr>
          <p:spPr bwMode="auto">
            <a:xfrm>
              <a:off x="2393505" y="1674061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Prostokąt 50"/>
            <p:cNvSpPr/>
            <p:nvPr/>
          </p:nvSpPr>
          <p:spPr bwMode="auto">
            <a:xfrm>
              <a:off x="2986324" y="124169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Prostokąt 51"/>
            <p:cNvSpPr/>
            <p:nvPr/>
          </p:nvSpPr>
          <p:spPr bwMode="auto">
            <a:xfrm>
              <a:off x="2940474" y="2163794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Prostokąt 52"/>
            <p:cNvSpPr/>
            <p:nvPr/>
          </p:nvSpPr>
          <p:spPr bwMode="auto">
            <a:xfrm>
              <a:off x="2566746" y="3801236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Prostokąt 53"/>
            <p:cNvSpPr/>
            <p:nvPr/>
          </p:nvSpPr>
          <p:spPr bwMode="auto">
            <a:xfrm>
              <a:off x="2162315" y="2550300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Prostokąt 54"/>
            <p:cNvSpPr/>
            <p:nvPr/>
          </p:nvSpPr>
          <p:spPr bwMode="auto">
            <a:xfrm>
              <a:off x="3335525" y="1651878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Prostokąt 55"/>
            <p:cNvSpPr/>
            <p:nvPr/>
          </p:nvSpPr>
          <p:spPr bwMode="auto">
            <a:xfrm>
              <a:off x="4103696" y="235055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Prostokąt 56"/>
            <p:cNvSpPr/>
            <p:nvPr/>
          </p:nvSpPr>
          <p:spPr bwMode="auto">
            <a:xfrm>
              <a:off x="3803576" y="138569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Prostokąt 57"/>
            <p:cNvSpPr/>
            <p:nvPr/>
          </p:nvSpPr>
          <p:spPr bwMode="auto">
            <a:xfrm>
              <a:off x="2265634" y="1176053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Prostokąt 58"/>
            <p:cNvSpPr/>
            <p:nvPr/>
          </p:nvSpPr>
          <p:spPr bwMode="auto">
            <a:xfrm>
              <a:off x="3783847" y="3662009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Prostokąt 62"/>
            <p:cNvSpPr/>
            <p:nvPr/>
          </p:nvSpPr>
          <p:spPr bwMode="auto">
            <a:xfrm>
              <a:off x="2551335" y="2052682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Prostokąt 63"/>
            <p:cNvSpPr/>
            <p:nvPr/>
          </p:nvSpPr>
          <p:spPr bwMode="auto">
            <a:xfrm>
              <a:off x="1766896" y="145733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Prostokąt 64"/>
            <p:cNvSpPr/>
            <p:nvPr/>
          </p:nvSpPr>
          <p:spPr bwMode="auto">
            <a:xfrm>
              <a:off x="4471263" y="3366379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pole tekstowe 69"/>
            <p:cNvSpPr txBox="1"/>
            <p:nvPr/>
          </p:nvSpPr>
          <p:spPr>
            <a:xfrm>
              <a:off x="3783844" y="5224760"/>
              <a:ext cx="1053938" cy="3753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100" dirty="0" smtClean="0">
                  <a:solidFill>
                    <a:schemeClr val="bg2"/>
                  </a:solidFill>
                </a:rPr>
                <a:t>cecha 1</a:t>
              </a:r>
            </a:p>
          </p:txBody>
        </p:sp>
        <p:sp>
          <p:nvSpPr>
            <p:cNvPr id="72" name="pole tekstowe 71"/>
            <p:cNvSpPr txBox="1"/>
            <p:nvPr/>
          </p:nvSpPr>
          <p:spPr>
            <a:xfrm rot="16200000">
              <a:off x="-139532" y="1239246"/>
              <a:ext cx="1053939" cy="375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100" dirty="0" smtClean="0">
                  <a:solidFill>
                    <a:schemeClr val="bg2"/>
                  </a:solidFill>
                </a:rPr>
                <a:t>cecha n</a:t>
              </a:r>
            </a:p>
          </p:txBody>
        </p:sp>
      </p:grpSp>
      <p:sp>
        <p:nvSpPr>
          <p:cNvPr id="7175" name="pole tekstowe 7174"/>
          <p:cNvSpPr txBox="1"/>
          <p:nvPr/>
        </p:nvSpPr>
        <p:spPr>
          <a:xfrm>
            <a:off x="3735635" y="899973"/>
            <a:ext cx="5054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chemeClr val="bg2"/>
                </a:solidFill>
              </a:rPr>
              <a:t>Niech świat składa się tylko </a:t>
            </a:r>
            <a:br>
              <a:rPr lang="pl-PL" sz="2400" dirty="0" smtClean="0">
                <a:solidFill>
                  <a:schemeClr val="bg2"/>
                </a:solidFill>
              </a:rPr>
            </a:br>
            <a:r>
              <a:rPr lang="pl-PL" sz="2400" dirty="0" smtClean="0">
                <a:solidFill>
                  <a:schemeClr val="bg2"/>
                </a:solidFill>
              </a:rPr>
              <a:t>z dwóch klas = wykrywamy koty</a:t>
            </a:r>
            <a:endParaRPr lang="pl-PL" sz="2400" dirty="0">
              <a:solidFill>
                <a:schemeClr val="bg2"/>
              </a:solidFill>
            </a:endParaRPr>
          </a:p>
        </p:txBody>
      </p:sp>
      <p:graphicFrame>
        <p:nvGraphicFramePr>
          <p:cNvPr id="7176" name="Tabela 7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45015"/>
              </p:ext>
            </p:extLst>
          </p:nvPr>
        </p:nvGraphicFramePr>
        <p:xfrm>
          <a:off x="4094321" y="2196954"/>
          <a:ext cx="4585732" cy="3387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91"/>
                <a:gridCol w="1152128"/>
                <a:gridCol w="1368152"/>
                <a:gridCol w="1440161"/>
              </a:tblGrid>
              <a:tr h="674129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996624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Prawdziwie pozytywny 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Fałszywie pozytywny FP, </a:t>
                      </a:r>
                      <a:r>
                        <a:rPr lang="el-GR" sz="1600" dirty="0" smtClean="0">
                          <a:solidFill>
                            <a:schemeClr val="bg2"/>
                          </a:solidFill>
                        </a:rPr>
                        <a:t>α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, I</a:t>
                      </a:r>
                      <a:r>
                        <a:rPr lang="pl-PL" sz="11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r.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996624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Fałszywie negatywny</a:t>
                      </a: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FN, </a:t>
                      </a:r>
                      <a:r>
                        <a:rPr lang="el-GR" sz="1600" dirty="0" smtClean="0">
                          <a:solidFill>
                            <a:schemeClr val="bg2"/>
                          </a:solidFill>
                        </a:rPr>
                        <a:t>β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, II</a:t>
                      </a:r>
                      <a:r>
                        <a:rPr lang="pl-PL" sz="11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r.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Prawdziwie negatywny 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6" name="pole tekstowe 45"/>
          <p:cNvSpPr txBox="1"/>
          <p:nvPr/>
        </p:nvSpPr>
        <p:spPr>
          <a:xfrm>
            <a:off x="6588224" y="5739985"/>
            <a:ext cx="2196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b="0" i="1" dirty="0" smtClean="0">
                <a:solidFill>
                  <a:schemeClr val="bg2"/>
                </a:solidFill>
              </a:rPr>
              <a:t>Proszę mi wybaczyć te kolory</a:t>
            </a:r>
          </a:p>
          <a:p>
            <a:pPr algn="r"/>
            <a:r>
              <a:rPr lang="pl-PL" sz="1200" b="0" i="1" dirty="0" smtClean="0">
                <a:solidFill>
                  <a:schemeClr val="bg2"/>
                </a:solidFill>
              </a:rPr>
              <a:t>- chciałem dobrze</a:t>
            </a:r>
            <a:endParaRPr lang="pl-PL" sz="1200" b="0" i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3200" dirty="0"/>
              <a:t>Zadanie detekcji – klasyfikacja z dwoma klasami</a:t>
            </a:r>
            <a:endParaRPr lang="en-GB" altLang="pl-PL" sz="3200" dirty="0" smtClean="0"/>
          </a:p>
        </p:txBody>
      </p:sp>
      <p:grpSp>
        <p:nvGrpSpPr>
          <p:cNvPr id="5" name="Grupa 4"/>
          <p:cNvGrpSpPr>
            <a:grpSpLocks/>
          </p:cNvGrpSpPr>
          <p:nvPr/>
        </p:nvGrpSpPr>
        <p:grpSpPr>
          <a:xfrm>
            <a:off x="426459" y="4653133"/>
            <a:ext cx="3235553" cy="1105626"/>
            <a:chOff x="453797" y="4932475"/>
            <a:chExt cx="3288381" cy="954107"/>
          </a:xfrm>
        </p:grpSpPr>
        <p:sp>
          <p:nvSpPr>
            <p:cNvPr id="3" name="Elipsa 2"/>
            <p:cNvSpPr>
              <a:spLocks noChangeAspect="1"/>
            </p:cNvSpPr>
            <p:nvPr/>
          </p:nvSpPr>
          <p:spPr bwMode="auto">
            <a:xfrm>
              <a:off x="453797" y="5118332"/>
              <a:ext cx="445152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Prostokąt 59"/>
            <p:cNvSpPr/>
            <p:nvPr/>
          </p:nvSpPr>
          <p:spPr bwMode="auto">
            <a:xfrm>
              <a:off x="495373" y="5399738"/>
              <a:ext cx="35612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pole tekstowe 8"/>
            <p:cNvSpPr txBox="1"/>
            <p:nvPr/>
          </p:nvSpPr>
          <p:spPr>
            <a:xfrm>
              <a:off x="1015116" y="4932475"/>
              <a:ext cx="272706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 smtClean="0">
                  <a:solidFill>
                    <a:schemeClr val="bg2"/>
                  </a:solidFill>
                </a:rPr>
                <a:t>koty</a:t>
              </a:r>
            </a:p>
            <a:p>
              <a:r>
                <a:rPr lang="pl-PL" dirty="0" smtClean="0">
                  <a:solidFill>
                    <a:schemeClr val="bg2"/>
                  </a:solidFill>
                </a:rPr>
                <a:t>nie-koty (psy)</a:t>
              </a:r>
              <a:endParaRPr lang="pl-PL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62" name="Grupa 61"/>
          <p:cNvGrpSpPr>
            <a:grpSpLocks noChangeAspect="1"/>
          </p:cNvGrpSpPr>
          <p:nvPr/>
        </p:nvGrpSpPr>
        <p:grpSpPr>
          <a:xfrm>
            <a:off x="204679" y="899972"/>
            <a:ext cx="3247426" cy="3275556"/>
            <a:chOff x="199743" y="899971"/>
            <a:chExt cx="4659809" cy="4700180"/>
          </a:xfrm>
        </p:grpSpPr>
        <p:sp>
          <p:nvSpPr>
            <p:cNvPr id="2" name="Prostokąt 1"/>
            <p:cNvSpPr>
              <a:spLocks/>
            </p:cNvSpPr>
            <p:nvPr/>
          </p:nvSpPr>
          <p:spPr bwMode="auto">
            <a:xfrm>
              <a:off x="539552" y="908720"/>
              <a:ext cx="4320000" cy="432048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Elipsa 9"/>
            <p:cNvSpPr/>
            <p:nvPr/>
          </p:nvSpPr>
          <p:spPr bwMode="auto">
            <a:xfrm>
              <a:off x="1062336" y="4461021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Elipsa 10"/>
            <p:cNvSpPr/>
            <p:nvPr/>
          </p:nvSpPr>
          <p:spPr bwMode="auto">
            <a:xfrm>
              <a:off x="2548989" y="2770849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Elipsa 11"/>
            <p:cNvSpPr/>
            <p:nvPr/>
          </p:nvSpPr>
          <p:spPr bwMode="auto">
            <a:xfrm>
              <a:off x="2381171" y="4323785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Elipsa 12"/>
            <p:cNvSpPr/>
            <p:nvPr/>
          </p:nvSpPr>
          <p:spPr bwMode="auto">
            <a:xfrm>
              <a:off x="1770090" y="3582371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Elipsa 13"/>
            <p:cNvSpPr/>
            <p:nvPr/>
          </p:nvSpPr>
          <p:spPr bwMode="auto">
            <a:xfrm>
              <a:off x="1688716" y="2151090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Elipsa 14"/>
            <p:cNvSpPr/>
            <p:nvPr/>
          </p:nvSpPr>
          <p:spPr bwMode="auto">
            <a:xfrm>
              <a:off x="3000628" y="3590001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Elipsa 15"/>
            <p:cNvSpPr/>
            <p:nvPr/>
          </p:nvSpPr>
          <p:spPr bwMode="auto">
            <a:xfrm>
              <a:off x="1590070" y="3056478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Elipsa 16"/>
            <p:cNvSpPr/>
            <p:nvPr/>
          </p:nvSpPr>
          <p:spPr bwMode="auto">
            <a:xfrm>
              <a:off x="2213485" y="3089176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Elipsa 17"/>
            <p:cNvSpPr/>
            <p:nvPr/>
          </p:nvSpPr>
          <p:spPr bwMode="auto">
            <a:xfrm>
              <a:off x="1171840" y="3798395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Elipsa 18"/>
            <p:cNvSpPr/>
            <p:nvPr/>
          </p:nvSpPr>
          <p:spPr bwMode="auto">
            <a:xfrm>
              <a:off x="3389784" y="2851461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Elipsa 19"/>
            <p:cNvSpPr/>
            <p:nvPr/>
          </p:nvSpPr>
          <p:spPr bwMode="auto">
            <a:xfrm>
              <a:off x="3731568" y="4251777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Elipsa 20"/>
            <p:cNvSpPr/>
            <p:nvPr/>
          </p:nvSpPr>
          <p:spPr bwMode="auto">
            <a:xfrm>
              <a:off x="1617186" y="2566549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Elipsa 21"/>
            <p:cNvSpPr/>
            <p:nvPr/>
          </p:nvSpPr>
          <p:spPr bwMode="auto">
            <a:xfrm>
              <a:off x="3371528" y="4028158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Elipsa 22"/>
            <p:cNvSpPr/>
            <p:nvPr/>
          </p:nvSpPr>
          <p:spPr bwMode="auto">
            <a:xfrm>
              <a:off x="3852161" y="3038006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Elipsa 23"/>
            <p:cNvSpPr/>
            <p:nvPr/>
          </p:nvSpPr>
          <p:spPr bwMode="auto">
            <a:xfrm>
              <a:off x="991820" y="2079082"/>
              <a:ext cx="360040" cy="144016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Prostokąt 36"/>
            <p:cNvSpPr/>
            <p:nvPr/>
          </p:nvSpPr>
          <p:spPr bwMode="auto">
            <a:xfrm>
              <a:off x="4375081" y="177655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6" name="Łącznik prosty 5"/>
            <p:cNvCxnSpPr/>
            <p:nvPr/>
          </p:nvCxnSpPr>
          <p:spPr bwMode="auto">
            <a:xfrm>
              <a:off x="539552" y="1051584"/>
              <a:ext cx="4294187" cy="3048582"/>
            </a:xfrm>
            <a:prstGeom prst="line">
              <a:avLst/>
            </a:prstGeom>
            <a:solidFill>
              <a:schemeClr val="accent1"/>
            </a:solidFill>
            <a:ln w="25400" cap="rnd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Prostokąt 48"/>
            <p:cNvSpPr/>
            <p:nvPr/>
          </p:nvSpPr>
          <p:spPr bwMode="auto">
            <a:xfrm>
              <a:off x="1459613" y="1051584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Prostokąt 49"/>
            <p:cNvSpPr/>
            <p:nvPr/>
          </p:nvSpPr>
          <p:spPr bwMode="auto">
            <a:xfrm>
              <a:off x="2393505" y="1674061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Prostokąt 50"/>
            <p:cNvSpPr/>
            <p:nvPr/>
          </p:nvSpPr>
          <p:spPr bwMode="auto">
            <a:xfrm>
              <a:off x="2986324" y="124169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Prostokąt 51"/>
            <p:cNvSpPr/>
            <p:nvPr/>
          </p:nvSpPr>
          <p:spPr bwMode="auto">
            <a:xfrm>
              <a:off x="2940474" y="2163794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Prostokąt 52"/>
            <p:cNvSpPr/>
            <p:nvPr/>
          </p:nvSpPr>
          <p:spPr bwMode="auto">
            <a:xfrm>
              <a:off x="2566746" y="3801236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Prostokąt 53"/>
            <p:cNvSpPr/>
            <p:nvPr/>
          </p:nvSpPr>
          <p:spPr bwMode="auto">
            <a:xfrm>
              <a:off x="2162315" y="2550300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Prostokąt 54"/>
            <p:cNvSpPr/>
            <p:nvPr/>
          </p:nvSpPr>
          <p:spPr bwMode="auto">
            <a:xfrm>
              <a:off x="3335525" y="1651878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Prostokąt 55"/>
            <p:cNvSpPr/>
            <p:nvPr/>
          </p:nvSpPr>
          <p:spPr bwMode="auto">
            <a:xfrm>
              <a:off x="4103696" y="235055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Prostokąt 56"/>
            <p:cNvSpPr/>
            <p:nvPr/>
          </p:nvSpPr>
          <p:spPr bwMode="auto">
            <a:xfrm>
              <a:off x="3803576" y="138569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Prostokąt 57"/>
            <p:cNvSpPr/>
            <p:nvPr/>
          </p:nvSpPr>
          <p:spPr bwMode="auto">
            <a:xfrm>
              <a:off x="2265634" y="1176053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Prostokąt 58"/>
            <p:cNvSpPr/>
            <p:nvPr/>
          </p:nvSpPr>
          <p:spPr bwMode="auto">
            <a:xfrm>
              <a:off x="3783847" y="3662009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Prostokąt 62"/>
            <p:cNvSpPr/>
            <p:nvPr/>
          </p:nvSpPr>
          <p:spPr bwMode="auto">
            <a:xfrm>
              <a:off x="2551335" y="2052682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Prostokąt 63"/>
            <p:cNvSpPr/>
            <p:nvPr/>
          </p:nvSpPr>
          <p:spPr bwMode="auto">
            <a:xfrm>
              <a:off x="1766896" y="1457337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Prostokąt 64"/>
            <p:cNvSpPr/>
            <p:nvPr/>
          </p:nvSpPr>
          <p:spPr bwMode="auto">
            <a:xfrm>
              <a:off x="4471263" y="3366379"/>
              <a:ext cx="288032" cy="288000"/>
            </a:xfrm>
            <a:prstGeom prst="rect">
              <a:avLst/>
            </a:prstGeom>
            <a:solidFill>
              <a:srgbClr val="FF3300"/>
            </a:solidFill>
            <a:ln w="9525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pl-PL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pole tekstowe 69"/>
            <p:cNvSpPr txBox="1"/>
            <p:nvPr/>
          </p:nvSpPr>
          <p:spPr>
            <a:xfrm>
              <a:off x="3783844" y="5224760"/>
              <a:ext cx="1053938" cy="3753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100" dirty="0" smtClean="0">
                  <a:solidFill>
                    <a:schemeClr val="bg2"/>
                  </a:solidFill>
                </a:rPr>
                <a:t>cecha 1</a:t>
              </a:r>
            </a:p>
          </p:txBody>
        </p:sp>
        <p:sp>
          <p:nvSpPr>
            <p:cNvPr id="72" name="pole tekstowe 71"/>
            <p:cNvSpPr txBox="1"/>
            <p:nvPr/>
          </p:nvSpPr>
          <p:spPr>
            <a:xfrm rot="16200000">
              <a:off x="-139532" y="1239246"/>
              <a:ext cx="1053939" cy="375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100" dirty="0" smtClean="0">
                  <a:solidFill>
                    <a:schemeClr val="bg2"/>
                  </a:solidFill>
                </a:rPr>
                <a:t>cecha n</a:t>
              </a:r>
            </a:p>
          </p:txBody>
        </p:sp>
      </p:grpSp>
      <p:sp>
        <p:nvSpPr>
          <p:cNvPr id="7175" name="pole tekstowe 7174"/>
          <p:cNvSpPr txBox="1"/>
          <p:nvPr/>
        </p:nvSpPr>
        <p:spPr>
          <a:xfrm>
            <a:off x="3735635" y="899973"/>
            <a:ext cx="5054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chemeClr val="bg2"/>
                </a:solidFill>
              </a:rPr>
              <a:t>Niech świat składa się tylko </a:t>
            </a:r>
            <a:br>
              <a:rPr lang="pl-PL" sz="2400" dirty="0" smtClean="0">
                <a:solidFill>
                  <a:schemeClr val="bg2"/>
                </a:solidFill>
              </a:rPr>
            </a:br>
            <a:r>
              <a:rPr lang="pl-PL" sz="2400" dirty="0" smtClean="0">
                <a:solidFill>
                  <a:schemeClr val="bg2"/>
                </a:solidFill>
              </a:rPr>
              <a:t>z dwóch klas = wykrywamy koty</a:t>
            </a:r>
            <a:endParaRPr lang="pl-PL" sz="2400" dirty="0">
              <a:solidFill>
                <a:schemeClr val="bg2"/>
              </a:solidFill>
            </a:endParaRPr>
          </a:p>
        </p:txBody>
      </p:sp>
      <p:graphicFrame>
        <p:nvGraphicFramePr>
          <p:cNvPr id="7176" name="Tabela 7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911670"/>
              </p:ext>
            </p:extLst>
          </p:nvPr>
        </p:nvGraphicFramePr>
        <p:xfrm>
          <a:off x="4094321" y="2196954"/>
          <a:ext cx="4585732" cy="3387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91"/>
                <a:gridCol w="1152128"/>
                <a:gridCol w="1368152"/>
                <a:gridCol w="1440161"/>
              </a:tblGrid>
              <a:tr h="674129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996624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</a:p>
                    <a:p>
                      <a:pPr algn="ctr"/>
                      <a:endParaRPr lang="pl-PL" sz="16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996624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pl-PL" sz="16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12</a:t>
                      </a:r>
                    </a:p>
                    <a:p>
                      <a:pPr algn="ctr"/>
                      <a:endParaRPr lang="pl-PL" sz="16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59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Miary jakości detekcji</a:t>
            </a:r>
            <a:endParaRPr lang="en-GB" altLang="pl-PL" i="1" dirty="0" smtClean="0"/>
          </a:p>
        </p:txBody>
      </p:sp>
      <p:graphicFrame>
        <p:nvGraphicFramePr>
          <p:cNvPr id="7176" name="Tabela 717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63216117"/>
              </p:ext>
            </p:extLst>
          </p:nvPr>
        </p:nvGraphicFramePr>
        <p:xfrm>
          <a:off x="5292081" y="3789040"/>
          <a:ext cx="3661025" cy="2557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842942"/>
                <a:gridCol w="1092266"/>
                <a:gridCol w="1149754"/>
              </a:tblGrid>
              <a:tr h="509025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543722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752536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7525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endParaRPr lang="pl-PL" sz="10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12</a:t>
                      </a:r>
                      <a:br>
                        <a:rPr lang="pl-PL" sz="1600" b="1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e tekstowe 45"/>
              <p:cNvSpPr txBox="1"/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𝐓𝐏𝐑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   czułość  – ile spośród kotów wykryto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46" name="pole tekstow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blipFill rotWithShape="0"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Elipsa 1"/>
          <p:cNvSpPr/>
          <p:nvPr/>
        </p:nvSpPr>
        <p:spPr bwMode="auto">
          <a:xfrm>
            <a:off x="6948264" y="4869160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 bwMode="auto">
          <a:xfrm>
            <a:off x="6804248" y="4869160"/>
            <a:ext cx="936104" cy="1440160"/>
          </a:xfrm>
          <a:prstGeom prst="rect">
            <a:avLst/>
          </a:prstGeom>
          <a:noFill/>
          <a:ln w="317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55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Miary jakości detekcji</a:t>
            </a:r>
            <a:endParaRPr lang="en-GB" altLang="pl-PL" i="1" dirty="0" smtClean="0"/>
          </a:p>
        </p:txBody>
      </p:sp>
      <p:graphicFrame>
        <p:nvGraphicFramePr>
          <p:cNvPr id="7176" name="Tabela 717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63216117"/>
              </p:ext>
            </p:extLst>
          </p:nvPr>
        </p:nvGraphicFramePr>
        <p:xfrm>
          <a:off x="5292081" y="3789040"/>
          <a:ext cx="3661025" cy="2557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842942"/>
                <a:gridCol w="1092266"/>
                <a:gridCol w="1149754"/>
              </a:tblGrid>
              <a:tr h="509025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543722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752536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7525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endParaRPr lang="pl-PL" sz="10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12</a:t>
                      </a:r>
                      <a:br>
                        <a:rPr lang="pl-PL" sz="1600" b="1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e tekstowe 45"/>
              <p:cNvSpPr txBox="1"/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𝐓𝐏𝐑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   czułość  – ile spośród kotów wykryto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46" name="pole tekstow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blipFill rotWithShape="0"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e tekstowe 47"/>
              <p:cNvSpPr txBox="1"/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𝐓𝐍𝐑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specyficzność – </a:t>
                </a:r>
                <a:r>
                  <a:rPr lang="pl-PL" sz="2200" b="0" dirty="0" smtClean="0">
                    <a:solidFill>
                      <a:schemeClr val="bg2"/>
                    </a:solidFill>
                  </a:rPr>
                  <a:t>ile spośród nie-kotów wykryto</a:t>
                </a:r>
                <a:endParaRPr lang="pl-PL" sz="22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48" name="pole tekstow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blipFill rotWithShape="0"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Elipsa 1"/>
          <p:cNvSpPr/>
          <p:nvPr/>
        </p:nvSpPr>
        <p:spPr bwMode="auto">
          <a:xfrm>
            <a:off x="8053881" y="5589240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 bwMode="auto">
          <a:xfrm>
            <a:off x="7893246" y="4869160"/>
            <a:ext cx="936104" cy="1440160"/>
          </a:xfrm>
          <a:prstGeom prst="rect">
            <a:avLst/>
          </a:prstGeom>
          <a:noFill/>
          <a:ln w="317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199967" y="2751702"/>
            <a:ext cx="8798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0" dirty="0" smtClean="0">
                <a:solidFill>
                  <a:schemeClr val="bg2"/>
                </a:solidFill>
              </a:rPr>
              <a:t>Te miary odnoszą się do rzeczywistości</a:t>
            </a:r>
            <a:br>
              <a:rPr lang="pl-PL" sz="2400" b="0" dirty="0" smtClean="0">
                <a:solidFill>
                  <a:schemeClr val="bg2"/>
                </a:solidFill>
              </a:rPr>
            </a:br>
            <a:r>
              <a:rPr lang="pl-PL" sz="2400" b="0" dirty="0" smtClean="0">
                <a:solidFill>
                  <a:schemeClr val="bg2"/>
                </a:solidFill>
              </a:rPr>
              <a:t> – tego jak jest naprawdę</a:t>
            </a:r>
          </a:p>
          <a:p>
            <a:pPr algn="ctr"/>
            <a:r>
              <a:rPr lang="pl-PL" sz="2400" b="0" dirty="0" smtClean="0">
                <a:solidFill>
                  <a:schemeClr val="bg2"/>
                </a:solidFill>
              </a:rPr>
              <a:t>czyli dotyczą błędów </a:t>
            </a:r>
            <a:r>
              <a:rPr lang="pl-PL" sz="2400" b="0" i="1" dirty="0" smtClean="0">
                <a:solidFill>
                  <a:schemeClr val="bg2"/>
                </a:solidFill>
              </a:rPr>
              <a:t>a priori</a:t>
            </a:r>
            <a:endParaRPr lang="pl-PL" sz="2200" b="0" i="1" dirty="0">
              <a:solidFill>
                <a:schemeClr val="bg2"/>
              </a:solidFill>
            </a:endParaRPr>
          </a:p>
        </p:txBody>
      </p:sp>
      <p:sp>
        <p:nvSpPr>
          <p:cNvPr id="17" name="Prostokąt 16"/>
          <p:cNvSpPr/>
          <p:nvPr/>
        </p:nvSpPr>
        <p:spPr bwMode="auto">
          <a:xfrm>
            <a:off x="6804248" y="4869160"/>
            <a:ext cx="936104" cy="1440160"/>
          </a:xfrm>
          <a:prstGeom prst="rect">
            <a:avLst/>
          </a:prstGeom>
          <a:noFill/>
          <a:ln w="317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Elipsa 17"/>
          <p:cNvSpPr/>
          <p:nvPr/>
        </p:nvSpPr>
        <p:spPr bwMode="auto">
          <a:xfrm>
            <a:off x="6948264" y="4869160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2771800" y="1883986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0" dirty="0" smtClean="0">
                <a:solidFill>
                  <a:schemeClr val="bg2"/>
                </a:solidFill>
              </a:rPr>
              <a:t>(lub swoistość)</a:t>
            </a:r>
            <a:endParaRPr lang="pl-PL" sz="2200" b="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90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Miary jakości detekcji</a:t>
            </a:r>
            <a:endParaRPr lang="en-GB" altLang="pl-PL" i="1" dirty="0" smtClean="0"/>
          </a:p>
        </p:txBody>
      </p:sp>
      <p:graphicFrame>
        <p:nvGraphicFramePr>
          <p:cNvPr id="7176" name="Tabela 717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63216117"/>
              </p:ext>
            </p:extLst>
          </p:nvPr>
        </p:nvGraphicFramePr>
        <p:xfrm>
          <a:off x="5292081" y="3789040"/>
          <a:ext cx="3661025" cy="2557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842942"/>
                <a:gridCol w="1092266"/>
                <a:gridCol w="1149754"/>
              </a:tblGrid>
              <a:tr h="509025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543722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752536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7525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endParaRPr lang="pl-PL" sz="10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12</a:t>
                      </a:r>
                      <a:br>
                        <a:rPr lang="pl-PL" sz="1600" b="1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e tekstowe 45"/>
              <p:cNvSpPr txBox="1"/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mbria Math" panose="02040503050406030204" pitchFamily="18" charset="0"/>
                      </a:rPr>
                      <m:t>𝐓𝐏𝐑</m:t>
                    </m:r>
                    <m:r>
                      <a:rPr lang="pl-PL" sz="2400" b="1" i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1">
                        <a:lumMod val="65000"/>
                      </a:schemeClr>
                    </a:solidFill>
                  </a:rPr>
                  <a:t>   czułość  – ile spośród kotów wykryto</a:t>
                </a:r>
                <a:endParaRPr lang="pl-PL" sz="2400" b="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6" name="pole tekstow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blipFill rotWithShape="0"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e tekstowe 47"/>
              <p:cNvSpPr txBox="1"/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𝐓𝐍𝐑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specyficzność – </a:t>
                </a:r>
                <a:r>
                  <a:rPr lang="pl-PL" sz="22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ile spośród nie-kotów wykryto</a:t>
                </a:r>
                <a:endParaRPr lang="pl-PL" sz="22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pole tekstow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blipFill rotWithShape="0"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pole tekstowe 60"/>
              <p:cNvSpPr txBox="1"/>
              <p:nvPr/>
            </p:nvSpPr>
            <p:spPr>
              <a:xfrm>
                <a:off x="228599" y="2113531"/>
                <a:ext cx="872450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𝐏𝐏𝐕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precyzja – ile spośród wykrytych to koty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61" name="pole tekstowe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2113531"/>
                <a:ext cx="8724507" cy="624145"/>
              </a:xfrm>
              <a:prstGeom prst="rect">
                <a:avLst/>
              </a:prstGeom>
              <a:blipFill rotWithShape="0">
                <a:blip r:embed="rId4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Elipsa 1"/>
          <p:cNvSpPr/>
          <p:nvPr/>
        </p:nvSpPr>
        <p:spPr bwMode="auto">
          <a:xfrm>
            <a:off x="6948264" y="4862818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 bwMode="auto">
          <a:xfrm>
            <a:off x="6804248" y="4904672"/>
            <a:ext cx="2025102" cy="643873"/>
          </a:xfrm>
          <a:prstGeom prst="rect">
            <a:avLst/>
          </a:prstGeom>
          <a:noFill/>
          <a:ln w="317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45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Miary jakości detekcji</a:t>
            </a:r>
            <a:endParaRPr lang="en-GB" altLang="pl-PL" i="1" dirty="0" smtClean="0"/>
          </a:p>
        </p:txBody>
      </p:sp>
      <p:graphicFrame>
        <p:nvGraphicFramePr>
          <p:cNvPr id="7176" name="Tabela 717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63216117"/>
              </p:ext>
            </p:extLst>
          </p:nvPr>
        </p:nvGraphicFramePr>
        <p:xfrm>
          <a:off x="5292081" y="3789040"/>
          <a:ext cx="3661025" cy="2557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842942"/>
                <a:gridCol w="1092266"/>
                <a:gridCol w="1149754"/>
              </a:tblGrid>
              <a:tr h="509025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543722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752536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7525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endParaRPr lang="pl-PL" sz="10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12</a:t>
                      </a:r>
                      <a:br>
                        <a:rPr lang="pl-PL" sz="1600" b="1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e tekstowe 45"/>
              <p:cNvSpPr txBox="1"/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𝐓𝐏𝐑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   czułość  – ile spośród kotów wykryto</a:t>
                </a:r>
                <a:endParaRPr lang="pl-PL" sz="24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6" name="pole tekstow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blipFill rotWithShape="0"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e tekstowe 47"/>
              <p:cNvSpPr txBox="1"/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𝐓𝐍𝐑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specyficzność – </a:t>
                </a:r>
                <a:r>
                  <a:rPr lang="pl-PL" sz="22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ile spośród nie-kotów wykryto</a:t>
                </a:r>
                <a:endParaRPr lang="pl-PL" sz="22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pole tekstow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blipFill rotWithShape="0"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pole tekstowe 60"/>
              <p:cNvSpPr txBox="1"/>
              <p:nvPr/>
            </p:nvSpPr>
            <p:spPr>
              <a:xfrm>
                <a:off x="234490" y="2116929"/>
                <a:ext cx="872450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𝐏𝐏𝐕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precyzja – ile spośród wykrytych to koty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61" name="pole tekstowe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490" y="2116929"/>
                <a:ext cx="8724507" cy="624145"/>
              </a:xfrm>
              <a:prstGeom prst="rect">
                <a:avLst/>
              </a:prstGeom>
              <a:blipFill rotWithShape="0">
                <a:blip r:embed="rId4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e tekstowe 10"/>
              <p:cNvSpPr txBox="1"/>
              <p:nvPr/>
            </p:nvSpPr>
            <p:spPr>
              <a:xfrm>
                <a:off x="225611" y="2760125"/>
                <a:ext cx="872450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𝐍𝐏𝐕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wartość predykcyjna ujemna (negatywna)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1" name="pole tekstow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11" y="2760125"/>
                <a:ext cx="8724507" cy="624145"/>
              </a:xfrm>
              <a:prstGeom prst="rect">
                <a:avLst/>
              </a:prstGeom>
              <a:blipFill rotWithShape="0">
                <a:blip r:embed="rId5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Elipsa 1"/>
          <p:cNvSpPr/>
          <p:nvPr/>
        </p:nvSpPr>
        <p:spPr bwMode="auto">
          <a:xfrm>
            <a:off x="8053881" y="5612194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Prostokąt 16"/>
          <p:cNvSpPr/>
          <p:nvPr/>
        </p:nvSpPr>
        <p:spPr bwMode="auto">
          <a:xfrm>
            <a:off x="6804248" y="5647691"/>
            <a:ext cx="2025102" cy="643873"/>
          </a:xfrm>
          <a:prstGeom prst="rect">
            <a:avLst/>
          </a:prstGeom>
          <a:noFill/>
          <a:ln w="317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196032" y="3642504"/>
            <a:ext cx="646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0" dirty="0" smtClean="0">
                <a:solidFill>
                  <a:schemeClr val="bg2"/>
                </a:solidFill>
              </a:rPr>
              <a:t>Te miary odnoszą się do wyniku detekcji</a:t>
            </a:r>
            <a:br>
              <a:rPr lang="pl-PL" sz="2400" b="0" dirty="0" smtClean="0">
                <a:solidFill>
                  <a:schemeClr val="bg2"/>
                </a:solidFill>
              </a:rPr>
            </a:br>
            <a:r>
              <a:rPr lang="pl-PL" sz="2400" b="0" dirty="0" smtClean="0">
                <a:solidFill>
                  <a:schemeClr val="bg2"/>
                </a:solidFill>
              </a:rPr>
              <a:t> – tego co orzekł klasyfikator</a:t>
            </a:r>
          </a:p>
          <a:p>
            <a:pPr algn="ctr"/>
            <a:r>
              <a:rPr lang="pl-PL" sz="2400" b="0" dirty="0" smtClean="0">
                <a:solidFill>
                  <a:schemeClr val="bg2"/>
                </a:solidFill>
              </a:rPr>
              <a:t>czyli dotyczą błędów </a:t>
            </a:r>
            <a:r>
              <a:rPr lang="pl-PL" sz="2400" b="0" i="1" dirty="0" smtClean="0">
                <a:solidFill>
                  <a:schemeClr val="bg2"/>
                </a:solidFill>
              </a:rPr>
              <a:t>a posteriori</a:t>
            </a:r>
            <a:endParaRPr lang="pl-PL" sz="2200" b="0" i="1" dirty="0">
              <a:solidFill>
                <a:schemeClr val="bg2"/>
              </a:solidFill>
            </a:endParaRPr>
          </a:p>
        </p:txBody>
      </p:sp>
      <p:sp>
        <p:nvSpPr>
          <p:cNvPr id="19" name="Prostokąt 18"/>
          <p:cNvSpPr/>
          <p:nvPr/>
        </p:nvSpPr>
        <p:spPr bwMode="auto">
          <a:xfrm>
            <a:off x="6804248" y="4913550"/>
            <a:ext cx="2025102" cy="643873"/>
          </a:xfrm>
          <a:prstGeom prst="rect">
            <a:avLst/>
          </a:prstGeom>
          <a:noFill/>
          <a:ln w="317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Elipsa 19"/>
          <p:cNvSpPr/>
          <p:nvPr/>
        </p:nvSpPr>
        <p:spPr bwMode="auto">
          <a:xfrm>
            <a:off x="6948264" y="4869160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9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5A7920-D257-4A1A-A425-A36D15EDED28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pl-PL" altLang="pl-PL" sz="1200" smtClean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Czułość, specyficzność, dokładność...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Miary jakości detekcji</a:t>
            </a:r>
            <a:endParaRPr lang="en-GB" altLang="pl-PL" i="1" dirty="0" smtClean="0"/>
          </a:p>
        </p:txBody>
      </p:sp>
      <p:graphicFrame>
        <p:nvGraphicFramePr>
          <p:cNvPr id="7176" name="Tabela 717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63216117"/>
              </p:ext>
            </p:extLst>
          </p:nvPr>
        </p:nvGraphicFramePr>
        <p:xfrm>
          <a:off x="5292081" y="3789040"/>
          <a:ext cx="3661025" cy="2557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842942"/>
                <a:gridCol w="1092266"/>
                <a:gridCol w="1149754"/>
              </a:tblGrid>
              <a:tr h="509025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</a:rPr>
                        <a:t>Rzeczywistość</a:t>
                      </a:r>
                      <a:endParaRPr lang="pl-PL" dirty="0">
                        <a:ln>
                          <a:noFill/>
                        </a:ln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543722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rgbClr val="66FF66"/>
                    </a:solidFill>
                  </a:tcPr>
                </a:tc>
              </a:tr>
              <a:tr h="752536">
                <a:tc rowSpan="2"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2"/>
                          </a:solidFill>
                        </a:rPr>
                        <a:t>Wynik</a:t>
                      </a:r>
                      <a:r>
                        <a:rPr lang="pl-PL" b="1" baseline="0" dirty="0" smtClean="0">
                          <a:solidFill>
                            <a:schemeClr val="bg2"/>
                          </a:solidFill>
                        </a:rPr>
                        <a:t> detekcji</a:t>
                      </a:r>
                      <a:endParaRPr lang="pl-PL" b="1" dirty="0">
                        <a:solidFill>
                          <a:schemeClr val="bg2"/>
                        </a:solidFill>
                      </a:endParaRPr>
                    </a:p>
                  </a:txBody>
                  <a:tcPr vert="vert270"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FP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</a:tr>
              <a:tr h="7525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bg2"/>
                          </a:solidFill>
                        </a:rPr>
                        <a:t>Nie-kot</a:t>
                      </a:r>
                      <a:endParaRPr lang="pl-PL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600" dirty="0" smtClean="0">
                          <a:solidFill>
                            <a:schemeClr val="bg2"/>
                          </a:solidFill>
                        </a:rPr>
                      </a:br>
                      <a:endParaRPr lang="pl-PL" sz="10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FN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bg2"/>
                          </a:solidFill>
                        </a:rPr>
                        <a:t>12</a:t>
                      </a:r>
                      <a:br>
                        <a:rPr lang="pl-PL" sz="1600" b="1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000" dirty="0" smtClean="0">
                          <a:solidFill>
                            <a:schemeClr val="bg2"/>
                          </a:solidFill>
                        </a:rPr>
                        <a:t/>
                      </a:r>
                      <a:br>
                        <a:rPr lang="pl-PL" sz="1000" dirty="0" smtClean="0">
                          <a:solidFill>
                            <a:schemeClr val="bg2"/>
                          </a:solidFill>
                        </a:rPr>
                      </a:br>
                      <a:r>
                        <a:rPr lang="pl-PL" sz="1600" dirty="0" smtClean="0">
                          <a:solidFill>
                            <a:schemeClr val="bg2"/>
                          </a:solidFill>
                        </a:rPr>
                        <a:t>TN</a:t>
                      </a:r>
                      <a:endParaRPr lang="pl-PL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e tekstowe 45"/>
              <p:cNvSpPr txBox="1"/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𝐓𝐏𝐑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   czułość  – ile spośród kotów wykryto</a:t>
                </a:r>
                <a:endParaRPr lang="pl-PL" sz="24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6" name="pole tekstow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772080"/>
                <a:ext cx="8664575" cy="624145"/>
              </a:xfrm>
              <a:prstGeom prst="rect">
                <a:avLst/>
              </a:prstGeom>
              <a:blipFill rotWithShape="0"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e tekstowe 47"/>
              <p:cNvSpPr txBox="1"/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𝐓𝐍𝐑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specyficzność – </a:t>
                </a:r>
                <a:r>
                  <a:rPr lang="pl-PL" sz="22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ile spośród nie-kotów wykryto</a:t>
                </a:r>
                <a:endParaRPr lang="pl-PL" sz="22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pole tekstow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6" y="1400087"/>
                <a:ext cx="8798040" cy="624145"/>
              </a:xfrm>
              <a:prstGeom prst="rect">
                <a:avLst/>
              </a:prstGeom>
              <a:blipFill rotWithShape="0"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pole tekstowe 60"/>
              <p:cNvSpPr txBox="1"/>
              <p:nvPr/>
            </p:nvSpPr>
            <p:spPr>
              <a:xfrm>
                <a:off x="238456" y="2120604"/>
                <a:ext cx="872450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𝐏𝐏𝐕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precyzja – ile spośród wykrytych to koty</a:t>
                </a:r>
                <a:endParaRPr lang="pl-PL" sz="24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pole tekstowe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6" y="2120604"/>
                <a:ext cx="8724507" cy="624145"/>
              </a:xfrm>
              <a:prstGeom prst="rect">
                <a:avLst/>
              </a:prstGeom>
              <a:blipFill rotWithShape="0">
                <a:blip r:embed="rId4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e tekstowe 10"/>
              <p:cNvSpPr txBox="1"/>
              <p:nvPr/>
            </p:nvSpPr>
            <p:spPr>
              <a:xfrm>
                <a:off x="241643" y="2751521"/>
                <a:ext cx="8724507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𝐍𝐏𝐕</m:t>
                    </m:r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1">
                        <a:lumMod val="50000"/>
                      </a:schemeClr>
                    </a:solidFill>
                  </a:rPr>
                  <a:t>wartość predykcyjna ujemna (negatywna)</a:t>
                </a:r>
                <a:endParaRPr lang="pl-PL" sz="2400" b="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pole tekstow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43" y="2751521"/>
                <a:ext cx="8724507" cy="624145"/>
              </a:xfrm>
              <a:prstGeom prst="rect">
                <a:avLst/>
              </a:prstGeom>
              <a:blipFill rotWithShape="0">
                <a:blip r:embed="rId5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e tekstowe 11"/>
              <p:cNvSpPr txBox="1"/>
              <p:nvPr/>
            </p:nvSpPr>
            <p:spPr>
              <a:xfrm>
                <a:off x="251520" y="3470195"/>
                <a:ext cx="6120681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𝐀𝐂𝐂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𝐓𝐍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dokładność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2" name="pole tekstow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470195"/>
                <a:ext cx="6120681" cy="624145"/>
              </a:xfrm>
              <a:prstGeom prst="rect">
                <a:avLst/>
              </a:prstGeom>
              <a:blipFill rotWithShape="0">
                <a:blip r:embed="rId6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e tekstowe 12"/>
              <p:cNvSpPr txBox="1"/>
              <p:nvPr/>
            </p:nvSpPr>
            <p:spPr>
              <a:xfrm>
                <a:off x="251521" y="4094340"/>
                <a:ext cx="6120680" cy="624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𝐅𝟏</m:t>
                    </m:r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𝐏𝐏𝐕</m:t>
                        </m:r>
                        <m: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𝐓𝐏𝐑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𝐏𝐏𝐕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𝐓𝐏𝐑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𝐓𝐏</m:t>
                        </m:r>
                      </m:num>
                      <m:den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𝟐𝐓𝐏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𝐅𝐏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l-PL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𝐅𝐍</m:t>
                        </m:r>
                      </m:den>
                    </m:f>
                    <m:r>
                      <a:rPr lang="pl-PL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pl-PL" sz="2400" b="0" dirty="0" smtClean="0">
                    <a:solidFill>
                      <a:schemeClr val="bg2"/>
                    </a:solidFill>
                  </a:rPr>
                  <a:t>miara F1</a:t>
                </a:r>
                <a:endParaRPr lang="pl-PL" sz="2400" b="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3" name="pole tekstow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1" y="4094340"/>
                <a:ext cx="6120680" cy="624145"/>
              </a:xfrm>
              <a:prstGeom prst="rect">
                <a:avLst/>
              </a:prstGeom>
              <a:blipFill rotWithShape="0">
                <a:blip r:embed="rId7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Elipsa 1"/>
          <p:cNvSpPr/>
          <p:nvPr/>
        </p:nvSpPr>
        <p:spPr bwMode="auto">
          <a:xfrm>
            <a:off x="8053881" y="5612194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 bwMode="auto">
          <a:xfrm>
            <a:off x="6804248" y="4869160"/>
            <a:ext cx="2025102" cy="1440160"/>
          </a:xfrm>
          <a:prstGeom prst="rect">
            <a:avLst/>
          </a:prstGeom>
          <a:noFill/>
          <a:ln w="317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Elipsa 15"/>
          <p:cNvSpPr/>
          <p:nvPr/>
        </p:nvSpPr>
        <p:spPr bwMode="auto">
          <a:xfrm>
            <a:off x="6948264" y="4869160"/>
            <a:ext cx="648072" cy="70580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l-PL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304800" y="5071006"/>
            <a:ext cx="4771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0" dirty="0" smtClean="0">
                <a:solidFill>
                  <a:schemeClr val="bg2"/>
                </a:solidFill>
              </a:rPr>
              <a:t>Globalne miary jakości</a:t>
            </a:r>
            <a:endParaRPr lang="pl-PL" sz="2200" b="0" dirty="0">
              <a:solidFill>
                <a:schemeClr val="bg2"/>
              </a:solidFill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304800" y="5559623"/>
            <a:ext cx="4771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0" dirty="0" smtClean="0">
                <a:solidFill>
                  <a:schemeClr val="bg2"/>
                </a:solidFill>
              </a:rPr>
              <a:t>…to nie wszystkie możliwe…</a:t>
            </a:r>
            <a:endParaRPr lang="pl-PL" sz="2200" b="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93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theme/theme1.xml><?xml version="1.0" encoding="utf-8"?>
<a:theme xmlns:a="http://schemas.openxmlformats.org/drawingml/2006/main" name="Ogólna (Standard)">
  <a:themeElements>
    <a:clrScheme name="Ogólna (Standard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Ogólna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gólna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gólna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gólna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G:\Program Files\Microsoft Office\Szablony\Prezentacje\Ogólna (Standard).pot</Template>
  <TotalTime>4224</TotalTime>
  <Words>593</Words>
  <Application>Microsoft Office PowerPoint</Application>
  <PresentationFormat>Pokaz na ekranie (4:3)</PresentationFormat>
  <Paragraphs>199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Cambria Math</vt:lpstr>
      <vt:lpstr>Monotype Sorts</vt:lpstr>
      <vt:lpstr>Symbol</vt:lpstr>
      <vt:lpstr>Times New Roman</vt:lpstr>
      <vt:lpstr>Ogólna (Standard)</vt:lpstr>
      <vt:lpstr>Czułość, specyficzność, dokładność  i inne miary jakości wyników detekcji</vt:lpstr>
      <vt:lpstr>Literatura</vt:lpstr>
      <vt:lpstr>Zadanie detekcji – klasyfikacja z dwoma klasami</vt:lpstr>
      <vt:lpstr>Zadanie detekcji – klasyfikacja z dwoma klasami</vt:lpstr>
      <vt:lpstr>Miary jakości detekcji</vt:lpstr>
      <vt:lpstr>Miary jakości detekcji</vt:lpstr>
      <vt:lpstr>Miary jakości detekcji</vt:lpstr>
      <vt:lpstr>Miary jakości detekcji</vt:lpstr>
      <vt:lpstr>Miary jakości detekcji</vt:lpstr>
      <vt:lpstr>Miary jakości detekcji</vt:lpstr>
      <vt:lpstr>Prezentacja programu PowerPoint</vt:lpstr>
      <vt:lpstr>Więcej miar jakości detekcji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Ogólna</dc:title>
  <dc:creator>Leszek Chmielewski</dc:creator>
  <cp:lastModifiedBy>Lenovo</cp:lastModifiedBy>
  <cp:revision>241</cp:revision>
  <cp:lastPrinted>2000-03-01T14:24:30Z</cp:lastPrinted>
  <dcterms:created xsi:type="dcterms:W3CDTF">2000-02-16T16:24:25Z</dcterms:created>
  <dcterms:modified xsi:type="dcterms:W3CDTF">2019-10-30T09:45:54Z</dcterms:modified>
</cp:coreProperties>
</file>