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umimoji="1" sz="2800"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CCFF"/>
    <a:srgbClr val="0099FF"/>
    <a:srgbClr val="0099CC"/>
    <a:srgbClr val="003399"/>
    <a:srgbClr val="336699"/>
    <a:srgbClr val="008080"/>
    <a:srgbClr val="000066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5965" autoAdjust="0"/>
  </p:normalViewPr>
  <p:slideViewPr>
    <p:cSldViewPr>
      <p:cViewPr varScale="1">
        <p:scale>
          <a:sx n="81" d="100"/>
          <a:sy n="81" d="100"/>
        </p:scale>
        <p:origin x="1426" y="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0" d="100"/>
          <a:sy n="30" d="100"/>
        </p:scale>
        <p:origin x="-122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b="0">
                <a:latin typeface="Times New Roman" panose="02020603050405020304" pitchFamily="18" charset="0"/>
              </a:defRPr>
            </a:lvl1pPr>
          </a:lstStyle>
          <a:p>
            <a:endParaRPr lang="en-US" altLang="pl-PL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b="0">
                <a:latin typeface="Times New Roman" panose="02020603050405020304" pitchFamily="18" charset="0"/>
              </a:defRPr>
            </a:lvl1pPr>
          </a:lstStyle>
          <a:p>
            <a:fld id="{4FF1C0DD-D26F-4E8B-8D53-71A5E3ADE7A1}" type="datetime1">
              <a:rPr lang="en-US" altLang="pl-PL"/>
              <a:pPr/>
              <a:t>10/28/2019</a:t>
            </a:fld>
            <a:endParaRPr lang="en-US" altLang="pl-PL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b="0">
                <a:latin typeface="Times New Roman" panose="02020603050405020304" pitchFamily="18" charset="0"/>
              </a:defRPr>
            </a:lvl1pPr>
          </a:lstStyle>
          <a:p>
            <a:endParaRPr lang="en-US" altLang="pl-PL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b="0">
                <a:latin typeface="Times New Roman" panose="02020603050405020304" pitchFamily="18" charset="0"/>
              </a:defRPr>
            </a:lvl1pPr>
          </a:lstStyle>
          <a:p>
            <a:fld id="{C10AC834-6067-45D5-94F2-93C014F3CAA9}" type="slidenum">
              <a:rPr lang="en-US" altLang="pl-PL"/>
              <a:pPr/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957959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b="0">
                <a:latin typeface="Times New Roman" panose="02020603050405020304" pitchFamily="18" charset="0"/>
              </a:defRPr>
            </a:lvl1pPr>
          </a:lstStyle>
          <a:p>
            <a:endParaRPr lang="pl-PL" altLang="pl-PL"/>
          </a:p>
        </p:txBody>
      </p:sp>
      <p:sp>
        <p:nvSpPr>
          <p:cNvPr id="2057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tekstu z Wzorca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b="0">
                <a:latin typeface="Times New Roman" panose="02020603050405020304" pitchFamily="18" charset="0"/>
              </a:defRPr>
            </a:lvl1pPr>
          </a:lstStyle>
          <a:p>
            <a:fld id="{D3444525-3967-487A-A80A-07E1957B535E}" type="datetime1">
              <a:rPr lang="pl-PL" altLang="pl-PL"/>
              <a:pPr/>
              <a:t>28.10.2019</a:t>
            </a:fld>
            <a:endParaRPr lang="pl-PL" altLang="pl-PL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b="0">
                <a:latin typeface="Times New Roman" panose="02020603050405020304" pitchFamily="18" charset="0"/>
              </a:defRPr>
            </a:lvl1pPr>
          </a:lstStyle>
          <a:p>
            <a:endParaRPr lang="pl-PL" altLang="pl-PL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b="0">
                <a:latin typeface="Times New Roman" panose="02020603050405020304" pitchFamily="18" charset="0"/>
              </a:defRPr>
            </a:lvl1pPr>
          </a:lstStyle>
          <a:p>
            <a:fld id="{98082094-F762-48FB-9C33-198BF7C9B1A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1026292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209800"/>
            <a:ext cx="8458200" cy="1371600"/>
          </a:xfrm>
        </p:spPr>
        <p:txBody>
          <a:bodyPr/>
          <a:lstStyle>
            <a:lvl1pPr algn="ctr">
              <a:defRPr sz="3200"/>
            </a:lvl1pPr>
          </a:lstStyle>
          <a:p>
            <a:pPr lvl="0"/>
            <a:endParaRPr lang="pl-PL" altLang="pl-PL" noProof="0" smtClean="0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61100"/>
            <a:ext cx="1812925" cy="43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rgbClr val="000066"/>
                </a:solidFill>
              </a:defRPr>
            </a:lvl1pPr>
          </a:lstStyle>
          <a:p>
            <a:r>
              <a:rPr lang="pl-PL" altLang="pl-PL"/>
              <a:t>SGGW WZIM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895600" y="6273800"/>
            <a:ext cx="4038600" cy="431800"/>
          </a:xfrm>
        </p:spPr>
        <p:txBody>
          <a:bodyPr/>
          <a:lstStyle>
            <a:lvl1pPr algn="ctr">
              <a:defRPr sz="1400">
                <a:solidFill>
                  <a:srgbClr val="000099"/>
                </a:solidFill>
              </a:defRPr>
            </a:lvl1pPr>
          </a:lstStyle>
          <a:p>
            <a:r>
              <a:rPr lang="pl-PL" altLang="pl-PL"/>
              <a:t>Leszek Chmielewski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 userDrawn="1"/>
        </p:nvSpPr>
        <p:spPr bwMode="auto">
          <a:xfrm>
            <a:off x="1828800" y="609600"/>
            <a:ext cx="6324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kumimoji="0" lang="pl-PL" altLang="pl-PL" sz="2200" b="0">
              <a:solidFill>
                <a:srgbClr val="003399"/>
              </a:solidFill>
            </a:endParaRPr>
          </a:p>
        </p:txBody>
      </p:sp>
      <p:sp>
        <p:nvSpPr>
          <p:cNvPr id="1639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733800"/>
            <a:ext cx="8458200" cy="19812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 sz="2400">
                <a:sym typeface="Symbol" panose="05050102010706020507" pitchFamily="18" charset="2"/>
              </a:defRPr>
            </a:lvl1pPr>
          </a:lstStyle>
          <a:p>
            <a:pPr lvl="0"/>
            <a:endParaRPr lang="pl-PL" altLang="pl-PL" noProof="0" smtClean="0">
              <a:sym typeface="Symbol" panose="05050102010706020507" pitchFamily="18" charset="2"/>
            </a:endParaRPr>
          </a:p>
        </p:txBody>
      </p:sp>
      <p:sp>
        <p:nvSpPr>
          <p:cNvPr id="16402" name="Rectangle 18"/>
          <p:cNvSpPr>
            <a:spLocks noChangeArrowheads="1"/>
          </p:cNvSpPr>
          <p:nvPr userDrawn="1"/>
        </p:nvSpPr>
        <p:spPr bwMode="auto">
          <a:xfrm>
            <a:off x="304800" y="1560513"/>
            <a:ext cx="8458200" cy="39687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0" lang="pl-PL" altLang="pl-PL" sz="2600" b="0">
              <a:solidFill>
                <a:srgbClr val="003399"/>
              </a:solidFill>
            </a:endParaRPr>
          </a:p>
        </p:txBody>
      </p:sp>
      <p:sp>
        <p:nvSpPr>
          <p:cNvPr id="16403" name="Rectangle 19"/>
          <p:cNvSpPr>
            <a:spLocks noChangeArrowheads="1"/>
          </p:cNvSpPr>
          <p:nvPr userDrawn="1"/>
        </p:nvSpPr>
        <p:spPr bwMode="auto">
          <a:xfrm>
            <a:off x="304800" y="5980113"/>
            <a:ext cx="8458200" cy="39687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0" lang="pl-PL" altLang="pl-PL" sz="2600" b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D4D15EE-2CAD-41D9-9E0D-BAFC0A136968}" type="slidenum">
              <a:rPr lang="pl-PL" altLang="pl-PL" smtClean="0"/>
              <a:pPr/>
              <a:t>‹#›</a:t>
            </a:fld>
            <a:r>
              <a:rPr lang="pl-PL" altLang="pl-PL" dirty="0" smtClean="0"/>
              <a:t>/4</a:t>
            </a:r>
            <a:endParaRPr lang="pl-PL" alt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altLang="pl-PL"/>
              <a:t>Odporne metody analizy obrazów.   0. </a:t>
            </a:r>
            <a:r>
              <a:rPr lang="pl-PL" altLang="pl-PL">
                <a:sym typeface="Symbol" panose="05050102010706020507" pitchFamily="18" charset="2"/>
              </a:rPr>
              <a:t>Wstępne informacje o przedmiocie</a:t>
            </a:r>
          </a:p>
        </p:txBody>
      </p:sp>
    </p:spTree>
    <p:extLst>
      <p:ext uri="{BB962C8B-B14F-4D97-AF65-F5344CB8AC3E}">
        <p14:creationId xmlns:p14="http://schemas.microsoft.com/office/powerpoint/2010/main" val="835816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46875" y="115888"/>
            <a:ext cx="2146300" cy="62849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304800" y="115888"/>
            <a:ext cx="6289675" cy="62849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F92C24E-5472-4CAE-B6CB-A8B6DC33C98D}" type="slidenum">
              <a:rPr lang="pl-PL" altLang="pl-PL" smtClean="0"/>
              <a:pPr/>
              <a:t>‹#›</a:t>
            </a:fld>
            <a:r>
              <a:rPr lang="pl-PL" altLang="pl-PL" dirty="0" smtClean="0"/>
              <a:t>/4</a:t>
            </a:r>
            <a:endParaRPr lang="pl-PL" alt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altLang="pl-PL"/>
              <a:t>Odporne metody analizy obrazów.   0. </a:t>
            </a:r>
            <a:r>
              <a:rPr lang="pl-PL" altLang="pl-PL">
                <a:sym typeface="Symbol" panose="05050102010706020507" pitchFamily="18" charset="2"/>
              </a:rPr>
              <a:t>Wstępne informacje o przedmiocie</a:t>
            </a:r>
          </a:p>
        </p:txBody>
      </p:sp>
    </p:spTree>
    <p:extLst>
      <p:ext uri="{BB962C8B-B14F-4D97-AF65-F5344CB8AC3E}">
        <p14:creationId xmlns:p14="http://schemas.microsoft.com/office/powerpoint/2010/main" val="2615481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AE2F5F4-3142-4B99-A60A-EC9BF1009D59}" type="slidenum">
              <a:rPr lang="pl-PL" altLang="pl-PL" smtClean="0"/>
              <a:pPr/>
              <a:t>‹#›</a:t>
            </a:fld>
            <a:r>
              <a:rPr lang="pl-PL" altLang="pl-PL" dirty="0" smtClean="0"/>
              <a:t>/4</a:t>
            </a:r>
            <a:endParaRPr lang="pl-PL" alt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altLang="pl-PL"/>
              <a:t>Odporne metody analizy obrazów.   0. </a:t>
            </a:r>
            <a:r>
              <a:rPr lang="pl-PL" altLang="pl-PL">
                <a:sym typeface="Symbol" panose="05050102010706020507" pitchFamily="18" charset="2"/>
              </a:rPr>
              <a:t>Wstępne informacje o przedmiocie</a:t>
            </a:r>
          </a:p>
        </p:txBody>
      </p:sp>
    </p:spTree>
    <p:extLst>
      <p:ext uri="{BB962C8B-B14F-4D97-AF65-F5344CB8AC3E}">
        <p14:creationId xmlns:p14="http://schemas.microsoft.com/office/powerpoint/2010/main" val="894776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15D8829-FB61-4236-8CE5-BC13F16B285C}" type="slidenum">
              <a:rPr lang="pl-PL" altLang="pl-PL" smtClean="0"/>
              <a:pPr/>
              <a:t>‹#›</a:t>
            </a:fld>
            <a:r>
              <a:rPr lang="pl-PL" altLang="pl-PL" dirty="0" smtClean="0"/>
              <a:t>/4</a:t>
            </a:r>
            <a:endParaRPr lang="pl-PL" alt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altLang="pl-PL"/>
              <a:t>Odporne metody analizy obrazów.   0. </a:t>
            </a:r>
            <a:r>
              <a:rPr lang="pl-PL" altLang="pl-PL">
                <a:sym typeface="Symbol" panose="05050102010706020507" pitchFamily="18" charset="2"/>
              </a:rPr>
              <a:t>Wstępne informacje o przedmiocie</a:t>
            </a:r>
          </a:p>
        </p:txBody>
      </p:sp>
    </p:spTree>
    <p:extLst>
      <p:ext uri="{BB962C8B-B14F-4D97-AF65-F5344CB8AC3E}">
        <p14:creationId xmlns:p14="http://schemas.microsoft.com/office/powerpoint/2010/main" val="1813251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304800" y="762000"/>
            <a:ext cx="4217988" cy="5638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75188" y="762000"/>
            <a:ext cx="4217987" cy="5638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9898AB1-769B-4147-A243-49D80C3C465F}" type="slidenum">
              <a:rPr lang="pl-PL" altLang="pl-PL" smtClean="0"/>
              <a:pPr/>
              <a:t>‹#›</a:t>
            </a:fld>
            <a:r>
              <a:rPr lang="pl-PL" altLang="pl-PL" dirty="0" smtClean="0"/>
              <a:t>/4</a:t>
            </a:r>
            <a:endParaRPr lang="pl-PL" alt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altLang="pl-PL"/>
              <a:t>Odporne metody analizy obrazów.   0. </a:t>
            </a:r>
            <a:r>
              <a:rPr lang="pl-PL" altLang="pl-PL">
                <a:sym typeface="Symbol" panose="05050102010706020507" pitchFamily="18" charset="2"/>
              </a:rPr>
              <a:t>Wstępne informacje o przedmiocie</a:t>
            </a:r>
          </a:p>
        </p:txBody>
      </p:sp>
    </p:spTree>
    <p:extLst>
      <p:ext uri="{BB962C8B-B14F-4D97-AF65-F5344CB8AC3E}">
        <p14:creationId xmlns:p14="http://schemas.microsoft.com/office/powerpoint/2010/main" val="1456771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26D05F3-CBAF-4C54-84AA-94E67EDEC015}" type="slidenum">
              <a:rPr lang="pl-PL" altLang="pl-PL" smtClean="0"/>
              <a:pPr/>
              <a:t>‹#›</a:t>
            </a:fld>
            <a:r>
              <a:rPr lang="pl-PL" altLang="pl-PL" dirty="0" smtClean="0"/>
              <a:t>/4</a:t>
            </a:r>
            <a:endParaRPr lang="pl-PL" alt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altLang="pl-PL"/>
              <a:t>Odporne metody analizy obrazów.   0. </a:t>
            </a:r>
            <a:r>
              <a:rPr lang="pl-PL" altLang="pl-PL">
                <a:sym typeface="Symbol" panose="05050102010706020507" pitchFamily="18" charset="2"/>
              </a:rPr>
              <a:t>Wstępne informacje o przedmiocie</a:t>
            </a:r>
          </a:p>
        </p:txBody>
      </p:sp>
    </p:spTree>
    <p:extLst>
      <p:ext uri="{BB962C8B-B14F-4D97-AF65-F5344CB8AC3E}">
        <p14:creationId xmlns:p14="http://schemas.microsoft.com/office/powerpoint/2010/main" val="2100079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numeru slajdu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664430A-B8AB-47F8-98B5-3ACF36B01337}" type="slidenum">
              <a:rPr lang="pl-PL" altLang="pl-PL" smtClean="0"/>
              <a:pPr/>
              <a:t>‹#›</a:t>
            </a:fld>
            <a:r>
              <a:rPr lang="pl-PL" altLang="pl-PL" dirty="0" smtClean="0"/>
              <a:t>/4</a:t>
            </a:r>
            <a:endParaRPr lang="pl-PL" alt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altLang="pl-PL"/>
              <a:t>Odporne metody analizy obrazów.   0. </a:t>
            </a:r>
            <a:r>
              <a:rPr lang="pl-PL" altLang="pl-PL">
                <a:sym typeface="Symbol" panose="05050102010706020507" pitchFamily="18" charset="2"/>
              </a:rPr>
              <a:t>Wstępne informacje o przedmiocie</a:t>
            </a:r>
          </a:p>
        </p:txBody>
      </p:sp>
    </p:spTree>
    <p:extLst>
      <p:ext uri="{BB962C8B-B14F-4D97-AF65-F5344CB8AC3E}">
        <p14:creationId xmlns:p14="http://schemas.microsoft.com/office/powerpoint/2010/main" val="282356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7628110-30BF-4D2F-9FF3-DF481681CA71}" type="slidenum">
              <a:rPr lang="pl-PL" altLang="pl-PL" smtClean="0"/>
              <a:pPr/>
              <a:t>‹#›</a:t>
            </a:fld>
            <a:r>
              <a:rPr lang="pl-PL" altLang="pl-PL" dirty="0" smtClean="0"/>
              <a:t>/4</a:t>
            </a:r>
            <a:endParaRPr lang="pl-PL" alt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altLang="pl-PL"/>
              <a:t>Odporne metody analizy obrazów.   0. </a:t>
            </a:r>
            <a:r>
              <a:rPr lang="pl-PL" altLang="pl-PL">
                <a:sym typeface="Symbol" panose="05050102010706020507" pitchFamily="18" charset="2"/>
              </a:rPr>
              <a:t>Wstępne informacje o przedmiocie</a:t>
            </a:r>
          </a:p>
        </p:txBody>
      </p:sp>
    </p:spTree>
    <p:extLst>
      <p:ext uri="{BB962C8B-B14F-4D97-AF65-F5344CB8AC3E}">
        <p14:creationId xmlns:p14="http://schemas.microsoft.com/office/powerpoint/2010/main" val="4120246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8E9FCF8-F9A0-4CF8-998A-C4673FA4BB16}" type="slidenum">
              <a:rPr lang="pl-PL" altLang="pl-PL" smtClean="0"/>
              <a:pPr/>
              <a:t>‹#›</a:t>
            </a:fld>
            <a:r>
              <a:rPr lang="pl-PL" altLang="pl-PL" dirty="0" smtClean="0"/>
              <a:t>/4</a:t>
            </a:r>
            <a:endParaRPr lang="pl-PL" alt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altLang="pl-PL"/>
              <a:t>Odporne metody analizy obrazów.   0. </a:t>
            </a:r>
            <a:r>
              <a:rPr lang="pl-PL" altLang="pl-PL">
                <a:sym typeface="Symbol" panose="05050102010706020507" pitchFamily="18" charset="2"/>
              </a:rPr>
              <a:t>Wstępne informacje o przedmiocie</a:t>
            </a:r>
          </a:p>
        </p:txBody>
      </p:sp>
    </p:spTree>
    <p:extLst>
      <p:ext uri="{BB962C8B-B14F-4D97-AF65-F5344CB8AC3E}">
        <p14:creationId xmlns:p14="http://schemas.microsoft.com/office/powerpoint/2010/main" val="1263952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552329-A152-4823-8576-ADDCF1C4558E}" type="slidenum">
              <a:rPr lang="pl-PL" altLang="pl-PL" smtClean="0"/>
              <a:pPr/>
              <a:t>‹#›</a:t>
            </a:fld>
            <a:r>
              <a:rPr lang="pl-PL" altLang="pl-PL" dirty="0" smtClean="0"/>
              <a:t>/4</a:t>
            </a:r>
            <a:endParaRPr lang="pl-PL" alt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altLang="pl-PL"/>
              <a:t>Odporne metody analizy obrazów.   0. </a:t>
            </a:r>
            <a:r>
              <a:rPr lang="pl-PL" altLang="pl-PL">
                <a:sym typeface="Symbol" panose="05050102010706020507" pitchFamily="18" charset="2"/>
              </a:rPr>
              <a:t>Wstępne informacje o przedmiocie</a:t>
            </a:r>
          </a:p>
        </p:txBody>
      </p:sp>
    </p:spTree>
    <p:extLst>
      <p:ext uri="{BB962C8B-B14F-4D97-AF65-F5344CB8AC3E}">
        <p14:creationId xmlns:p14="http://schemas.microsoft.com/office/powerpoint/2010/main" val="1808643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15888"/>
            <a:ext cx="8588375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Tytuł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762000"/>
            <a:ext cx="8588375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tekstu</a:t>
            </a:r>
            <a:br>
              <a:rPr lang="pl-PL" altLang="pl-PL" smtClean="0"/>
            </a:br>
            <a:r>
              <a:rPr lang="pl-PL" altLang="pl-PL" smtClean="0"/>
              <a:t>z Wzorca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553200"/>
            <a:ext cx="609600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003399"/>
                </a:solidFill>
              </a:defRPr>
            </a:lvl1pPr>
          </a:lstStyle>
          <a:p>
            <a:fld id="{51BA0DF9-BD11-469B-A508-6A8C942C72F8}" type="slidenum">
              <a:rPr lang="pl-PL" altLang="pl-PL" smtClean="0"/>
              <a:pPr/>
              <a:t>‹#›</a:t>
            </a:fld>
            <a:r>
              <a:rPr lang="pl-PL" altLang="pl-PL" dirty="0" smtClean="0"/>
              <a:t>/4</a:t>
            </a:r>
            <a:endParaRPr lang="pl-PL" altLang="pl-PL" dirty="0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304800" y="6446838"/>
            <a:ext cx="8588375" cy="69850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0" lang="pl-PL" altLang="pl-PL" sz="2600" b="0">
              <a:solidFill>
                <a:srgbClr val="003399"/>
              </a:solidFill>
            </a:endParaRP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" y="6553200"/>
            <a:ext cx="7696200" cy="13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rgbClr val="003399"/>
                </a:solidFill>
              </a:defRPr>
            </a:lvl1pPr>
          </a:lstStyle>
          <a:p>
            <a:r>
              <a:rPr lang="pl-PL" altLang="pl-PL"/>
              <a:t>Odporne metody analizy obrazów.   0. </a:t>
            </a:r>
            <a:r>
              <a:rPr lang="pl-PL" altLang="pl-PL">
                <a:sym typeface="Symbol" panose="05050102010706020507" pitchFamily="18" charset="2"/>
              </a:rPr>
              <a:t>Wstępne informacje o przedmiocie</a:t>
            </a:r>
          </a:p>
        </p:txBody>
      </p:sp>
      <p:sp>
        <p:nvSpPr>
          <p:cNvPr id="1040" name="Rectangle 16"/>
          <p:cNvSpPr>
            <a:spLocks noChangeArrowheads="1"/>
          </p:cNvSpPr>
          <p:nvPr userDrawn="1"/>
        </p:nvSpPr>
        <p:spPr bwMode="auto">
          <a:xfrm>
            <a:off x="304800" y="646113"/>
            <a:ext cx="8588375" cy="69850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0" lang="pl-PL" altLang="pl-PL" sz="2600" b="0">
              <a:solidFill>
                <a:srgbClr val="003399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 kern="1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5pPr>
      <a:lvl6pPr marL="4572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6pPr>
      <a:lvl7pPr marL="9144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7pPr>
      <a:lvl8pPr marL="13716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8pPr>
      <a:lvl9pPr marL="1828800"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kumimoji="1" sz="3600" b="1">
          <a:solidFill>
            <a:srgbClr val="000066"/>
          </a:solidFill>
          <a:latin typeface="Arial Narrow" panose="020B0606020202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Monotype Sorts" pitchFamily="2" charset="2"/>
        <a:buChar char="l"/>
        <a:defRPr kumimoji="1" sz="2800" kern="1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9CC"/>
        </a:buClr>
        <a:buSzPct val="60000"/>
        <a:buFont typeface="Monotype Sorts" pitchFamily="2" charset="2"/>
        <a:buChar char="u"/>
        <a:defRPr kumimoji="1" sz="2600" kern="1200">
          <a:solidFill>
            <a:srgbClr val="000066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FF"/>
        </a:buClr>
        <a:buSzPct val="60000"/>
        <a:buFont typeface="Monotype Sorts" pitchFamily="2" charset="2"/>
        <a:buChar char="F"/>
        <a:defRPr kumimoji="1" sz="2400" kern="1200">
          <a:solidFill>
            <a:srgbClr val="000066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kumimoji="1" sz="2000" kern="1200">
          <a:solidFill>
            <a:srgbClr val="000066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3CCFF"/>
        </a:buClr>
        <a:buSzPct val="100000"/>
        <a:buChar char="–"/>
        <a:defRPr kumimoji="1" sz="2000" kern="1200">
          <a:solidFill>
            <a:srgbClr val="0000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buk.pl/fiszka/135144/metody-akumulacji-danych-w-analizie-obrazow-cyfrowych-wydanie-poprawione.html" TargetMode="External"/><Relationship Id="rId2" Type="http://schemas.openxmlformats.org/officeDocument/2006/relationships/hyperlink" Target="http://akum06.lchmiel.pl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pl-PL" altLang="pl-PL"/>
              <a:t>SGGW WZIM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pl-PL" altLang="pl-PL"/>
              <a:t>Leszek Chmielewski</a:t>
            </a:r>
          </a:p>
        </p:txBody>
      </p:sp>
      <p:sp>
        <p:nvSpPr>
          <p:cNvPr id="29593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l-PL" altLang="pl-PL"/>
              <a:t>Odporne metody analizy obrazów</a:t>
            </a:r>
            <a:endParaRPr lang="en-GB" altLang="pl-PL"/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altLang="pl-PL"/>
              <a:t>Wstępne informacje o przedmiocie</a:t>
            </a:r>
            <a:endParaRPr lang="en-GB" alt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9C21E-898F-4405-AD07-44AB952EC814}" type="slidenum">
              <a:rPr lang="pl-PL" altLang="pl-PL" smtClean="0"/>
              <a:pPr/>
              <a:t>2</a:t>
            </a:fld>
            <a:r>
              <a:rPr lang="pl-PL" altLang="pl-PL" dirty="0" smtClean="0"/>
              <a:t>/4</a:t>
            </a:r>
            <a:endParaRPr lang="pl-PL" alt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altLang="pl-PL"/>
              <a:t>Odporne metody analizy obrazów.   0. </a:t>
            </a:r>
            <a:r>
              <a:rPr lang="pl-PL" altLang="pl-PL">
                <a:sym typeface="Symbol" panose="05050102010706020507" pitchFamily="18" charset="2"/>
              </a:rPr>
              <a:t>Wstępne informacje o przedmiocie</a:t>
            </a:r>
          </a:p>
        </p:txBody>
      </p:sp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dirty="0"/>
              <a:t>Informacje wstępne</a:t>
            </a:r>
            <a:endParaRPr lang="en-GB" altLang="pl-PL" dirty="0"/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pl-PL" altLang="pl-PL" sz="2400" dirty="0"/>
              <a:t>Suma: 30 </a:t>
            </a:r>
            <a:r>
              <a:rPr lang="pl-PL" altLang="pl-PL" sz="2400" dirty="0" smtClean="0"/>
              <a:t>godzin (po 45 min)</a:t>
            </a:r>
            <a:endParaRPr lang="pl-PL" altLang="pl-PL" sz="2400" dirty="0"/>
          </a:p>
          <a:p>
            <a:pPr lvl="1">
              <a:lnSpc>
                <a:spcPct val="90000"/>
              </a:lnSpc>
            </a:pPr>
            <a:r>
              <a:rPr lang="pl-PL" altLang="pl-PL" sz="2200" dirty="0" smtClean="0"/>
              <a:t>Wykłady z ćwiczeniami: </a:t>
            </a:r>
            <a:r>
              <a:rPr lang="pl-PL" altLang="pl-PL" sz="2200" dirty="0"/>
              <a:t>ok. </a:t>
            </a:r>
            <a:r>
              <a:rPr lang="pl-PL" altLang="pl-PL" sz="2200" dirty="0" smtClean="0"/>
              <a:t>20 </a:t>
            </a:r>
            <a:r>
              <a:rPr lang="pl-PL" altLang="pl-PL" sz="2200" dirty="0"/>
              <a:t>godzin</a:t>
            </a:r>
          </a:p>
          <a:p>
            <a:pPr lvl="1">
              <a:lnSpc>
                <a:spcPct val="90000"/>
              </a:lnSpc>
            </a:pPr>
            <a:r>
              <a:rPr lang="pl-PL" altLang="pl-PL" sz="2200" dirty="0"/>
              <a:t>Praca laboratoryjna: ok. </a:t>
            </a:r>
            <a:r>
              <a:rPr lang="pl-PL" altLang="pl-PL" sz="2200" dirty="0" smtClean="0"/>
              <a:t>10 </a:t>
            </a:r>
            <a:r>
              <a:rPr lang="pl-PL" altLang="pl-PL" sz="2200" dirty="0"/>
              <a:t>godzin</a:t>
            </a:r>
          </a:p>
          <a:p>
            <a:pPr>
              <a:lnSpc>
                <a:spcPct val="90000"/>
              </a:lnSpc>
            </a:pPr>
            <a:r>
              <a:rPr lang="pl-PL" altLang="pl-PL" sz="2400" dirty="0" smtClean="0"/>
              <a:t>Źródło: </a:t>
            </a:r>
            <a:endParaRPr lang="pl-PL" altLang="pl-PL" sz="2400" dirty="0"/>
          </a:p>
          <a:p>
            <a:pPr lvl="1">
              <a:lnSpc>
                <a:spcPct val="90000"/>
              </a:lnSpc>
            </a:pPr>
            <a:r>
              <a:rPr lang="pl-PL" altLang="pl-PL" sz="2200" dirty="0"/>
              <a:t>Chmielewski L</a:t>
            </a:r>
            <a:r>
              <a:rPr lang="pl-PL" altLang="pl-PL" sz="2200" dirty="0" smtClean="0"/>
              <a:t>.</a:t>
            </a:r>
            <a:br>
              <a:rPr lang="pl-PL" altLang="pl-PL" sz="2200" dirty="0" smtClean="0"/>
            </a:br>
            <a:r>
              <a:rPr lang="en-GB" altLang="pl-PL" sz="2200" i="1" dirty="0" err="1" smtClean="0"/>
              <a:t>Metody</a:t>
            </a:r>
            <a:r>
              <a:rPr lang="en-GB" altLang="pl-PL" sz="2200" i="1" dirty="0" smtClean="0"/>
              <a:t> </a:t>
            </a:r>
            <a:r>
              <a:rPr lang="en-GB" altLang="pl-PL" sz="2200" i="1" dirty="0" err="1"/>
              <a:t>akumulacji</a:t>
            </a:r>
            <a:r>
              <a:rPr lang="en-GB" altLang="pl-PL" sz="2200" i="1" dirty="0"/>
              <a:t> </a:t>
            </a:r>
            <a:r>
              <a:rPr lang="en-GB" altLang="pl-PL" sz="2200" i="1" dirty="0" err="1"/>
              <a:t>danych</a:t>
            </a:r>
            <a:r>
              <a:rPr lang="en-GB" altLang="pl-PL" sz="2200" i="1" dirty="0"/>
              <a:t> w </a:t>
            </a:r>
            <a:r>
              <a:rPr lang="en-GB" altLang="pl-PL" sz="2200" i="1" dirty="0" err="1"/>
              <a:t>analizie</a:t>
            </a:r>
            <a:r>
              <a:rPr lang="en-GB" altLang="pl-PL" sz="2200" i="1" dirty="0"/>
              <a:t> </a:t>
            </a:r>
            <a:r>
              <a:rPr lang="en-GB" altLang="pl-PL" sz="2200" i="1" dirty="0" err="1"/>
              <a:t>obrazów</a:t>
            </a:r>
            <a:r>
              <a:rPr lang="en-GB" altLang="pl-PL" sz="2200" i="1" dirty="0"/>
              <a:t> </a:t>
            </a:r>
            <a:r>
              <a:rPr lang="en-GB" altLang="pl-PL" sz="2200" i="1" dirty="0" err="1"/>
              <a:t>cyfrowych</a:t>
            </a:r>
            <a:r>
              <a:rPr lang="en-GB" altLang="pl-PL" sz="2200" dirty="0"/>
              <a:t>. </a:t>
            </a:r>
            <a:r>
              <a:rPr lang="en-GB" altLang="pl-PL" sz="2200" dirty="0" err="1"/>
              <a:t>Akademicka</a:t>
            </a:r>
            <a:r>
              <a:rPr lang="en-GB" altLang="pl-PL" sz="2200" dirty="0"/>
              <a:t> </a:t>
            </a:r>
            <a:r>
              <a:rPr lang="en-GB" altLang="pl-PL" sz="2200" dirty="0" err="1"/>
              <a:t>Oficyna</a:t>
            </a:r>
            <a:r>
              <a:rPr lang="en-GB" altLang="pl-PL" sz="2200" dirty="0"/>
              <a:t> </a:t>
            </a:r>
            <a:r>
              <a:rPr lang="en-GB" altLang="pl-PL" sz="2200" dirty="0" err="1"/>
              <a:t>Wydawnicza</a:t>
            </a:r>
            <a:r>
              <a:rPr lang="en-GB" altLang="pl-PL" sz="2200" dirty="0"/>
              <a:t> EXIT, Warszawa 2006</a:t>
            </a:r>
            <a:r>
              <a:rPr lang="en-GB" altLang="pl-PL" sz="2200" dirty="0" smtClean="0"/>
              <a:t>.</a:t>
            </a:r>
            <a:r>
              <a:rPr lang="pl-PL" altLang="pl-PL" sz="2200" dirty="0" smtClean="0"/>
              <a:t/>
            </a:r>
            <a:br>
              <a:rPr lang="pl-PL" altLang="pl-PL" sz="2200" dirty="0" smtClean="0"/>
            </a:br>
            <a:r>
              <a:rPr lang="pl-PL" altLang="pl-PL" sz="2200" dirty="0" smtClean="0"/>
              <a:t>http://akum06.lchmiel.pl: </a:t>
            </a:r>
            <a:r>
              <a:rPr lang="pl-PL" altLang="pl-PL" sz="2200" dirty="0" smtClean="0">
                <a:hlinkClick r:id="rId2"/>
              </a:rPr>
              <a:t>klik…</a:t>
            </a:r>
            <a:endParaRPr lang="pl-PL" altLang="pl-PL" sz="2200" dirty="0" smtClean="0"/>
          </a:p>
          <a:p>
            <a:pPr lvl="1">
              <a:lnSpc>
                <a:spcPct val="90000"/>
              </a:lnSpc>
            </a:pPr>
            <a:r>
              <a:rPr lang="pl-PL" altLang="pl-PL" sz="2200" dirty="0" smtClean="0"/>
              <a:t>Wydanie drugie, poprawione:</a:t>
            </a:r>
            <a:br>
              <a:rPr lang="pl-PL" altLang="pl-PL" sz="2200" dirty="0" smtClean="0"/>
            </a:br>
            <a:r>
              <a:rPr lang="en-GB" altLang="pl-PL" sz="2200" dirty="0" err="1" smtClean="0"/>
              <a:t>Akademicka</a:t>
            </a:r>
            <a:r>
              <a:rPr lang="en-GB" altLang="pl-PL" sz="2200" dirty="0" smtClean="0"/>
              <a:t> </a:t>
            </a:r>
            <a:r>
              <a:rPr lang="en-GB" altLang="pl-PL" sz="2200" dirty="0" err="1" smtClean="0"/>
              <a:t>Oficyna</a:t>
            </a:r>
            <a:r>
              <a:rPr lang="en-GB" altLang="pl-PL" sz="2200" dirty="0" smtClean="0"/>
              <a:t> </a:t>
            </a:r>
            <a:r>
              <a:rPr lang="en-GB" altLang="pl-PL" sz="2200" dirty="0" err="1" smtClean="0"/>
              <a:t>Wydawnicza</a:t>
            </a:r>
            <a:r>
              <a:rPr lang="en-GB" altLang="pl-PL" sz="2200" dirty="0" smtClean="0"/>
              <a:t> EXIT</a:t>
            </a:r>
            <a:r>
              <a:rPr lang="pl-PL" altLang="pl-PL" sz="2200" dirty="0" smtClean="0"/>
              <a:t> Andrzej Lang</a:t>
            </a:r>
            <a:r>
              <a:rPr lang="en-GB" altLang="pl-PL" sz="2200" dirty="0" smtClean="0"/>
              <a:t>, Warszawa 20</a:t>
            </a:r>
            <a:r>
              <a:rPr lang="pl-PL" altLang="pl-PL" sz="2200" dirty="0" smtClean="0"/>
              <a:t>15</a:t>
            </a:r>
            <a:r>
              <a:rPr lang="en-GB" altLang="pl-PL" sz="2200" dirty="0" smtClean="0"/>
              <a:t>.</a:t>
            </a:r>
            <a:r>
              <a:rPr lang="pl-PL" altLang="pl-PL" sz="2200" dirty="0" smtClean="0"/>
              <a:t/>
            </a:r>
            <a:br>
              <a:rPr lang="pl-PL" altLang="pl-PL" sz="2200" dirty="0" smtClean="0"/>
            </a:br>
            <a:r>
              <a:rPr lang="pl-PL" altLang="pl-PL" sz="2200" dirty="0" smtClean="0"/>
              <a:t>http</a:t>
            </a:r>
            <a:r>
              <a:rPr lang="pl-PL" altLang="pl-PL" sz="2200" dirty="0"/>
              <a:t>://</a:t>
            </a:r>
            <a:r>
              <a:rPr lang="pl-PL" altLang="pl-PL" sz="2200" dirty="0" smtClean="0"/>
              <a:t>akum06.lchmiel.pl</a:t>
            </a:r>
            <a:br>
              <a:rPr lang="pl-PL" altLang="pl-PL" sz="2200" dirty="0" smtClean="0"/>
            </a:br>
            <a:r>
              <a:rPr lang="pl-PL" altLang="pl-PL" sz="2200" dirty="0" smtClean="0"/>
              <a:t>Dostępna na platformie </a:t>
            </a:r>
            <a:r>
              <a:rPr lang="pl-PL" altLang="pl-PL" sz="2200" dirty="0" err="1" smtClean="0"/>
              <a:t>iBuk</a:t>
            </a:r>
            <a:r>
              <a:rPr lang="pl-PL" altLang="pl-PL" sz="2200" dirty="0" smtClean="0"/>
              <a:t>: </a:t>
            </a:r>
            <a:r>
              <a:rPr lang="pl-PL" altLang="pl-PL" sz="2200" dirty="0" smtClean="0">
                <a:hlinkClick r:id="rId3"/>
              </a:rPr>
              <a:t>klik...</a:t>
            </a:r>
            <a:r>
              <a:rPr lang="pl-PL" altLang="pl-PL" sz="2200" dirty="0" smtClean="0"/>
              <a:t> </a:t>
            </a:r>
            <a:endParaRPr lang="pl-PL" altLang="pl-PL" sz="2200" dirty="0"/>
          </a:p>
          <a:p>
            <a:pPr lvl="1">
              <a:lnSpc>
                <a:spcPct val="90000"/>
              </a:lnSpc>
            </a:pPr>
            <a:r>
              <a:rPr lang="pl-PL" altLang="pl-PL" sz="2200" dirty="0" smtClean="0"/>
              <a:t>Wykłady, notatki</a:t>
            </a:r>
          </a:p>
          <a:p>
            <a:pPr lvl="1">
              <a:lnSpc>
                <a:spcPct val="90000"/>
              </a:lnSpc>
            </a:pPr>
            <a:r>
              <a:rPr lang="pl-PL" altLang="pl-PL" sz="2200" dirty="0" smtClean="0"/>
              <a:t>Ważna jest obecność: będę mówił znacznie prościej.</a:t>
            </a:r>
            <a:endParaRPr lang="pl-PL" altLang="pl-PL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79C21E-898F-4405-AD07-44AB952EC814}" type="slidenum">
              <a:rPr lang="pl-PL" altLang="pl-PL" smtClean="0"/>
              <a:pPr/>
              <a:t>3</a:t>
            </a:fld>
            <a:r>
              <a:rPr lang="pl-PL" altLang="pl-PL" dirty="0" smtClean="0"/>
              <a:t>/4</a:t>
            </a:r>
            <a:endParaRPr lang="pl-PL" alt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altLang="pl-PL"/>
              <a:t>Odporne metody analizy obrazów.   0. </a:t>
            </a:r>
            <a:r>
              <a:rPr lang="pl-PL" altLang="pl-PL">
                <a:sym typeface="Symbol" panose="05050102010706020507" pitchFamily="18" charset="2"/>
              </a:rPr>
              <a:t>Wstępne informacje o przedmiocie</a:t>
            </a:r>
          </a:p>
        </p:txBody>
      </p:sp>
      <p:sp>
        <p:nvSpPr>
          <p:cNvPr id="302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Informacje wstępne</a:t>
            </a:r>
            <a:endParaRPr lang="en-GB" altLang="pl-PL"/>
          </a:p>
        </p:txBody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pl-PL" altLang="pl-PL" sz="2400" dirty="0" smtClean="0"/>
          </a:p>
          <a:p>
            <a:pPr>
              <a:lnSpc>
                <a:spcPct val="90000"/>
              </a:lnSpc>
            </a:pPr>
            <a:r>
              <a:rPr lang="pl-PL" altLang="pl-PL" sz="2400" dirty="0" smtClean="0"/>
              <a:t>Zaliczenie</a:t>
            </a:r>
            <a:endParaRPr lang="pl-PL" altLang="pl-PL" sz="2400" dirty="0"/>
          </a:p>
          <a:p>
            <a:pPr lvl="1">
              <a:lnSpc>
                <a:spcPct val="90000"/>
              </a:lnSpc>
            </a:pPr>
            <a:r>
              <a:rPr lang="pl-PL" altLang="pl-PL" sz="2200" dirty="0"/>
              <a:t>Kolokwium:</a:t>
            </a:r>
          </a:p>
          <a:p>
            <a:pPr lvl="2">
              <a:lnSpc>
                <a:spcPct val="90000"/>
              </a:lnSpc>
            </a:pPr>
            <a:r>
              <a:rPr lang="pl-PL" altLang="pl-PL" sz="2000" dirty="0"/>
              <a:t>druga połowa semestru</a:t>
            </a:r>
          </a:p>
          <a:p>
            <a:pPr lvl="1">
              <a:lnSpc>
                <a:spcPct val="90000"/>
              </a:lnSpc>
            </a:pPr>
            <a:r>
              <a:rPr lang="pl-PL" altLang="pl-PL" sz="2200" dirty="0"/>
              <a:t>Projekt</a:t>
            </a:r>
          </a:p>
          <a:p>
            <a:pPr lvl="2">
              <a:lnSpc>
                <a:spcPct val="90000"/>
              </a:lnSpc>
            </a:pPr>
            <a:r>
              <a:rPr lang="pl-PL" altLang="pl-PL" sz="2000" dirty="0"/>
              <a:t>j</a:t>
            </a:r>
            <a:r>
              <a:rPr lang="pl-PL" altLang="pl-PL" sz="2000" dirty="0" smtClean="0"/>
              <a:t>ęzyk, technologia </a:t>
            </a:r>
            <a:r>
              <a:rPr lang="pl-PL" altLang="pl-PL" sz="2000" dirty="0"/>
              <a:t>– wg wyboru studentów</a:t>
            </a:r>
          </a:p>
          <a:p>
            <a:pPr lvl="2">
              <a:lnSpc>
                <a:spcPct val="90000"/>
              </a:lnSpc>
            </a:pPr>
            <a:r>
              <a:rPr lang="pl-PL" altLang="pl-PL" sz="2000" dirty="0"/>
              <a:t>w zespołach do 2 osób</a:t>
            </a:r>
          </a:p>
          <a:p>
            <a:pPr>
              <a:lnSpc>
                <a:spcPct val="90000"/>
              </a:lnSpc>
            </a:pPr>
            <a:endParaRPr lang="pl-PL" altLang="pl-PL" sz="2400" dirty="0" smtClean="0"/>
          </a:p>
          <a:p>
            <a:pPr>
              <a:lnSpc>
                <a:spcPct val="90000"/>
              </a:lnSpc>
            </a:pPr>
            <a:r>
              <a:rPr lang="pl-PL" altLang="pl-PL" sz="2400" dirty="0" smtClean="0"/>
              <a:t>Obecność!</a:t>
            </a:r>
          </a:p>
          <a:p>
            <a:pPr>
              <a:lnSpc>
                <a:spcPct val="90000"/>
              </a:lnSpc>
            </a:pPr>
            <a:endParaRPr lang="pl-PL" altLang="pl-PL" sz="2400" dirty="0" smtClean="0"/>
          </a:p>
          <a:p>
            <a:pPr>
              <a:lnSpc>
                <a:spcPct val="90000"/>
              </a:lnSpc>
            </a:pPr>
            <a:r>
              <a:rPr lang="pl-PL" altLang="pl-PL" sz="2400" dirty="0" smtClean="0"/>
              <a:t>Jeszcze raz: podczas zajęć będę mówił znacznie prościej, </a:t>
            </a:r>
            <a:br>
              <a:rPr lang="pl-PL" altLang="pl-PL" sz="2400" dirty="0" smtClean="0"/>
            </a:br>
            <a:r>
              <a:rPr lang="pl-PL" altLang="pl-PL" sz="2400" dirty="0" smtClean="0"/>
              <a:t>niż w książce.</a:t>
            </a:r>
          </a:p>
        </p:txBody>
      </p:sp>
    </p:spTree>
    <p:extLst>
      <p:ext uri="{BB962C8B-B14F-4D97-AF65-F5344CB8AC3E}">
        <p14:creationId xmlns:p14="http://schemas.microsoft.com/office/powerpoint/2010/main" val="207819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C2BBEA-768D-4C75-94D9-57D2E473FD44}" type="slidenum">
              <a:rPr lang="pl-PL" altLang="pl-PL" smtClean="0"/>
              <a:pPr/>
              <a:t>4</a:t>
            </a:fld>
            <a:r>
              <a:rPr lang="pl-PL" altLang="pl-PL" dirty="0" smtClean="0"/>
              <a:t>/4</a:t>
            </a:r>
            <a:endParaRPr lang="pl-PL" alt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altLang="pl-PL"/>
              <a:t>Odporne metody analizy obrazów.   0. </a:t>
            </a:r>
            <a:r>
              <a:rPr lang="pl-PL" altLang="pl-PL">
                <a:sym typeface="Symbol" panose="05050102010706020507" pitchFamily="18" charset="2"/>
              </a:rPr>
              <a:t>Wstępne informacje o przedmiocie</a:t>
            </a:r>
          </a:p>
        </p:txBody>
      </p:sp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/>
              <a:t>Kontakt</a:t>
            </a:r>
            <a:endParaRPr lang="en-GB" altLang="pl-PL"/>
          </a:p>
        </p:txBody>
      </p:sp>
      <p:sp>
        <p:nvSpPr>
          <p:cNvPr id="345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42528"/>
            <a:ext cx="8588375" cy="5638800"/>
          </a:xfrm>
        </p:spPr>
        <p:txBody>
          <a:bodyPr/>
          <a:lstStyle/>
          <a:p>
            <a:endParaRPr lang="pl-PL" altLang="pl-PL" sz="1600" dirty="0"/>
          </a:p>
          <a:p>
            <a:r>
              <a:rPr lang="pl-PL" altLang="pl-PL" dirty="0"/>
              <a:t>Leszek Chmielewski</a:t>
            </a:r>
          </a:p>
          <a:p>
            <a:r>
              <a:rPr lang="pl-PL" altLang="pl-PL" dirty="0"/>
              <a:t>dr hab. inż Leszek J Chmielewski, prof. SGGW</a:t>
            </a:r>
          </a:p>
          <a:p>
            <a:r>
              <a:rPr lang="pl-PL" altLang="pl-PL" dirty="0"/>
              <a:t>Katedra Informatyki</a:t>
            </a:r>
          </a:p>
          <a:p>
            <a:r>
              <a:rPr lang="pl-PL" altLang="pl-PL" dirty="0"/>
              <a:t>pok. </a:t>
            </a:r>
            <a:r>
              <a:rPr lang="pl-PL" altLang="pl-PL" dirty="0" smtClean="0"/>
              <a:t>3/60</a:t>
            </a:r>
            <a:endParaRPr lang="pl-PL" altLang="pl-PL" dirty="0" smtClean="0"/>
          </a:p>
          <a:p>
            <a:endParaRPr lang="pl-PL" altLang="pl-PL" sz="800" dirty="0"/>
          </a:p>
          <a:p>
            <a:r>
              <a:rPr lang="pl-PL" altLang="pl-PL" dirty="0" smtClean="0"/>
              <a:t>e-mail: leszek_chmielewski@sggw.pl</a:t>
            </a:r>
            <a:endParaRPr lang="pl-PL" altLang="pl-PL" dirty="0"/>
          </a:p>
          <a:p>
            <a:r>
              <a:rPr lang="pl-PL" altLang="pl-PL" dirty="0" smtClean="0"/>
              <a:t>tel.: (22</a:t>
            </a:r>
            <a:r>
              <a:rPr lang="pl-PL" altLang="pl-PL" smtClean="0"/>
              <a:t>) </a:t>
            </a:r>
            <a:r>
              <a:rPr lang="pl-PL" altLang="pl-PL" smtClean="0"/>
              <a:t>593 72 27</a:t>
            </a:r>
            <a:endParaRPr lang="pl-PL" altLang="pl-PL" dirty="0" smtClean="0"/>
          </a:p>
          <a:p>
            <a:endParaRPr lang="pl-PL" altLang="pl-PL" sz="1100" dirty="0" smtClean="0"/>
          </a:p>
          <a:p>
            <a:r>
              <a:rPr lang="en-GB" altLang="pl-PL" dirty="0" smtClean="0">
                <a:solidFill>
                  <a:srgbClr val="000099"/>
                </a:solidFill>
              </a:rPr>
              <a:t>http://www.wzim.sggw.pl/leszek_chmielewski/</a:t>
            </a:r>
            <a:endParaRPr lang="pl-PL" altLang="pl-PL" dirty="0" smtClean="0">
              <a:solidFill>
                <a:srgbClr val="000099"/>
              </a:solidFill>
            </a:endParaRPr>
          </a:p>
          <a:p>
            <a:r>
              <a:rPr lang="pl-PL" altLang="pl-PL" dirty="0" smtClean="0"/>
              <a:t>http://www.lchmiel.pl  </a:t>
            </a:r>
            <a:r>
              <a:rPr lang="pl-PL" altLang="pl-PL" dirty="0">
                <a:sym typeface="Symbol" panose="05050102010706020507" pitchFamily="18" charset="2"/>
              </a:rPr>
              <a:t> Dla studentów</a:t>
            </a:r>
          </a:p>
          <a:p>
            <a:r>
              <a:rPr lang="pl-PL" altLang="pl-PL" dirty="0"/>
              <a:t>http://stud.lchmiel.pl</a:t>
            </a:r>
          </a:p>
          <a:p>
            <a:pPr>
              <a:buFont typeface="Monotype Sorts" pitchFamily="2" charset="2"/>
              <a:buNone/>
            </a:pPr>
            <a:endParaRPr lang="en-GB" altLang="pl-P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5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45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45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45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450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450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45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1" grpId="0" build="p"/>
    </p:bldLst>
  </p:timing>
</p:sld>
</file>

<file path=ppt/theme/theme1.xml><?xml version="1.0" encoding="utf-8"?>
<a:theme xmlns:a="http://schemas.openxmlformats.org/drawingml/2006/main" name="Ogólna (Standard)">
  <a:themeElements>
    <a:clrScheme name="Ogólna (Standard) 1">
      <a:dk1>
        <a:srgbClr val="009999"/>
      </a:dk1>
      <a:lt1>
        <a:srgbClr val="FFFFFF"/>
      </a:lt1>
      <a:dk2>
        <a:srgbClr val="336699"/>
      </a:dk2>
      <a:lt2>
        <a:srgbClr val="010000"/>
      </a:lt2>
      <a:accent1>
        <a:srgbClr val="CCECFF"/>
      </a:accent1>
      <a:accent2>
        <a:srgbClr val="FFFFCC"/>
      </a:accent2>
      <a:accent3>
        <a:srgbClr val="FFFFFF"/>
      </a:accent3>
      <a:accent4>
        <a:srgbClr val="008282"/>
      </a:accent4>
      <a:accent5>
        <a:srgbClr val="E2F4FF"/>
      </a:accent5>
      <a:accent6>
        <a:srgbClr val="E7E7B9"/>
      </a:accent6>
      <a:hlink>
        <a:srgbClr val="FF9966"/>
      </a:hlink>
      <a:folHlink>
        <a:srgbClr val="FFFFCC"/>
      </a:folHlink>
    </a:clrScheme>
    <a:fontScheme name="Ogólna (Standard)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altLang="pl-PL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gólna (Standard) 1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gólna (Standard) 2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0099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008A"/>
        </a:accent6>
        <a:hlink>
          <a:srgbClr val="800000"/>
        </a:hlink>
        <a:folHlink>
          <a:srgbClr val="00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gólna (Standard)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G:\Program Files\Microsoft Office\Szablony\Prezentacje\Ogólna (Standard).pot</Template>
  <TotalTime>3848</TotalTime>
  <Words>155</Words>
  <Application>Microsoft Office PowerPoint</Application>
  <PresentationFormat>Pokaz na ekranie (4:3)</PresentationFormat>
  <Paragraphs>44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10" baseType="lpstr">
      <vt:lpstr>Arial</vt:lpstr>
      <vt:lpstr>Arial Narrow</vt:lpstr>
      <vt:lpstr>Monotype Sorts</vt:lpstr>
      <vt:lpstr>Symbol</vt:lpstr>
      <vt:lpstr>Times New Roman</vt:lpstr>
      <vt:lpstr>Ogólna (Standard)</vt:lpstr>
      <vt:lpstr>Odporne metody analizy obrazów</vt:lpstr>
      <vt:lpstr>Informacje wstępne</vt:lpstr>
      <vt:lpstr>Informacje wstępne</vt:lpstr>
      <vt:lpstr>Kontakt</vt:lpstr>
    </vt:vector>
  </TitlesOfParts>
  <Company>w domu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Ogólna</dc:title>
  <dc:creator>Leszek Chmielewski</dc:creator>
  <cp:lastModifiedBy>Lenovo</cp:lastModifiedBy>
  <cp:revision>200</cp:revision>
  <cp:lastPrinted>2000-03-01T14:24:30Z</cp:lastPrinted>
  <dcterms:created xsi:type="dcterms:W3CDTF">2000-02-16T16:24:25Z</dcterms:created>
  <dcterms:modified xsi:type="dcterms:W3CDTF">2019-10-28T10:15:27Z</dcterms:modified>
</cp:coreProperties>
</file>