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17" r:id="rId3"/>
    <p:sldId id="318" r:id="rId4"/>
    <p:sldId id="319" r:id="rId5"/>
    <p:sldId id="320" r:id="rId6"/>
    <p:sldId id="321" r:id="rId7"/>
    <p:sldId id="316" r:id="rId8"/>
    <p:sldId id="322" r:id="rId9"/>
    <p:sldId id="325" r:id="rId10"/>
    <p:sldId id="323" r:id="rId11"/>
    <p:sldId id="324" r:id="rId12"/>
    <p:sldId id="326" r:id="rId13"/>
    <p:sldId id="328" r:id="rId14"/>
    <p:sldId id="329" r:id="rId15"/>
    <p:sldId id="327" r:id="rId16"/>
    <p:sldId id="330" r:id="rId17"/>
    <p:sldId id="333" r:id="rId18"/>
    <p:sldId id="334" r:id="rId19"/>
    <p:sldId id="332" r:id="rId20"/>
    <p:sldId id="335" r:id="rId21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32121"/>
    <a:srgbClr val="BA1818"/>
    <a:srgbClr val="009900"/>
    <a:srgbClr val="FF0000"/>
    <a:srgbClr val="0000FF"/>
    <a:srgbClr val="DDDDDD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>
      <p:cViewPr varScale="1">
        <p:scale>
          <a:sx n="77" d="100"/>
          <a:sy n="77" d="100"/>
        </p:scale>
        <p:origin x="106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45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5AE2C45-2B87-463A-B544-DC7A55EDA1D7}" type="datetime1">
              <a:rPr lang="en-US"/>
              <a:pPr>
                <a:defRPr/>
              </a:pPr>
              <a:t>3/2/2022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BF337FE-00AC-430C-B959-AD42F0520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58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tekstu z Wzorca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B174064-C485-47B8-B498-F100B6D40311}" type="datetime1">
              <a:rPr lang="en-GB"/>
              <a:pPr>
                <a:defRPr/>
              </a:pPr>
              <a:t>02/03/2022</a:t>
            </a:fld>
            <a:endParaRPr lang="en-GB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0E1682-68F7-40F8-A3A7-F78DBC9D02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3200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B87CCBFD-292D-41B1-94A4-6E3BD1A2220B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02/03/2022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BB299051-5CF7-4E20-B32F-2EA52F167381}" type="slidenum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2698782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33076013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3AF18DAB-07B3-4E95-A739-455B811DC9B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35072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50B8484A-2392-4D89-8579-A3D0C92A103D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186712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1E94AA28-E5CA-4618-AB20-CB7CD6BD9A69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046831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DB6AFFD7-C24F-411F-B5E4-4CE46715B5DD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651214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682C25CD-1018-4AAB-952A-03A41E71F7CF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080867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987ECF3D-9730-43ED-863A-BEF4A16D5326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71537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333AC9C6-93F6-44E4-9EEC-64338F524866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725072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D55A2F98-EF4D-4980-ABC8-C2162A662277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499888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3314FDF5-FC8E-4F9C-A129-5637CBD7BAAD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557718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F424C828-6059-4E79-9FA0-EE883EEECF33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72975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LaTeX    1. Wstęp    </a:t>
            </a:r>
            <a:fld id="{E959B3C0-7C88-4BD3-B956-9C40E8B64BEB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smtClean="0"/>
              <a:t>/20</a:t>
            </a:r>
            <a:endParaRPr lang="en-GB" altLang="pl-PL">
              <a:latin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endParaRPr kumimoji="0" lang="en-GB" altLang="pl-PL" sz="2600" smtClean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miktex.org/" TargetMode="External"/><Relationship Id="rId2" Type="http://schemas.openxmlformats.org/officeDocument/2006/relationships/hyperlink" Target="http://www.ctan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tan.org/tex-archive/info/lshor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 smtClean="0"/>
              <a:t>LaTeX</a:t>
            </a:r>
            <a:br>
              <a:rPr lang="pl-PL" altLang="pl-PL" dirty="0" smtClean="0"/>
            </a:b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>1. </a:t>
            </a:r>
            <a:r>
              <a:rPr lang="pl-PL" altLang="pl-PL" dirty="0" smtClean="0"/>
              <a:t>Wstęp</a:t>
            </a:r>
            <a:br>
              <a:rPr lang="pl-PL" altLang="pl-PL" dirty="0" smtClean="0"/>
            </a:br>
            <a:endParaRPr lang="en-GB" altLang="pl-PL" dirty="0" smtClean="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365104"/>
            <a:ext cx="8458200" cy="2088084"/>
          </a:xfrm>
        </p:spPr>
        <p:txBody>
          <a:bodyPr/>
          <a:lstStyle/>
          <a:p>
            <a:r>
              <a:rPr lang="en-GB" altLang="pl-PL" dirty="0" smtClean="0"/>
              <a:t>Leszek J Chmielewski</a:t>
            </a:r>
          </a:p>
          <a:p>
            <a:r>
              <a:rPr lang="pl-PL" altLang="pl-PL" dirty="0" smtClean="0"/>
              <a:t>Wydział Zastosowań Informatyki i Matematyki</a:t>
            </a:r>
            <a:br>
              <a:rPr lang="pl-PL" altLang="pl-PL" dirty="0" smtClean="0"/>
            </a:br>
            <a:r>
              <a:rPr lang="pl-PL" altLang="pl-PL" dirty="0" smtClean="0"/>
              <a:t>SGGW</a:t>
            </a:r>
          </a:p>
          <a:p>
            <a:r>
              <a:rPr lang="pl-PL" altLang="pl-PL" dirty="0" smtClean="0"/>
              <a:t/>
            </a:r>
            <a:br>
              <a:rPr lang="pl-PL" altLang="pl-PL" dirty="0" smtClean="0"/>
            </a:br>
            <a:endParaRPr lang="en-GB" altLang="pl-PL" sz="2000" dirty="0" smtClean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5501335"/>
            <a:ext cx="951853" cy="95185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D760527D-6680-4EE3-BBF9-A73E412D208E}" type="slidenum">
              <a:rPr lang="en-GB" altLang="pl-PL" sz="1000" smtClean="0">
                <a:solidFill>
                  <a:srgbClr val="000099"/>
                </a:solidFill>
              </a:rPr>
              <a:pPr/>
              <a:t>10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5363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l-PL" altLang="pl-PL" smtClean="0"/>
              <a:t>Podstawy</a:t>
            </a:r>
          </a:p>
        </p:txBody>
      </p:sp>
      <p:sp>
        <p:nvSpPr>
          <p:cNvPr id="15364" name="Rectangle 9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pl-PL" altLang="pl-PL" smtClean="0"/>
              <a:t>Białe znaki = 1 spacja</a:t>
            </a:r>
          </a:p>
          <a:p>
            <a:r>
              <a:rPr lang="pl-PL" altLang="pl-PL" smtClean="0"/>
              <a:t>Pusta linia = nowy akapit</a:t>
            </a:r>
          </a:p>
          <a:p>
            <a:r>
              <a:rPr lang="pl-PL" altLang="pl-PL" smtClean="0"/>
              <a:t>Znaki specjalne</a:t>
            </a:r>
            <a:br>
              <a:rPr lang="pl-PL" altLang="pl-PL" smtClean="0"/>
            </a:br>
            <a:r>
              <a:rPr lang="pl-PL" altLang="pl-PL" smtClean="0">
                <a:solidFill>
                  <a:srgbClr val="FF0000"/>
                </a:solidFill>
              </a:rPr>
              <a:t>$ &amp; % # ^ _ { } ~ \</a:t>
            </a:r>
            <a:br>
              <a:rPr lang="pl-PL" altLang="pl-PL" smtClean="0">
                <a:solidFill>
                  <a:srgbClr val="FF0000"/>
                </a:solidFill>
              </a:rPr>
            </a:br>
            <a:r>
              <a:rPr lang="pl-PL" altLang="pl-PL" smtClean="0">
                <a:solidFill>
                  <a:srgbClr val="FF0000"/>
                </a:solidFill>
              </a:rPr>
              <a:t>\$ \&amp; … \~{} $\backslash$</a:t>
            </a:r>
          </a:p>
          <a:p>
            <a:r>
              <a:rPr lang="pl-PL" altLang="pl-PL" smtClean="0"/>
              <a:t>Instrukcje i ignorowanie spacji:</a:t>
            </a:r>
            <a:br>
              <a:rPr lang="pl-PL" altLang="pl-PL" smtClean="0"/>
            </a:br>
            <a:r>
              <a:rPr lang="pl-PL" altLang="pl-PL" smtClean="0"/>
              <a:t>\instrukcja , \instrukcja{}, {\instrukcja}</a:t>
            </a:r>
            <a:br>
              <a:rPr lang="pl-PL" altLang="pl-PL" smtClean="0"/>
            </a:br>
            <a:r>
              <a:rPr lang="pl-PL" altLang="pl-PL" smtClean="0"/>
              <a:t>spacja: {\ }</a:t>
            </a:r>
          </a:p>
          <a:p>
            <a:r>
              <a:rPr lang="pl-PL" altLang="pl-PL" smtClean="0"/>
              <a:t>Instrukcje z argumentami:</a:t>
            </a:r>
            <a:br>
              <a:rPr lang="pl-PL" altLang="pl-PL" smtClean="0"/>
            </a:br>
            <a:r>
              <a:rPr lang="pl-PL" altLang="pl-PL" smtClean="0"/>
              <a:t>\framebox{tekst w ramce}</a:t>
            </a:r>
            <a:br>
              <a:rPr lang="pl-PL" altLang="pl-PL" smtClean="0"/>
            </a:br>
            <a:r>
              <a:rPr lang="pl-PL" altLang="pl-PL" smtClean="0"/>
              <a:t>\framebox[120mm][r]{do prawej}</a:t>
            </a:r>
          </a:p>
          <a:p>
            <a:r>
              <a:rPr lang="pl-PL" altLang="pl-PL" smtClean="0"/>
              <a:t>Tekst …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60A058E6-807C-483E-ADFA-FC767DB87607}" type="slidenum">
              <a:rPr lang="en-GB" altLang="pl-PL" sz="1000" smtClean="0">
                <a:solidFill>
                  <a:srgbClr val="000099"/>
                </a:solidFill>
              </a:rPr>
              <a:pPr/>
              <a:t>11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Struktura pliku źródłowego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pl-PL" altLang="pl-PL" sz="1800" smtClean="0"/>
              <a:t>%Klasa dokumentu  (% to znak komentarza)</a:t>
            </a:r>
            <a:br>
              <a:rPr lang="pl-PL" altLang="pl-PL" sz="1800" smtClean="0"/>
            </a:br>
            <a:r>
              <a:rPr lang="pl-PL" altLang="pl-PL" sz="1800" smtClean="0"/>
              <a:t>\documentclass[12pt,a4paper]{article}</a:t>
            </a:r>
          </a:p>
          <a:p>
            <a:pPr>
              <a:lnSpc>
                <a:spcPct val="110000"/>
              </a:lnSpc>
            </a:pPr>
            <a:r>
              <a:rPr lang="pl-PL" altLang="pl-PL" sz="1800" smtClean="0"/>
              <a:t>%Pakiety</a:t>
            </a:r>
            <a:br>
              <a:rPr lang="pl-PL" altLang="pl-PL" sz="1800" smtClean="0"/>
            </a:br>
            <a:r>
              <a:rPr lang="pl-PL" altLang="pl-PL" sz="1800" smtClean="0"/>
              <a:t>\usepackage{polski}</a:t>
            </a:r>
            <a:br>
              <a:rPr lang="pl-PL" altLang="pl-PL" sz="1800" smtClean="0"/>
            </a:br>
            <a:r>
              <a:rPr lang="pl-PL" altLang="pl-PL" sz="1800" smtClean="0"/>
              <a:t>\usepackage{graphicx}</a:t>
            </a:r>
          </a:p>
          <a:p>
            <a:pPr>
              <a:lnSpc>
                <a:spcPct val="110000"/>
              </a:lnSpc>
            </a:pPr>
            <a:r>
              <a:rPr lang="pl-PL" altLang="pl-PL" sz="1800" smtClean="0"/>
              <a:t>%Pakiety z parametrami</a:t>
            </a:r>
            <a:br>
              <a:rPr lang="pl-PL" altLang="pl-PL" sz="1800" smtClean="0"/>
            </a:br>
            <a:r>
              <a:rPr lang="pl-PL" altLang="pl-PL" sz="1800" smtClean="0"/>
              <a:t>\usepackage[utf8]{inputenc}</a:t>
            </a:r>
            <a:br>
              <a:rPr lang="pl-PL" altLang="pl-PL" sz="1800" smtClean="0"/>
            </a:br>
            <a:r>
              <a:rPr lang="pl-PL" altLang="pl-PL" sz="1800" smtClean="0"/>
              <a:t>\usepackage[english,polish]{babel}</a:t>
            </a:r>
          </a:p>
          <a:p>
            <a:pPr>
              <a:lnSpc>
                <a:spcPct val="110000"/>
              </a:lnSpc>
            </a:pPr>
            <a:r>
              <a:rPr lang="pl-PL" altLang="pl-PL" sz="1800" smtClean="0"/>
              <a:t>%Instrukcje globalne</a:t>
            </a:r>
            <a:br>
              <a:rPr lang="pl-PL" altLang="pl-PL" sz="1800" smtClean="0"/>
            </a:br>
            <a:r>
              <a:rPr lang="pl-PL" altLang="pl-PL" sz="1800" smtClean="0"/>
              <a:t>\selecthyphenation{polish} </a:t>
            </a:r>
            <a:br>
              <a:rPr lang="pl-PL" altLang="pl-PL" sz="1800" smtClean="0"/>
            </a:br>
            <a:r>
              <a:rPr lang="pl-PL" altLang="pl-PL" sz="1800" smtClean="0"/>
              <a:t>\textwidth{25cm}</a:t>
            </a:r>
            <a:br>
              <a:rPr lang="pl-PL" altLang="pl-PL" sz="1800" smtClean="0"/>
            </a:br>
            <a:r>
              <a:rPr lang="pl-PL" altLang="pl-PL" sz="1800" smtClean="0"/>
              <a:t>\title{Tytuł} \author{Imię Nazwisko}</a:t>
            </a:r>
          </a:p>
          <a:p>
            <a:pPr>
              <a:lnSpc>
                <a:spcPct val="110000"/>
              </a:lnSpc>
            </a:pPr>
            <a:r>
              <a:rPr lang="pl-PL" altLang="pl-PL" sz="1800" smtClean="0"/>
              <a:t>%Tekst</a:t>
            </a:r>
            <a:br>
              <a:rPr lang="pl-PL" altLang="pl-PL" sz="1800" smtClean="0"/>
            </a:br>
            <a:r>
              <a:rPr lang="pl-PL" altLang="pl-PL" sz="1800" smtClean="0"/>
              <a:t>\begin{document}</a:t>
            </a:r>
            <a:br>
              <a:rPr lang="pl-PL" altLang="pl-PL" sz="1800" smtClean="0"/>
            </a:br>
            <a:r>
              <a:rPr lang="pl-PL" altLang="pl-PL" sz="1800" smtClean="0"/>
              <a:t>  \maketitle</a:t>
            </a:r>
            <a:br>
              <a:rPr lang="pl-PL" altLang="pl-PL" sz="1800" smtClean="0"/>
            </a:br>
            <a:r>
              <a:rPr lang="pl-PL" altLang="pl-PL" sz="1800" smtClean="0"/>
              <a:t>  Treść treść …</a:t>
            </a:r>
            <a:br>
              <a:rPr lang="pl-PL" altLang="pl-PL" sz="1800" smtClean="0"/>
            </a:br>
            <a:r>
              <a:rPr lang="pl-PL" altLang="pl-PL" sz="1800" smtClean="0"/>
              <a:t>\tableofcontents</a:t>
            </a:r>
            <a:br>
              <a:rPr lang="pl-PL" altLang="pl-PL" sz="1800" smtClean="0"/>
            </a:br>
            <a:r>
              <a:rPr lang="pl-PL" altLang="pl-PL" sz="1800" smtClean="0"/>
              <a:t>\end {document}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4F25B930-FB96-4802-9EED-1BB97A9D47AA}" type="slidenum">
              <a:rPr lang="en-GB" altLang="pl-PL" sz="1000" smtClean="0">
                <a:solidFill>
                  <a:srgbClr val="000099"/>
                </a:solidFill>
              </a:rPr>
              <a:pPr/>
              <a:t>12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Klasy dokumentów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\documentclass[opcje]{klasa}</a:t>
            </a:r>
          </a:p>
          <a:p>
            <a:endParaRPr lang="pl-PL" altLang="pl-PL" smtClean="0"/>
          </a:p>
          <a:p>
            <a:r>
              <a:rPr lang="pl-PL" altLang="pl-PL" smtClean="0"/>
              <a:t>Klasy: article, report, book, letter, …</a:t>
            </a:r>
          </a:p>
          <a:p>
            <a:endParaRPr lang="pl-PL" altLang="pl-PL" smtClean="0"/>
          </a:p>
          <a:p>
            <a:r>
              <a:rPr lang="pl-PL" altLang="pl-PL" smtClean="0"/>
              <a:t>Opcje: 10pt, 11pt, 12pt</a:t>
            </a:r>
            <a:br>
              <a:rPr lang="pl-PL" altLang="pl-PL" smtClean="0"/>
            </a:br>
            <a:r>
              <a:rPr lang="pl-PL" altLang="pl-PL" smtClean="0"/>
              <a:t>  a4paper, letterpaper,</a:t>
            </a:r>
            <a:br>
              <a:rPr lang="pl-PL" altLang="pl-PL" smtClean="0"/>
            </a:br>
            <a:r>
              <a:rPr lang="pl-PL" altLang="pl-PL" smtClean="0"/>
              <a:t>  fleqn, leqno,</a:t>
            </a:r>
            <a:br>
              <a:rPr lang="pl-PL" altLang="pl-PL" smtClean="0"/>
            </a:br>
            <a:r>
              <a:rPr lang="pl-PL" altLang="pl-PL" smtClean="0"/>
              <a:t>  titlepage, notitlepage,</a:t>
            </a:r>
            <a:br>
              <a:rPr lang="pl-PL" altLang="pl-PL" smtClean="0"/>
            </a:br>
            <a:r>
              <a:rPr lang="pl-PL" altLang="pl-PL" smtClean="0"/>
              <a:t>  onecolumn, twocolumn,</a:t>
            </a:r>
            <a:br>
              <a:rPr lang="pl-PL" altLang="pl-PL" smtClean="0"/>
            </a:br>
            <a:r>
              <a:rPr lang="pl-PL" altLang="pl-PL" smtClean="0"/>
              <a:t>  oneside, twoside,</a:t>
            </a:r>
            <a:br>
              <a:rPr lang="pl-PL" altLang="pl-PL" smtClean="0"/>
            </a:br>
            <a:r>
              <a:rPr lang="pl-PL" altLang="pl-PL" smtClean="0"/>
              <a:t>  openright, openany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3DBA31F0-34E1-428C-9300-1F9081665697}" type="slidenum">
              <a:rPr lang="en-GB" altLang="pl-PL" sz="1000" smtClean="0">
                <a:solidFill>
                  <a:srgbClr val="000099"/>
                </a:solidFill>
              </a:rPr>
              <a:pPr/>
              <a:t>13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Pakiety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\usepackage[opcje]{pakiet}</a:t>
            </a:r>
          </a:p>
          <a:p>
            <a:endParaRPr lang="pl-PL" altLang="pl-PL" smtClean="0"/>
          </a:p>
          <a:p>
            <a:r>
              <a:rPr lang="pl-PL" altLang="pl-PL" smtClean="0"/>
              <a:t>inputenc, graphicx,</a:t>
            </a:r>
            <a:br>
              <a:rPr lang="pl-PL" altLang="pl-PL" smtClean="0"/>
            </a:br>
            <a:r>
              <a:rPr lang="pl-PL" altLang="pl-PL" smtClean="0"/>
              <a:t>babel, polski,</a:t>
            </a:r>
            <a:br>
              <a:rPr lang="pl-PL" altLang="pl-PL" smtClean="0"/>
            </a:br>
            <a:r>
              <a:rPr lang="pl-PL" altLang="pl-PL" smtClean="0"/>
              <a:t>amsmath, amssymb,</a:t>
            </a:r>
            <a:br>
              <a:rPr lang="pl-PL" altLang="pl-PL" smtClean="0"/>
            </a:br>
            <a:r>
              <a:rPr lang="pl-PL" altLang="pl-PL" smtClean="0"/>
              <a:t>color, xy, fancyhdr, makeidx, …</a:t>
            </a:r>
            <a:br>
              <a:rPr lang="pl-PL" altLang="pl-PL" smtClean="0"/>
            </a:br>
            <a:endParaRPr lang="pl-PL" altLang="pl-PL" smtClean="0"/>
          </a:p>
          <a:p>
            <a:r>
              <a:rPr lang="pl-PL" altLang="pl-PL" smtClean="0"/>
              <a:t>Williams Graham: </a:t>
            </a:r>
            <a:r>
              <a:rPr lang="pl-PL" altLang="pl-PL" i="1" smtClean="0"/>
              <a:t>The TeX Catalogue </a:t>
            </a:r>
            <a:r>
              <a:rPr lang="pl-PL" altLang="pl-PL" smtClean="0"/>
              <a:t>(katalog pakietów dla TeXa oraz LATEXa). Dokument dostepny w CTAN://help/Catalogue/catalogue.html.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1E58CF70-C708-4AD1-9F9B-9139C0D2C646}" type="slidenum">
              <a:rPr lang="en-GB" altLang="pl-PL" sz="1000" smtClean="0">
                <a:solidFill>
                  <a:srgbClr val="000099"/>
                </a:solidFill>
              </a:rPr>
              <a:pPr/>
              <a:t>14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Style strony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\</a:t>
            </a:r>
            <a:r>
              <a:rPr lang="pl-PL" altLang="pl-PL" dirty="0" err="1" smtClean="0"/>
              <a:t>pagestyle</a:t>
            </a:r>
            <a:r>
              <a:rPr lang="pl-PL" altLang="pl-PL" dirty="0" smtClean="0"/>
              <a:t>{&lt;styl&gt;}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&lt;styl&gt;: </a:t>
            </a:r>
            <a:r>
              <a:rPr lang="pl-PL" altLang="pl-PL" dirty="0" err="1" smtClean="0"/>
              <a:t>plain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headings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empty</a:t>
            </a:r>
            <a:r>
              <a:rPr lang="pl-PL" altLang="pl-PL" dirty="0" smtClean="0"/>
              <a:t> 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\</a:t>
            </a:r>
            <a:r>
              <a:rPr lang="pl-PL" altLang="pl-PL" dirty="0" err="1" smtClean="0"/>
              <a:t>thispagestyle</a:t>
            </a:r>
            <a:r>
              <a:rPr lang="pl-PL" altLang="pl-PL" dirty="0" smtClean="0"/>
              <a:t>{&lt;styl&gt;}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Więcej z użyciem </a:t>
            </a:r>
            <a:br>
              <a:rPr lang="pl-PL" altLang="pl-PL" dirty="0" smtClean="0"/>
            </a:br>
            <a:r>
              <a:rPr lang="pl-PL" altLang="pl-PL" dirty="0" smtClean="0"/>
              <a:t>\</a:t>
            </a:r>
            <a:r>
              <a:rPr lang="pl-PL" altLang="pl-PL" dirty="0" err="1" smtClean="0"/>
              <a:t>usepackage</a:t>
            </a:r>
            <a:r>
              <a:rPr lang="pl-PL" altLang="pl-PL" dirty="0" smtClean="0"/>
              <a:t>{</a:t>
            </a:r>
            <a:r>
              <a:rPr lang="pl-PL" altLang="pl-PL" dirty="0" err="1" smtClean="0"/>
              <a:t>fancyhdr</a:t>
            </a:r>
            <a:r>
              <a:rPr lang="pl-PL" altLang="pl-PL" dirty="0" smtClean="0"/>
              <a:t>}</a:t>
            </a:r>
          </a:p>
          <a:p>
            <a:endParaRPr lang="pl-PL" altLang="pl-PL" dirty="0"/>
          </a:p>
          <a:p>
            <a:r>
              <a:rPr lang="pl-PL" altLang="pl-PL" dirty="0" smtClean="0"/>
              <a:t>Zawsze znajdzie się pakiet, w którym </a:t>
            </a:r>
            <a:r>
              <a:rPr lang="pl-PL" altLang="pl-PL" smtClean="0"/>
              <a:t>można więcej</a:t>
            </a:r>
            <a:endParaRPr lang="pl-PL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E82A0CFC-2693-4064-B991-62B278C78957}" type="slidenum">
              <a:rPr lang="en-GB" altLang="pl-PL" sz="1000" smtClean="0">
                <a:solidFill>
                  <a:srgbClr val="000099"/>
                </a:solidFill>
              </a:rPr>
              <a:pPr/>
              <a:t>15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Instrukcje struktury dokumentu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400" dirty="0" smtClean="0"/>
              <a:t>\</a:t>
            </a:r>
            <a:r>
              <a:rPr lang="pl-PL" altLang="pl-PL" sz="2400" dirty="0" err="1" smtClean="0"/>
              <a:t>section</a:t>
            </a:r>
            <a:r>
              <a:rPr lang="pl-PL" altLang="pl-PL" sz="2400" dirty="0" smtClean="0"/>
              <a:t>{Tytuł}</a:t>
            </a:r>
            <a:br>
              <a:rPr lang="pl-PL" altLang="pl-PL" sz="2400" dirty="0" smtClean="0"/>
            </a:br>
            <a:r>
              <a:rPr lang="pl-PL" altLang="pl-PL" sz="2400" dirty="0" smtClean="0"/>
              <a:t>\</a:t>
            </a:r>
            <a:r>
              <a:rPr lang="pl-PL" altLang="pl-PL" sz="2400" dirty="0" err="1" smtClean="0"/>
              <a:t>subsection</a:t>
            </a:r>
            <a:r>
              <a:rPr lang="pl-PL" altLang="pl-PL" sz="2400" dirty="0" smtClean="0"/>
              <a:t>{Tytuł} </a:t>
            </a:r>
            <a:br>
              <a:rPr lang="pl-PL" altLang="pl-PL" sz="2400" dirty="0" smtClean="0"/>
            </a:br>
            <a:r>
              <a:rPr lang="pl-PL" altLang="pl-PL" sz="2400" dirty="0" smtClean="0"/>
              <a:t>\</a:t>
            </a:r>
            <a:r>
              <a:rPr lang="pl-PL" altLang="pl-PL" sz="2400" dirty="0" err="1" smtClean="0"/>
              <a:t>subsubsection</a:t>
            </a:r>
            <a:r>
              <a:rPr lang="pl-PL" altLang="pl-PL" sz="2400" dirty="0" smtClean="0"/>
              <a:t>{Tytuł}</a:t>
            </a:r>
            <a:br>
              <a:rPr lang="pl-PL" altLang="pl-PL" sz="2400" dirty="0" smtClean="0"/>
            </a:br>
            <a:r>
              <a:rPr lang="pl-PL" altLang="pl-PL" sz="2400" dirty="0" smtClean="0"/>
              <a:t>\</a:t>
            </a:r>
            <a:r>
              <a:rPr lang="pl-PL" altLang="pl-PL" sz="2400" dirty="0" err="1" smtClean="0"/>
              <a:t>paragraph</a:t>
            </a:r>
            <a:r>
              <a:rPr lang="pl-PL" altLang="pl-PL" sz="2400" dirty="0" smtClean="0"/>
              <a:t>{Tytuł}</a:t>
            </a:r>
          </a:p>
          <a:p>
            <a:endParaRPr lang="pl-PL" altLang="pl-PL" sz="2400" dirty="0" smtClean="0"/>
          </a:p>
          <a:p>
            <a:r>
              <a:rPr lang="pl-PL" altLang="pl-PL" sz="2400" dirty="0" smtClean="0"/>
              <a:t>Nowa linia (</a:t>
            </a:r>
            <a:r>
              <a:rPr lang="pl-PL" altLang="pl-PL" sz="2400" smtClean="0"/>
              <a:t>używamy rzadko!)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\\ , \</a:t>
            </a:r>
            <a:r>
              <a:rPr lang="pl-PL" altLang="pl-PL" sz="2400" dirty="0" err="1" smtClean="0"/>
              <a:t>newline</a:t>
            </a:r>
            <a:r>
              <a:rPr lang="pl-PL" altLang="pl-PL" sz="2400" dirty="0" smtClean="0"/>
              <a:t>, \</a:t>
            </a:r>
            <a:r>
              <a:rPr lang="pl-PL" altLang="pl-PL" sz="2400" dirty="0" err="1" smtClean="0"/>
              <a:t>linebreak</a:t>
            </a:r>
            <a:r>
              <a:rPr lang="pl-PL" altLang="pl-PL" sz="2400" dirty="0" smtClean="0"/>
              <a:t>[n], \</a:t>
            </a:r>
            <a:r>
              <a:rPr lang="pl-PL" altLang="pl-PL" sz="2400" dirty="0" err="1" smtClean="0"/>
              <a:t>nolinebreak</a:t>
            </a:r>
            <a:r>
              <a:rPr lang="pl-PL" altLang="pl-PL" sz="2400" dirty="0" smtClean="0"/>
              <a:t>[n], </a:t>
            </a:r>
          </a:p>
          <a:p>
            <a:endParaRPr lang="pl-PL" altLang="pl-PL" sz="2400" dirty="0" smtClean="0"/>
          </a:p>
          <a:p>
            <a:r>
              <a:rPr lang="pl-PL" altLang="pl-PL" sz="2400" dirty="0" smtClean="0"/>
              <a:t>\</a:t>
            </a:r>
            <a:r>
              <a:rPr lang="pl-PL" altLang="pl-PL" sz="2400" dirty="0" err="1" smtClean="0"/>
              <a:t>newpage</a:t>
            </a:r>
            <a:r>
              <a:rPr lang="pl-PL" altLang="pl-PL" sz="2400" dirty="0" smtClean="0"/>
              <a:t>, \</a:t>
            </a:r>
            <a:r>
              <a:rPr lang="pl-PL" altLang="pl-PL" sz="2400" dirty="0" err="1" smtClean="0"/>
              <a:t>pagebreak</a:t>
            </a:r>
            <a:r>
              <a:rPr lang="pl-PL" altLang="pl-PL" sz="2400" dirty="0" smtClean="0"/>
              <a:t>[n]   (n=1, 2, 3 to miara) </a:t>
            </a:r>
          </a:p>
          <a:p>
            <a:endParaRPr lang="pl-PL" altLang="pl-PL" sz="2400" dirty="0" smtClean="0"/>
          </a:p>
          <a:p>
            <a:r>
              <a:rPr lang="pl-PL" altLang="pl-PL" sz="2400" dirty="0" smtClean="0"/>
              <a:t>\</a:t>
            </a:r>
            <a:r>
              <a:rPr lang="pl-PL" altLang="pl-PL" sz="2400" dirty="0" err="1" smtClean="0"/>
              <a:t>tableofcontents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\</a:t>
            </a:r>
            <a:r>
              <a:rPr lang="pl-PL" altLang="pl-PL" sz="2400" dirty="0" err="1" smtClean="0"/>
              <a:t>listoffigures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\</a:t>
            </a:r>
            <a:r>
              <a:rPr lang="pl-PL" altLang="pl-PL" sz="2400" dirty="0" err="1" smtClean="0"/>
              <a:t>listoftables</a:t>
            </a:r>
            <a:endParaRPr lang="pl-PL" altLang="pl-PL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5EC080E7-2CB5-4965-A579-0D0042A2EC37}" type="slidenum">
              <a:rPr lang="en-GB" altLang="pl-PL" sz="1000" smtClean="0">
                <a:solidFill>
                  <a:srgbClr val="000099"/>
                </a:solidFill>
              </a:rPr>
              <a:pPr/>
              <a:t>16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Przenoszenie wyrazów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O ile potrzeba</a:t>
            </a:r>
          </a:p>
          <a:p>
            <a:endParaRPr lang="pl-PL" altLang="pl-PL" smtClean="0"/>
          </a:p>
          <a:p>
            <a:r>
              <a:rPr lang="pl-PL" altLang="pl-PL" smtClean="0"/>
              <a:t>W preambule:</a:t>
            </a:r>
            <a:br>
              <a:rPr lang="pl-PL" altLang="pl-PL" smtClean="0"/>
            </a:br>
            <a:r>
              <a:rPr lang="pl-PL" altLang="pl-PL" smtClean="0"/>
              <a:t>\selecthyphenation{polish}</a:t>
            </a:r>
            <a:br>
              <a:rPr lang="pl-PL" altLang="pl-PL" smtClean="0"/>
            </a:br>
            <a:r>
              <a:rPr lang="pl-PL" altLang="pl-PL" smtClean="0"/>
              <a:t>\hyphenation{trud-ny-wy-raz in-ny-wy-raz prze-no-sić}</a:t>
            </a:r>
            <a:br>
              <a:rPr lang="pl-PL" altLang="pl-PL" smtClean="0"/>
            </a:br>
            <a:r>
              <a:rPr lang="pl-PL" altLang="pl-PL" smtClean="0"/>
              <a:t>\hyphenation{dal-szy-wy-raz}</a:t>
            </a:r>
          </a:p>
          <a:p>
            <a:endParaRPr lang="pl-PL" altLang="pl-PL" smtClean="0"/>
          </a:p>
          <a:p>
            <a:r>
              <a:rPr lang="pl-PL" altLang="pl-PL" smtClean="0"/>
              <a:t>Dla jednego konkretnego wyrazu:</a:t>
            </a:r>
            <a:br>
              <a:rPr lang="pl-PL" altLang="pl-PL" smtClean="0"/>
            </a:br>
            <a:r>
              <a:rPr lang="pl-PL" altLang="pl-PL" smtClean="0"/>
              <a:t>nie\-bies\-ko\-czar\-no\-zie\-lo\-nym</a:t>
            </a:r>
            <a:br>
              <a:rPr lang="pl-PL" altLang="pl-PL" smtClean="0"/>
            </a:br>
            <a:r>
              <a:rPr lang="pl-PL" altLang="pl-PL" smtClean="0"/>
              <a:t>\mbox{22 333 44 55}</a:t>
            </a:r>
            <a:br>
              <a:rPr lang="pl-PL" altLang="pl-PL" smtClean="0"/>
            </a:br>
            <a:r>
              <a:rPr lang="pl-PL" altLang="pl-PL" smtClean="0"/>
              <a:t>J.~R.~R.~Tolkien   Władysław z~Gielniowa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Czcionki i ogonki – sposób ogólny</a:t>
            </a:r>
          </a:p>
        </p:txBody>
      </p:sp>
      <p:sp>
        <p:nvSpPr>
          <p:cNvPr id="2253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l-PL" altLang="pl-PL" dirty="0" smtClean="0"/>
              <a:t>Wybór języka:</a:t>
            </a:r>
          </a:p>
          <a:p>
            <a:pPr lvl="1">
              <a:defRPr/>
            </a:pPr>
            <a:r>
              <a:rPr lang="pl-PL" altLang="pl-PL" dirty="0" smtClean="0"/>
              <a:t>\</a:t>
            </a:r>
            <a:r>
              <a:rPr lang="pl-PL" altLang="pl-PL" dirty="0" err="1" smtClean="0"/>
              <a:t>usepackage</a:t>
            </a:r>
            <a:r>
              <a:rPr lang="pl-PL" altLang="pl-PL" dirty="0" smtClean="0"/>
              <a:t>{polski}</a:t>
            </a:r>
          </a:p>
          <a:p>
            <a:pPr lvl="1">
              <a:defRPr/>
            </a:pPr>
            <a:r>
              <a:rPr lang="pl-PL" altLang="pl-PL" dirty="0" smtClean="0"/>
              <a:t>\</a:t>
            </a:r>
            <a:r>
              <a:rPr lang="pl-PL" altLang="pl-PL" dirty="0" err="1" smtClean="0"/>
              <a:t>selecthyphenation</a:t>
            </a:r>
            <a:r>
              <a:rPr lang="pl-PL" altLang="pl-PL" dirty="0" smtClean="0"/>
              <a:t>{</a:t>
            </a:r>
            <a:r>
              <a:rPr lang="pl-PL" altLang="pl-PL" dirty="0" err="1" smtClean="0"/>
              <a:t>polish</a:t>
            </a:r>
            <a:r>
              <a:rPr lang="pl-PL" altLang="pl-PL" dirty="0" smtClean="0"/>
              <a:t>}</a:t>
            </a:r>
          </a:p>
          <a:p>
            <a:pPr marL="457200" lvl="1" indent="0">
              <a:buFont typeface="OpenSymbol" panose="05010000000000000000" pitchFamily="2" charset="0"/>
              <a:buNone/>
              <a:defRPr/>
            </a:pPr>
            <a:endParaRPr lang="pl-PL" altLang="pl-PL" dirty="0"/>
          </a:p>
          <a:p>
            <a:pPr marL="457200" lvl="1" indent="0">
              <a:buFont typeface="OpenSymbol" panose="05010000000000000000" pitchFamily="2" charset="0"/>
              <a:buNone/>
              <a:defRPr/>
            </a:pPr>
            <a:r>
              <a:rPr lang="pl-PL" altLang="pl-PL" dirty="0" smtClean="0"/>
              <a:t>\’{c}  to znaczy: instrukcja ’ z parametrem c</a:t>
            </a:r>
          </a:p>
          <a:p>
            <a:pPr marL="457200" lvl="1" indent="0">
              <a:buFont typeface="OpenSymbol" panose="05010000000000000000" pitchFamily="2" charset="0"/>
              <a:buNone/>
              <a:defRPr/>
            </a:pPr>
            <a:r>
              <a:rPr lang="pl-PL" altLang="pl-PL" dirty="0" smtClean="0"/>
              <a:t>\’{n}, \.{z}, \’{z}</a:t>
            </a:r>
          </a:p>
          <a:p>
            <a:pPr marL="457200" lvl="1" indent="0">
              <a:buFont typeface="OpenSymbol" panose="05010000000000000000" pitchFamily="2" charset="0"/>
              <a:buNone/>
              <a:defRPr/>
            </a:pPr>
            <a:r>
              <a:rPr lang="pl-PL" altLang="pl-PL" dirty="0" smtClean="0"/>
              <a:t>\k{a}, \k{e} (porównaj z \c{a}), \L, \l,  itd.</a:t>
            </a:r>
          </a:p>
          <a:p>
            <a:pPr marL="457200" lvl="1" indent="0">
              <a:buFont typeface="OpenSymbol" panose="05010000000000000000" pitchFamily="2" charset="0"/>
              <a:buNone/>
              <a:defRPr/>
            </a:pPr>
            <a:endParaRPr lang="pl-PL" altLang="pl-PL" dirty="0" smtClean="0"/>
          </a:p>
          <a:p>
            <a:pPr>
              <a:defRPr/>
            </a:pPr>
            <a:r>
              <a:rPr lang="pl-PL" altLang="pl-PL" dirty="0" smtClean="0"/>
              <a:t>Nie jest wygodnie, ale można wstawić polskie litery w dowolnym dokumencie</a:t>
            </a:r>
          </a:p>
        </p:txBody>
      </p:sp>
      <p:sp>
        <p:nvSpPr>
          <p:cNvPr id="2253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A81FF033-2A83-47A6-BB07-09587D408C46}" type="slidenum">
              <a:rPr lang="en-GB" altLang="pl-PL" sz="1000" smtClean="0">
                <a:solidFill>
                  <a:srgbClr val="000099"/>
                </a:solidFill>
              </a:rPr>
              <a:pPr/>
              <a:t>17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  <a:endParaRPr lang="en-GB" altLang="pl-PL" sz="1000" smtClean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Czcionki i ogonki – sposób wygodny</a:t>
            </a:r>
          </a:p>
        </p:txBody>
      </p:sp>
      <p:sp>
        <p:nvSpPr>
          <p:cNvPr id="2253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l-PL" altLang="pl-PL" dirty="0" smtClean="0"/>
              <a:t>Input </a:t>
            </a:r>
            <a:r>
              <a:rPr lang="pl-PL" altLang="pl-PL" dirty="0" err="1" smtClean="0"/>
              <a:t>encoding</a:t>
            </a:r>
            <a:r>
              <a:rPr lang="pl-PL" altLang="pl-PL" dirty="0" smtClean="0"/>
              <a:t>:</a:t>
            </a:r>
          </a:p>
          <a:p>
            <a:pPr lvl="1">
              <a:defRPr/>
            </a:pPr>
            <a:r>
              <a:rPr lang="pl-PL" altLang="pl-PL" b="1" dirty="0" smtClean="0"/>
              <a:t>\</a:t>
            </a:r>
            <a:r>
              <a:rPr lang="pl-PL" altLang="pl-PL" b="1" dirty="0" err="1" smtClean="0"/>
              <a:t>usepackage</a:t>
            </a:r>
            <a:r>
              <a:rPr lang="pl-PL" altLang="pl-PL" b="1" dirty="0" smtClean="0"/>
              <a:t>[utf8]{</a:t>
            </a:r>
            <a:r>
              <a:rPr lang="pl-PL" altLang="pl-PL" b="1" dirty="0" err="1" smtClean="0"/>
              <a:t>inputenc</a:t>
            </a:r>
            <a:r>
              <a:rPr lang="pl-PL" altLang="pl-PL" b="1" dirty="0" smtClean="0"/>
              <a:t>}</a:t>
            </a:r>
          </a:p>
          <a:p>
            <a:pPr lvl="1">
              <a:defRPr/>
            </a:pPr>
            <a:r>
              <a:rPr lang="pl-PL" altLang="pl-PL" dirty="0" smtClean="0"/>
              <a:t>\</a:t>
            </a:r>
            <a:r>
              <a:rPr lang="pl-PL" altLang="pl-PL" dirty="0" err="1" smtClean="0"/>
              <a:t>usepackage</a:t>
            </a:r>
            <a:r>
              <a:rPr lang="pl-PL" altLang="pl-PL" dirty="0" smtClean="0"/>
              <a:t>[cp1250]{</a:t>
            </a:r>
            <a:r>
              <a:rPr lang="pl-PL" altLang="pl-PL" dirty="0" err="1" smtClean="0"/>
              <a:t>inputenc</a:t>
            </a:r>
            <a:r>
              <a:rPr lang="pl-PL" altLang="pl-PL" dirty="0" smtClean="0"/>
              <a:t>}</a:t>
            </a:r>
          </a:p>
          <a:p>
            <a:pPr>
              <a:defRPr/>
            </a:pPr>
            <a:r>
              <a:rPr lang="pl-PL" altLang="pl-PL" dirty="0" smtClean="0"/>
              <a:t>Wybór języka:</a:t>
            </a:r>
          </a:p>
          <a:p>
            <a:pPr lvl="1">
              <a:defRPr/>
            </a:pPr>
            <a:r>
              <a:rPr lang="pl-PL" altLang="pl-PL" dirty="0" smtClean="0"/>
              <a:t>\</a:t>
            </a:r>
            <a:r>
              <a:rPr lang="pl-PL" altLang="pl-PL" dirty="0" err="1" smtClean="0"/>
              <a:t>usepackage</a:t>
            </a:r>
            <a:r>
              <a:rPr lang="pl-PL" altLang="pl-PL" dirty="0" smtClean="0"/>
              <a:t>{polski}</a:t>
            </a:r>
          </a:p>
          <a:p>
            <a:pPr lvl="1">
              <a:defRPr/>
            </a:pPr>
            <a:r>
              <a:rPr lang="pl-PL" altLang="pl-PL" dirty="0" smtClean="0"/>
              <a:t>\</a:t>
            </a:r>
            <a:r>
              <a:rPr lang="pl-PL" altLang="pl-PL" dirty="0" err="1" smtClean="0"/>
              <a:t>selecthyphenation</a:t>
            </a:r>
            <a:r>
              <a:rPr lang="pl-PL" altLang="pl-PL" dirty="0" smtClean="0"/>
              <a:t>{</a:t>
            </a:r>
            <a:r>
              <a:rPr lang="pl-PL" altLang="pl-PL" dirty="0" err="1" smtClean="0"/>
              <a:t>polish</a:t>
            </a:r>
            <a:r>
              <a:rPr lang="pl-PL" altLang="pl-PL" dirty="0" smtClean="0"/>
              <a:t>}</a:t>
            </a:r>
          </a:p>
          <a:p>
            <a:pPr>
              <a:defRPr/>
            </a:pPr>
            <a:endParaRPr lang="pl-PL" altLang="pl-PL" sz="800" dirty="0" smtClean="0"/>
          </a:p>
          <a:p>
            <a:pPr marL="0" indent="0">
              <a:buFontTx/>
              <a:buNone/>
              <a:defRPr/>
            </a:pPr>
            <a:r>
              <a:rPr lang="pl-PL" altLang="pl-PL" dirty="0" smtClean="0"/>
              <a:t>Piszemy po prostu </a:t>
            </a:r>
            <a:r>
              <a:rPr lang="pl-PL" altLang="pl-PL" dirty="0" err="1" smtClean="0"/>
              <a:t>ąęłóćśźżń</a:t>
            </a:r>
            <a:r>
              <a:rPr lang="pl-PL" altLang="pl-PL" dirty="0" smtClean="0"/>
              <a:t> ĄĘŁÓĆŚŹŻŃ</a:t>
            </a:r>
          </a:p>
          <a:p>
            <a:pPr>
              <a:defRPr/>
            </a:pPr>
            <a:endParaRPr lang="pl-PL" altLang="pl-PL" sz="300" dirty="0"/>
          </a:p>
          <a:p>
            <a:pPr>
              <a:defRPr/>
            </a:pPr>
            <a:r>
              <a:rPr lang="pl-PL" altLang="pl-PL" dirty="0" smtClean="0"/>
              <a:t>W </a:t>
            </a:r>
            <a:r>
              <a:rPr lang="pl-PL" altLang="pl-PL" dirty="0" smtClean="0"/>
              <a:t>Win 7 było różnie, w 10 jest OK</a:t>
            </a:r>
          </a:p>
          <a:p>
            <a:pPr>
              <a:defRPr/>
            </a:pPr>
            <a:r>
              <a:rPr lang="pl-PL" altLang="pl-PL" dirty="0" smtClean="0"/>
              <a:t>UTF8 zasadniczo zawsze działa</a:t>
            </a:r>
          </a:p>
          <a:p>
            <a:pPr>
              <a:defRPr/>
            </a:pPr>
            <a:r>
              <a:rPr lang="pl-PL" altLang="pl-PL" dirty="0" smtClean="0"/>
              <a:t>Między </a:t>
            </a:r>
            <a:r>
              <a:rPr lang="pl-PL" altLang="pl-PL" dirty="0" smtClean="0"/>
              <a:t>systemami bywają problemy</a:t>
            </a:r>
          </a:p>
          <a:p>
            <a:pPr>
              <a:defRPr/>
            </a:pPr>
            <a:r>
              <a:rPr lang="pl-PL" altLang="pl-PL" dirty="0" smtClean="0"/>
              <a:t>Czasem będziemy abstrahować od języka</a:t>
            </a:r>
          </a:p>
        </p:txBody>
      </p:sp>
      <p:sp>
        <p:nvSpPr>
          <p:cNvPr id="2355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2D1FCDB1-971C-4136-8B37-7C1081F41F49}" type="slidenum">
              <a:rPr lang="en-GB" altLang="pl-PL" sz="1000" smtClean="0">
                <a:solidFill>
                  <a:srgbClr val="000099"/>
                </a:solidFill>
              </a:rPr>
              <a:pPr/>
              <a:t>18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  <a:endParaRPr lang="en-GB" altLang="pl-PL" sz="1000" smtClean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3"/>
          <p:cNvSpPr txBox="1">
            <a:spLocks noGrp="1"/>
          </p:cNvSpPr>
          <p:nvPr/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r"/>
            <a:r>
              <a:rPr lang="pl-PL" altLang="pl-PL" sz="1000">
                <a:solidFill>
                  <a:srgbClr val="000099"/>
                </a:solidFill>
              </a:rPr>
              <a:t>LaTeX    1. Wstęp    </a:t>
            </a:r>
            <a:fld id="{48DF5885-D081-4ED1-B6BE-9563214DF6E9}" type="slidenum">
              <a:rPr lang="en-GB" altLang="pl-PL" sz="1000">
                <a:solidFill>
                  <a:srgbClr val="000099"/>
                </a:solidFill>
              </a:rPr>
              <a:pPr algn="r"/>
              <a:t>19</a:t>
            </a:fld>
            <a:r>
              <a:rPr lang="en-GB" altLang="pl-PL" sz="100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l-PL" altLang="pl-PL" smtClean="0"/>
              <a:t>Instalacja i działamy!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pl-PL" altLang="pl-PL" smtClean="0"/>
              <a:t>The Comprehensive TeX Archive Network:</a:t>
            </a:r>
            <a:br>
              <a:rPr lang="pl-PL" altLang="pl-PL" smtClean="0"/>
            </a:br>
            <a:r>
              <a:rPr lang="pl-PL" altLang="pl-PL" smtClean="0">
                <a:hlinkClick r:id="rId2"/>
              </a:rPr>
              <a:t>http://www.ctan.org</a:t>
            </a:r>
            <a:endParaRPr lang="pl-PL" altLang="pl-PL" smtClean="0"/>
          </a:p>
          <a:p>
            <a:r>
              <a:rPr lang="pl-PL" altLang="pl-PL" smtClean="0"/>
              <a:t>Strona projektu MiKTeX:</a:t>
            </a:r>
            <a:br>
              <a:rPr lang="pl-PL" altLang="pl-PL" smtClean="0"/>
            </a:br>
            <a:r>
              <a:rPr lang="pl-PL" altLang="pl-PL" smtClean="0">
                <a:hlinkClick r:id="rId3"/>
              </a:rPr>
              <a:t>http://</a:t>
            </a:r>
            <a:r>
              <a:rPr lang="en-GB" altLang="pl-PL" smtClean="0">
                <a:hlinkClick r:id="rId3"/>
              </a:rPr>
              <a:t>miktex.org/</a:t>
            </a:r>
            <a:r>
              <a:rPr lang="pl-PL" altLang="pl-PL" smtClean="0"/>
              <a:t> </a:t>
            </a:r>
            <a:br>
              <a:rPr lang="pl-PL" altLang="pl-PL" smtClean="0"/>
            </a:br>
            <a:r>
              <a:rPr lang="pl-PL" altLang="pl-PL" smtClean="0">
                <a:sym typeface="Symbol" panose="05050102010706020507" pitchFamily="18" charset="2"/>
              </a:rPr>
              <a:t> Download  Other Downlowads  </a:t>
            </a:r>
            <a:br>
              <a:rPr lang="pl-PL" altLang="pl-PL" smtClean="0">
                <a:sym typeface="Symbol" panose="05050102010706020507" pitchFamily="18" charset="2"/>
              </a:rPr>
            </a:br>
            <a:r>
              <a:rPr lang="pl-PL" altLang="pl-PL" smtClean="0">
                <a:sym typeface="Symbol" panose="05050102010706020507" pitchFamily="18" charset="2"/>
              </a:rPr>
              <a:t>wybór wersji 32- lub 64-bitowej, </a:t>
            </a:r>
            <a:br>
              <a:rPr lang="pl-PL" altLang="pl-PL" smtClean="0">
                <a:sym typeface="Symbol" panose="05050102010706020507" pitchFamily="18" charset="2"/>
              </a:rPr>
            </a:br>
            <a:r>
              <a:rPr lang="pl-PL" altLang="pl-PL" smtClean="0">
                <a:sym typeface="Symbol" panose="05050102010706020507" pitchFamily="18" charset="2"/>
              </a:rPr>
              <a:t>pełnej (bardzo duża) lub sieciowej (pakiety będą doinstalowywane w miarę potrzeby </a:t>
            </a:r>
            <a:br>
              <a:rPr lang="pl-PL" altLang="pl-PL" smtClean="0">
                <a:sym typeface="Symbol" panose="05050102010706020507" pitchFamily="18" charset="2"/>
              </a:rPr>
            </a:br>
            <a:r>
              <a:rPr lang="pl-PL" altLang="pl-PL" smtClean="0">
                <a:sym typeface="Symbol" panose="05050102010706020507" pitchFamily="18" charset="2"/>
              </a:rPr>
              <a:t>„w locie”)</a:t>
            </a:r>
          </a:p>
          <a:p>
            <a:r>
              <a:rPr lang="pl-PL" altLang="pl-PL" smtClean="0">
                <a:sym typeface="Symbol" panose="05050102010706020507" pitchFamily="18" charset="2"/>
              </a:rPr>
              <a:t>Piszemy w edytorze </a:t>
            </a:r>
            <a:r>
              <a:rPr lang="pl-PL" altLang="pl-PL" i="1" smtClean="0">
                <a:sym typeface="Symbol" panose="05050102010706020507" pitchFamily="18" charset="2"/>
              </a:rPr>
              <a:t>TeXworks  …itd.</a:t>
            </a:r>
          </a:p>
          <a:p>
            <a:r>
              <a:rPr lang="pl-PL" altLang="pl-PL" smtClean="0">
                <a:sym typeface="Symbol" panose="05050102010706020507" pitchFamily="18" charset="2"/>
              </a:rPr>
              <a:t>Podstawowy podręcznik – </a:t>
            </a:r>
            <a:r>
              <a:rPr lang="pl-PL" altLang="pl-PL" i="1" smtClean="0">
                <a:sym typeface="Symbol" panose="05050102010706020507" pitchFamily="18" charset="2"/>
              </a:rPr>
              <a:t>Not so short…</a:t>
            </a:r>
            <a:r>
              <a:rPr lang="pl-PL" altLang="pl-PL" smtClean="0">
                <a:sym typeface="Symbol" panose="05050102010706020507" pitchFamily="18" charset="2"/>
              </a:rPr>
              <a:t>:</a:t>
            </a:r>
            <a:br>
              <a:rPr lang="pl-PL" altLang="pl-PL" smtClean="0">
                <a:sym typeface="Symbol" panose="05050102010706020507" pitchFamily="18" charset="2"/>
              </a:rPr>
            </a:br>
            <a:r>
              <a:rPr lang="pl-PL" altLang="pl-PL" smtClean="0">
                <a:sym typeface="Symbol" panose="05050102010706020507" pitchFamily="18" charset="2"/>
                <a:hlinkClick r:id="rId4"/>
              </a:rPr>
              <a:t>http://www.ctan.org/tex-archive/info/lshort/</a:t>
            </a:r>
            <a:endParaRPr lang="pl-PL" altLang="pl-PL" smtClean="0"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ACAAFD60-1B72-4A96-A3E3-EAB1AC82FE4D}" type="slidenum">
              <a:rPr lang="en-GB" altLang="pl-PL" sz="1000" smtClean="0">
                <a:solidFill>
                  <a:srgbClr val="000099"/>
                </a:solidFill>
              </a:rPr>
              <a:pPr/>
              <a:t>2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Koncepcje systemów edycji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What You See Is What You </a:t>
            </a:r>
            <a:r>
              <a:rPr lang="pl-PL" altLang="pl-PL" smtClean="0">
                <a:solidFill>
                  <a:srgbClr val="0000FF"/>
                </a:solidFill>
              </a:rPr>
              <a:t>Get</a:t>
            </a:r>
          </a:p>
          <a:p>
            <a:r>
              <a:rPr lang="pl-PL" altLang="pl-PL" smtClean="0"/>
              <a:t>What You See Is What You </a:t>
            </a:r>
            <a:r>
              <a:rPr lang="pl-PL" altLang="pl-PL" smtClean="0">
                <a:solidFill>
                  <a:srgbClr val="0000FF"/>
                </a:solidFill>
              </a:rPr>
              <a:t>Mean</a:t>
            </a:r>
          </a:p>
          <a:p>
            <a:endParaRPr lang="pl-PL" altLang="pl-PL" smtClean="0">
              <a:solidFill>
                <a:srgbClr val="0000FF"/>
              </a:solidFill>
            </a:endParaRPr>
          </a:p>
          <a:p>
            <a:r>
              <a:rPr lang="pl-PL" altLang="pl-PL" smtClean="0">
                <a:solidFill>
                  <a:srgbClr val="0000FF"/>
                </a:solidFill>
              </a:rPr>
              <a:t>Oddzielić treść od prezentacji</a:t>
            </a:r>
            <a:endParaRPr lang="pl-PL" altLang="pl-P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l-PL" altLang="pl-PL" smtClean="0"/>
              <a:t>Proszę otworzyć dokument i pisać…</a:t>
            </a:r>
          </a:p>
        </p:txBody>
      </p:sp>
      <p:sp>
        <p:nvSpPr>
          <p:cNvPr id="25603" name="Symbol zastępczy zawartośc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smtClean="0"/>
              <a:t>\documentclass{article}</a:t>
            </a:r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smtClean="0"/>
              <a:t>\usepackage[utf8]{inputenc}</a:t>
            </a:r>
            <a:br>
              <a:rPr lang="pl-PL" altLang="pl-PL" sz="1600" smtClean="0"/>
            </a:br>
            <a:r>
              <a:rPr lang="pl-PL" altLang="pl-PL" sz="1600" smtClean="0"/>
              <a:t>\usepackage{polski}</a:t>
            </a:r>
            <a:br>
              <a:rPr lang="pl-PL" altLang="pl-PL" sz="1600" smtClean="0"/>
            </a:br>
            <a:endParaRPr lang="pl-PL" altLang="pl-PL" sz="1600" smtClean="0"/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smtClean="0"/>
              <a:t>\title{Tytuł} </a:t>
            </a:r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smtClean="0"/>
              <a:t>\author{Imię Nazwisko}</a:t>
            </a:r>
          </a:p>
          <a:p>
            <a:pPr marL="0" indent="0">
              <a:lnSpc>
                <a:spcPct val="110000"/>
              </a:lnSpc>
              <a:buFontTx/>
              <a:buNone/>
            </a:pPr>
            <a:endParaRPr lang="pl-PL" altLang="pl-PL" sz="1600" smtClean="0"/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smtClean="0"/>
              <a:t>\begin{document}</a:t>
            </a:r>
            <a:br>
              <a:rPr lang="pl-PL" altLang="pl-PL" sz="1600" smtClean="0"/>
            </a:br>
            <a:r>
              <a:rPr lang="pl-PL" altLang="pl-PL" sz="1600" smtClean="0"/>
              <a:t>  \maketitle</a:t>
            </a:r>
            <a:br>
              <a:rPr lang="pl-PL" altLang="pl-PL" sz="1600" smtClean="0"/>
            </a:br>
            <a:endParaRPr lang="pl-PL" altLang="pl-PL" sz="1600" smtClean="0"/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smtClean="0"/>
              <a:t>  \section{Wstęp}</a:t>
            </a:r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smtClean="0"/>
              <a:t>      Coś tam…</a:t>
            </a:r>
          </a:p>
          <a:p>
            <a:pPr marL="0" indent="0">
              <a:lnSpc>
                <a:spcPct val="110000"/>
              </a:lnSpc>
              <a:buFontTx/>
              <a:buNone/>
            </a:pPr>
            <a:endParaRPr lang="pl-PL" altLang="pl-PL" sz="1600" smtClean="0"/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smtClean="0"/>
              <a:t>  \section{Zakończenie}</a:t>
            </a:r>
            <a:br>
              <a:rPr lang="pl-PL" altLang="pl-PL" sz="1600" smtClean="0"/>
            </a:br>
            <a:r>
              <a:rPr lang="pl-PL" altLang="pl-PL" sz="1600" smtClean="0"/>
              <a:t>      Coś innego…</a:t>
            </a:r>
            <a:br>
              <a:rPr lang="pl-PL" altLang="pl-PL" sz="1600" smtClean="0"/>
            </a:br>
            <a:endParaRPr lang="pl-PL" altLang="pl-PL" sz="1600" smtClean="0"/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smtClean="0"/>
              <a:t>  \tableofcontents</a:t>
            </a:r>
            <a:br>
              <a:rPr lang="pl-PL" altLang="pl-PL" sz="1600" smtClean="0"/>
            </a:br>
            <a:r>
              <a:rPr lang="pl-PL" altLang="pl-PL" sz="1600" smtClean="0"/>
              <a:t>\end{document}</a:t>
            </a:r>
          </a:p>
        </p:txBody>
      </p:sp>
      <p:sp>
        <p:nvSpPr>
          <p:cNvPr id="25604" name="Symbol zastępczy numeru slajdu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1E40B495-8A8C-4E6B-AE70-B7B122D46498}" type="slidenum">
              <a:rPr lang="en-GB" altLang="pl-PL" sz="1000" smtClean="0">
                <a:solidFill>
                  <a:srgbClr val="000099"/>
                </a:solidFill>
              </a:rPr>
              <a:pPr/>
              <a:t>20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  <a:endParaRPr lang="en-GB" altLang="pl-PL" sz="1000" smtClean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B59AB240-97DC-4B18-B677-1BEFCD897728}" type="slidenum">
              <a:rPr lang="en-GB" altLang="pl-PL" sz="1000" smtClean="0">
                <a:solidFill>
                  <a:srgbClr val="000099"/>
                </a:solidFill>
              </a:rPr>
              <a:pPr/>
              <a:t>3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Historia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Donald Ervin Knuth &amp; TeX + METAFONT</a:t>
            </a:r>
          </a:p>
          <a:p>
            <a:pPr lvl="1"/>
            <a:r>
              <a:rPr lang="pl-PL" altLang="pl-PL" smtClean="0"/>
              <a:t>1977 – 1978 – 2008</a:t>
            </a:r>
          </a:p>
          <a:p>
            <a:pPr lvl="1"/>
            <a:r>
              <a:rPr lang="pl-PL" altLang="pl-PL" smtClean="0"/>
              <a:t>1989, wersja 3, 256 znaków</a:t>
            </a:r>
          </a:p>
          <a:p>
            <a:pPr lvl="1"/>
            <a:r>
              <a:rPr lang="pl-PL" altLang="pl-PL" smtClean="0"/>
              <a:t>2008, wersja 3.1415926. Planuje się tylko poprawki błędów, a numer wersji zbiega do </a:t>
            </a:r>
            <a:r>
              <a:rPr lang="pl-PL" altLang="pl-PL" smtClean="0">
                <a:sym typeface="Symbol" panose="05050102010706020507" pitchFamily="18" charset="2"/>
              </a:rPr>
              <a:t></a:t>
            </a:r>
          </a:p>
          <a:p>
            <a:r>
              <a:rPr lang="pl-PL" altLang="pl-PL" smtClean="0">
                <a:sym typeface="Symbol" panose="05050102010706020507" pitchFamily="18" charset="2"/>
              </a:rPr>
              <a:t>Plain TeX, LaTeX   …  BibTeX i inne</a:t>
            </a:r>
          </a:p>
          <a:p>
            <a:endParaRPr lang="pl-PL" altLang="pl-PL" sz="1600" smtClean="0">
              <a:sym typeface="Symbol" panose="05050102010706020507" pitchFamily="18" charset="2"/>
            </a:endParaRPr>
          </a:p>
          <a:p>
            <a:r>
              <a:rPr lang="pl-PL" altLang="pl-PL" smtClean="0">
                <a:sym typeface="Symbol" panose="05050102010706020507" pitchFamily="18" charset="2"/>
              </a:rPr>
              <a:t>Cechy:</a:t>
            </a:r>
          </a:p>
          <a:p>
            <a:pPr lvl="1"/>
            <a:r>
              <a:rPr lang="pl-PL" altLang="pl-PL" smtClean="0">
                <a:sym typeface="Symbol" panose="05050102010706020507" pitchFamily="18" charset="2"/>
              </a:rPr>
              <a:t>czcionki wysokiej jakości</a:t>
            </a:r>
          </a:p>
          <a:p>
            <a:pPr lvl="1"/>
            <a:r>
              <a:rPr lang="pl-PL" altLang="pl-PL" smtClean="0">
                <a:sym typeface="Symbol" panose="05050102010706020507" pitchFamily="18" charset="2"/>
              </a:rPr>
              <a:t>przenoszenie, odstępy</a:t>
            </a:r>
          </a:p>
          <a:p>
            <a:pPr lvl="1"/>
            <a:r>
              <a:rPr lang="pl-PL" altLang="pl-PL" smtClean="0">
                <a:sym typeface="Symbol" panose="05050102010706020507" pitchFamily="18" charset="2"/>
              </a:rPr>
              <a:t>doskonale złożone wzory matematyczne</a:t>
            </a:r>
          </a:p>
          <a:p>
            <a:pPr lvl="1"/>
            <a:r>
              <a:rPr lang="pl-PL" altLang="pl-PL" smtClean="0">
                <a:sym typeface="Symbol" panose="05050102010706020507" pitchFamily="18" charset="2"/>
              </a:rPr>
              <a:t>…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79DAE516-25BA-4A9E-92CF-6C69569DD7A0}" type="slidenum">
              <a:rPr lang="en-GB" altLang="pl-PL" sz="1000" smtClean="0">
                <a:solidFill>
                  <a:srgbClr val="000099"/>
                </a:solidFill>
              </a:rPr>
              <a:pPr/>
              <a:t>4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800" smtClean="0"/>
              <a:t>Ten Reasons Why TeX is Better than Word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b="1" smtClean="0"/>
              <a:t>Output Quality</a:t>
            </a:r>
            <a:r>
              <a:rPr lang="pl-PL" altLang="pl-PL" sz="1200" b="1" smtClean="0"/>
              <a:t>    </a:t>
            </a:r>
            <a:r>
              <a:rPr lang="en-US" altLang="pl-PL" sz="1200" b="1" smtClean="0"/>
              <a:t>You write documents to be read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smtClean="0"/>
              <a:t>    1) TeX has the best output.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smtClean="0"/>
              <a:t>    2) TeX knows typesetting. </a:t>
            </a:r>
            <a:endParaRPr lang="pl-PL" altLang="pl-PL" sz="1200" smtClean="0"/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b="1" smtClean="0"/>
              <a:t>Superior Engineering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smtClean="0"/>
              <a:t>    3) TeX is fast. It is easy on memory and disk space, too.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smtClean="0"/>
              <a:t>    4) TeX is stable. It is in wide use, with a long history.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smtClean="0"/>
              <a:t>    5) TeX is stable, but not rigid. A system locked into 1978's technology would today have gaps. That's why TeX is extendable, so that innovations can be added.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smtClean="0"/>
              <a:t>    6) The input is plain text.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smtClean="0"/>
              <a:t>    7) The output can be anything. As with inputting, TeX's outputting step is separate from its typesetting.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b="1" smtClean="0"/>
              <a:t>Freedom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smtClean="0"/>
              <a:t>    8) TeX is free. </a:t>
            </a:r>
            <a:r>
              <a:rPr lang="pl-PL" altLang="pl-PL" sz="1200" smtClean="0"/>
              <a:t>Open source</a:t>
            </a:r>
            <a:r>
              <a:rPr lang="en-US" altLang="pl-PL" sz="1200" smtClean="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smtClean="0"/>
              <a:t>    9) TeX runs anywhere. </a:t>
            </a:r>
            <a:r>
              <a:rPr lang="pl-PL" altLang="pl-PL" sz="1200" smtClean="0"/>
              <a:t>W</a:t>
            </a:r>
            <a:r>
              <a:rPr lang="en-US" altLang="pl-PL" sz="1200" smtClean="0"/>
              <a:t>hatever platform you use, you can get TeX.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b="1" smtClean="0"/>
              <a:t>Popularity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pl-PL" sz="12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pl-PL" sz="1200" smtClean="0"/>
              <a:t>    10) TeX is the standard.</a:t>
            </a:r>
            <a:endParaRPr lang="pl-PL" altLang="pl-PL" sz="12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4388B873-F0E8-463A-9145-5A5D5F46AE87}" type="slidenum">
              <a:rPr lang="en-GB" altLang="pl-PL" sz="1000" smtClean="0">
                <a:solidFill>
                  <a:srgbClr val="000099"/>
                </a:solidFill>
              </a:rPr>
              <a:pPr/>
              <a:t>5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Łatwo osiągnąć najwyższą jakość</a:t>
            </a:r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908050"/>
            <a:ext cx="7272337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5" name="pole tekstowe 1"/>
          <p:cNvSpPr txBox="1">
            <a:spLocks noChangeArrowheads="1"/>
          </p:cNvSpPr>
          <p:nvPr/>
        </p:nvSpPr>
        <p:spPr bwMode="auto">
          <a:xfrm>
            <a:off x="6757988" y="3860800"/>
            <a:ext cx="288925" cy="10080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endParaRPr lang="pl-PL" alt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A2EE0E90-BA5E-4BEB-ABFD-015A787B73F0}" type="slidenum">
              <a:rPr lang="en-GB" altLang="pl-PL" sz="1000" smtClean="0">
                <a:solidFill>
                  <a:srgbClr val="000099"/>
                </a:solidFill>
              </a:rPr>
              <a:pPr/>
              <a:t>6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LaTeX – przykład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1052736"/>
            <a:ext cx="4679950" cy="5689377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900"/>
              </a:spcBef>
              <a:buFontTx/>
              <a:buNone/>
            </a:pPr>
            <a:r>
              <a:rPr lang="pl-PL" altLang="pl-PL" sz="1900" dirty="0" smtClean="0"/>
              <a:t>\</a:t>
            </a:r>
            <a:r>
              <a:rPr lang="pl-PL" altLang="pl-PL" sz="1900" dirty="0" err="1" smtClean="0"/>
              <a:t>documentclass</a:t>
            </a:r>
            <a:r>
              <a:rPr lang="pl-PL" altLang="pl-PL" sz="1900" dirty="0" smtClean="0"/>
              <a:t>[12pt]{</a:t>
            </a:r>
            <a:r>
              <a:rPr lang="pl-PL" altLang="pl-PL" sz="1900" dirty="0" err="1" smtClean="0"/>
              <a:t>article</a:t>
            </a:r>
            <a:r>
              <a:rPr lang="pl-PL" altLang="pl-PL" sz="1900" dirty="0" smtClean="0"/>
              <a:t>}</a:t>
            </a:r>
            <a:br>
              <a:rPr lang="pl-PL" altLang="pl-PL" sz="1900" dirty="0" smtClean="0"/>
            </a:br>
            <a:r>
              <a:rPr lang="pl-PL" altLang="pl-PL" sz="1900" dirty="0" smtClean="0"/>
              <a:t>\</a:t>
            </a:r>
            <a:r>
              <a:rPr lang="pl-PL" altLang="pl-PL" sz="1900" dirty="0" err="1" smtClean="0"/>
              <a:t>usepackage</a:t>
            </a:r>
            <a:r>
              <a:rPr lang="pl-PL" altLang="pl-PL" sz="1900" dirty="0" smtClean="0"/>
              <a:t>{</a:t>
            </a:r>
            <a:r>
              <a:rPr lang="pl-PL" altLang="pl-PL" sz="1900" dirty="0" err="1" smtClean="0"/>
              <a:t>amsmath</a:t>
            </a:r>
            <a:r>
              <a:rPr lang="pl-PL" altLang="pl-PL" sz="1900" dirty="0" smtClean="0"/>
              <a:t>} </a:t>
            </a:r>
          </a:p>
          <a:p>
            <a:pPr marL="0" indent="0">
              <a:lnSpc>
                <a:spcPct val="90000"/>
              </a:lnSpc>
              <a:spcBef>
                <a:spcPts val="900"/>
              </a:spcBef>
              <a:buFontTx/>
              <a:buNone/>
            </a:pPr>
            <a:r>
              <a:rPr lang="pl-PL" altLang="pl-PL" sz="1900" dirty="0" smtClean="0"/>
              <a:t>\</a:t>
            </a:r>
            <a:r>
              <a:rPr lang="pl-PL" altLang="pl-PL" sz="1900" dirty="0" err="1" smtClean="0"/>
              <a:t>title</a:t>
            </a:r>
            <a:r>
              <a:rPr lang="pl-PL" altLang="pl-PL" sz="1900" dirty="0" smtClean="0"/>
              <a:t>{\LaTeX} \</a:t>
            </a:r>
            <a:r>
              <a:rPr lang="pl-PL" altLang="pl-PL" sz="1900" dirty="0" err="1" smtClean="0"/>
              <a:t>date</a:t>
            </a:r>
            <a:r>
              <a:rPr lang="pl-PL" altLang="pl-PL" sz="1900" dirty="0" smtClean="0"/>
              <a:t>{}</a:t>
            </a:r>
            <a:br>
              <a:rPr lang="pl-PL" altLang="pl-PL" sz="1900" dirty="0" smtClean="0"/>
            </a:br>
            <a:r>
              <a:rPr lang="pl-PL" altLang="pl-PL" sz="1900" dirty="0" smtClean="0"/>
              <a:t>\</a:t>
            </a:r>
            <a:r>
              <a:rPr lang="pl-PL" altLang="pl-PL" sz="1900" dirty="0" err="1" smtClean="0"/>
              <a:t>begin</a:t>
            </a:r>
            <a:r>
              <a:rPr lang="pl-PL" altLang="pl-PL" sz="1900" dirty="0" smtClean="0"/>
              <a:t>{</a:t>
            </a:r>
            <a:r>
              <a:rPr lang="pl-PL" altLang="pl-PL" sz="1900" dirty="0" err="1" smtClean="0"/>
              <a:t>document</a:t>
            </a:r>
            <a:r>
              <a:rPr lang="pl-PL" altLang="pl-PL" sz="1900" dirty="0" smtClean="0"/>
              <a:t>} </a:t>
            </a:r>
          </a:p>
          <a:p>
            <a:pPr marL="0" indent="0">
              <a:lnSpc>
                <a:spcPct val="90000"/>
              </a:lnSpc>
              <a:spcBef>
                <a:spcPts val="900"/>
              </a:spcBef>
              <a:buFontTx/>
              <a:buNone/>
            </a:pPr>
            <a:r>
              <a:rPr lang="pl-PL" altLang="pl-PL" sz="1900" dirty="0" smtClean="0"/>
              <a:t>  \</a:t>
            </a:r>
            <a:r>
              <a:rPr lang="pl-PL" altLang="pl-PL" sz="1900" dirty="0" err="1" smtClean="0"/>
              <a:t>maketitle</a:t>
            </a:r>
            <a:r>
              <a:rPr lang="pl-PL" altLang="pl-PL" sz="1900" dirty="0" smtClean="0"/>
              <a:t> </a:t>
            </a:r>
          </a:p>
          <a:p>
            <a:pPr marL="0" indent="0">
              <a:lnSpc>
                <a:spcPct val="90000"/>
              </a:lnSpc>
              <a:spcBef>
                <a:spcPts val="900"/>
              </a:spcBef>
              <a:buFontTx/>
              <a:buNone/>
            </a:pPr>
            <a:r>
              <a:rPr lang="pl-PL" altLang="pl-PL" sz="1900" dirty="0" smtClean="0"/>
              <a:t>  \LaTeX{} </a:t>
            </a:r>
            <a:r>
              <a:rPr lang="pl-PL" altLang="pl-PL" sz="1900" dirty="0" err="1" smtClean="0"/>
              <a:t>is</a:t>
            </a:r>
            <a:r>
              <a:rPr lang="pl-PL" altLang="pl-PL" sz="1900" dirty="0" smtClean="0"/>
              <a:t> a </a:t>
            </a:r>
            <a:r>
              <a:rPr lang="pl-PL" altLang="pl-PL" sz="1900" dirty="0" err="1" smtClean="0"/>
              <a:t>document</a:t>
            </a:r>
            <a:r>
              <a:rPr lang="pl-PL" altLang="pl-PL" sz="1900" dirty="0" smtClean="0"/>
              <a:t/>
            </a:r>
            <a:br>
              <a:rPr lang="pl-PL" altLang="pl-PL" sz="1900" dirty="0" smtClean="0"/>
            </a:br>
            <a:r>
              <a:rPr lang="pl-PL" altLang="pl-PL" sz="1900" dirty="0" smtClean="0"/>
              <a:t>  </a:t>
            </a:r>
            <a:r>
              <a:rPr lang="pl-PL" altLang="pl-PL" sz="1900" dirty="0" err="1" smtClean="0"/>
              <a:t>preparation</a:t>
            </a:r>
            <a:r>
              <a:rPr lang="pl-PL" altLang="pl-PL" sz="1900" dirty="0" smtClean="0"/>
              <a:t> system for the</a:t>
            </a:r>
            <a:br>
              <a:rPr lang="pl-PL" altLang="pl-PL" sz="1900" dirty="0" smtClean="0"/>
            </a:br>
            <a:r>
              <a:rPr lang="pl-PL" altLang="pl-PL" sz="1900" dirty="0" smtClean="0"/>
              <a:t>  \</a:t>
            </a:r>
            <a:r>
              <a:rPr lang="pl-PL" altLang="pl-PL" sz="1900" dirty="0" err="1" smtClean="0"/>
              <a:t>TeX</a:t>
            </a:r>
            <a:r>
              <a:rPr lang="pl-PL" altLang="pl-PL" sz="1900" dirty="0" smtClean="0"/>
              <a:t>{} </a:t>
            </a:r>
            <a:r>
              <a:rPr lang="pl-PL" altLang="pl-PL" sz="1900" dirty="0" err="1" smtClean="0"/>
              <a:t>typesetting</a:t>
            </a:r>
            <a:r>
              <a:rPr lang="pl-PL" altLang="pl-PL" sz="1900" dirty="0" smtClean="0"/>
              <a:t> program.</a:t>
            </a:r>
            <a:br>
              <a:rPr lang="pl-PL" altLang="pl-PL" sz="1900" dirty="0" smtClean="0"/>
            </a:br>
            <a:r>
              <a:rPr lang="pl-PL" altLang="pl-PL" sz="1900" dirty="0" smtClean="0"/>
              <a:t>  \LaTeX{} was </a:t>
            </a:r>
            <a:r>
              <a:rPr lang="pl-PL" altLang="pl-PL" sz="1900" dirty="0" err="1" smtClean="0"/>
              <a:t>originally</a:t>
            </a:r>
            <a:r>
              <a:rPr lang="pl-PL" altLang="pl-PL" sz="1900" dirty="0" smtClean="0"/>
              <a:t> </a:t>
            </a:r>
            <a:r>
              <a:rPr lang="pl-PL" altLang="pl-PL" sz="1900" dirty="0" err="1" smtClean="0"/>
              <a:t>written</a:t>
            </a:r>
            <a:r>
              <a:rPr lang="pl-PL" altLang="pl-PL" sz="1900" dirty="0" smtClean="0"/>
              <a:t/>
            </a:r>
            <a:br>
              <a:rPr lang="pl-PL" altLang="pl-PL" sz="1900" dirty="0" smtClean="0"/>
            </a:br>
            <a:r>
              <a:rPr lang="pl-PL" altLang="pl-PL" sz="1900" dirty="0" smtClean="0"/>
              <a:t>  in 1984 by </a:t>
            </a:r>
            <a:r>
              <a:rPr lang="pl-PL" altLang="pl-PL" sz="1900" dirty="0" err="1" smtClean="0"/>
              <a:t>Leslie</a:t>
            </a:r>
            <a:r>
              <a:rPr lang="pl-PL" altLang="pl-PL" sz="1900" dirty="0" smtClean="0"/>
              <a:t> </a:t>
            </a:r>
            <a:r>
              <a:rPr lang="pl-PL" altLang="pl-PL" sz="1900" dirty="0" err="1" smtClean="0"/>
              <a:t>Lamport</a:t>
            </a:r>
            <a:r>
              <a:rPr lang="pl-PL" altLang="pl-PL" sz="1900" dirty="0" smtClean="0"/>
              <a:t> and</a:t>
            </a:r>
            <a:br>
              <a:rPr lang="pl-PL" altLang="pl-PL" sz="1900" dirty="0" smtClean="0"/>
            </a:br>
            <a:r>
              <a:rPr lang="pl-PL" altLang="pl-PL" sz="1900" dirty="0" smtClean="0"/>
              <a:t>  </a:t>
            </a:r>
            <a:r>
              <a:rPr lang="pl-PL" altLang="pl-PL" sz="1900" dirty="0" err="1" smtClean="0"/>
              <a:t>has</a:t>
            </a:r>
            <a:r>
              <a:rPr lang="pl-PL" altLang="pl-PL" sz="1900" dirty="0" smtClean="0"/>
              <a:t> </a:t>
            </a:r>
            <a:r>
              <a:rPr lang="pl-PL" altLang="pl-PL" sz="1900" dirty="0" err="1" smtClean="0"/>
              <a:t>become</a:t>
            </a:r>
            <a:r>
              <a:rPr lang="pl-PL" altLang="pl-PL" sz="1900" dirty="0" smtClean="0"/>
              <a:t> the dominant</a:t>
            </a:r>
            <a:br>
              <a:rPr lang="pl-PL" altLang="pl-PL" sz="1900" dirty="0" smtClean="0"/>
            </a:br>
            <a:r>
              <a:rPr lang="pl-PL" altLang="pl-PL" sz="1900" dirty="0" smtClean="0"/>
              <a:t>  </a:t>
            </a:r>
            <a:r>
              <a:rPr lang="pl-PL" altLang="pl-PL" sz="1900" dirty="0" err="1" smtClean="0"/>
              <a:t>method</a:t>
            </a:r>
            <a:r>
              <a:rPr lang="pl-PL" altLang="pl-PL" sz="1900" dirty="0" smtClean="0"/>
              <a:t> for </a:t>
            </a:r>
            <a:r>
              <a:rPr lang="pl-PL" altLang="pl-PL" sz="1900" dirty="0" err="1" smtClean="0"/>
              <a:t>using</a:t>
            </a:r>
            <a:r>
              <a:rPr lang="pl-PL" altLang="pl-PL" sz="1900" dirty="0" smtClean="0"/>
              <a:t> \</a:t>
            </a:r>
            <a:r>
              <a:rPr lang="pl-PL" altLang="pl-PL" sz="1900" dirty="0" err="1" smtClean="0"/>
              <a:t>TeX</a:t>
            </a:r>
            <a:r>
              <a:rPr lang="pl-PL" altLang="pl-PL" sz="1900" dirty="0" smtClean="0"/>
              <a:t>{}.</a:t>
            </a:r>
            <a:br>
              <a:rPr lang="pl-PL" altLang="pl-PL" sz="1900" dirty="0" smtClean="0"/>
            </a:br>
            <a:r>
              <a:rPr lang="pl-PL" altLang="pl-PL" sz="1900" dirty="0" smtClean="0"/>
              <a:t>  % </a:t>
            </a:r>
            <a:r>
              <a:rPr lang="pl-PL" altLang="pl-PL" sz="1900" dirty="0" err="1" smtClean="0"/>
              <a:t>This</a:t>
            </a:r>
            <a:r>
              <a:rPr lang="pl-PL" altLang="pl-PL" sz="1900" dirty="0" smtClean="0"/>
              <a:t> </a:t>
            </a:r>
            <a:r>
              <a:rPr lang="pl-PL" altLang="pl-PL" sz="1900" dirty="0" err="1" smtClean="0"/>
              <a:t>is</a:t>
            </a:r>
            <a:r>
              <a:rPr lang="pl-PL" altLang="pl-PL" sz="1900" dirty="0" smtClean="0"/>
              <a:t> a </a:t>
            </a:r>
            <a:r>
              <a:rPr lang="pl-PL" altLang="pl-PL" sz="1900" dirty="0" err="1" smtClean="0"/>
              <a:t>comment</a:t>
            </a:r>
            <a:r>
              <a:rPr lang="pl-PL" altLang="pl-PL" sz="1900" dirty="0" smtClean="0"/>
              <a:t/>
            </a:r>
            <a:br>
              <a:rPr lang="pl-PL" altLang="pl-PL" sz="1900" dirty="0" smtClean="0"/>
            </a:br>
            <a:r>
              <a:rPr lang="pl-PL" altLang="pl-PL" sz="1900" dirty="0" smtClean="0"/>
              <a:t>  \</a:t>
            </a:r>
            <a:r>
              <a:rPr lang="pl-PL" altLang="pl-PL" sz="1900" dirty="0" err="1" smtClean="0"/>
              <a:t>begin</a:t>
            </a:r>
            <a:r>
              <a:rPr lang="pl-PL" altLang="pl-PL" sz="1900" dirty="0" smtClean="0"/>
              <a:t>{</a:t>
            </a:r>
            <a:r>
              <a:rPr lang="pl-PL" altLang="pl-PL" sz="1900" dirty="0" err="1" smtClean="0"/>
              <a:t>align</a:t>
            </a:r>
            <a:r>
              <a:rPr lang="pl-PL" altLang="pl-PL" sz="1900" dirty="0" smtClean="0"/>
              <a:t>} </a:t>
            </a:r>
          </a:p>
          <a:p>
            <a:pPr marL="0" indent="0">
              <a:lnSpc>
                <a:spcPct val="90000"/>
              </a:lnSpc>
              <a:spcBef>
                <a:spcPts val="900"/>
              </a:spcBef>
              <a:buFontTx/>
              <a:buNone/>
            </a:pPr>
            <a:r>
              <a:rPr lang="pl-PL" altLang="pl-PL" sz="1900" dirty="0" smtClean="0"/>
              <a:t>    E &amp;= mc^2 \\ </a:t>
            </a:r>
            <a:br>
              <a:rPr lang="pl-PL" altLang="pl-PL" sz="1900" dirty="0" smtClean="0"/>
            </a:br>
            <a:r>
              <a:rPr lang="pl-PL" altLang="pl-PL" sz="1900" dirty="0" smtClean="0"/>
              <a:t>    m &amp;= \</a:t>
            </a:r>
            <a:r>
              <a:rPr lang="pl-PL" altLang="pl-PL" sz="1900" dirty="0" err="1" smtClean="0"/>
              <a:t>frac</a:t>
            </a:r>
            <a:r>
              <a:rPr lang="pl-PL" altLang="pl-PL" sz="1900" dirty="0" smtClean="0"/>
              <a:t>{m_0}</a:t>
            </a:r>
            <a:br>
              <a:rPr lang="pl-PL" altLang="pl-PL" sz="1900" dirty="0" smtClean="0"/>
            </a:br>
            <a:r>
              <a:rPr lang="pl-PL" altLang="pl-PL" sz="1900" dirty="0" smtClean="0"/>
              <a:t>      {\</a:t>
            </a:r>
            <a:r>
              <a:rPr lang="pl-PL" altLang="pl-PL" sz="1900" dirty="0" err="1" smtClean="0"/>
              <a:t>sqrt</a:t>
            </a:r>
            <a:r>
              <a:rPr lang="pl-PL" altLang="pl-PL" sz="1900" dirty="0" smtClean="0"/>
              <a:t>{1-\</a:t>
            </a:r>
            <a:r>
              <a:rPr lang="pl-PL" altLang="pl-PL" sz="1900" dirty="0" err="1" smtClean="0"/>
              <a:t>frac</a:t>
            </a:r>
            <a:r>
              <a:rPr lang="pl-PL" altLang="pl-PL" sz="1900" dirty="0" smtClean="0"/>
              <a:t>{v^2}{c^2}}} </a:t>
            </a:r>
            <a:br>
              <a:rPr lang="pl-PL" altLang="pl-PL" sz="1900" dirty="0" smtClean="0"/>
            </a:br>
            <a:r>
              <a:rPr lang="pl-PL" altLang="pl-PL" sz="1900" dirty="0" smtClean="0"/>
              <a:t>  \end{</a:t>
            </a:r>
            <a:r>
              <a:rPr lang="pl-PL" altLang="pl-PL" sz="1900" dirty="0" err="1" smtClean="0"/>
              <a:t>align</a:t>
            </a:r>
            <a:r>
              <a:rPr lang="pl-PL" altLang="pl-PL" sz="1900" dirty="0" smtClean="0"/>
              <a:t>} </a:t>
            </a:r>
            <a:br>
              <a:rPr lang="pl-PL" altLang="pl-PL" sz="1900" dirty="0" smtClean="0"/>
            </a:br>
            <a:r>
              <a:rPr lang="pl-PL" altLang="pl-PL" sz="1900" dirty="0" smtClean="0"/>
              <a:t>\end{</a:t>
            </a:r>
            <a:r>
              <a:rPr lang="pl-PL" altLang="pl-PL" sz="1900" dirty="0" err="1" smtClean="0"/>
              <a:t>document</a:t>
            </a:r>
            <a:r>
              <a:rPr lang="pl-PL" altLang="pl-PL" sz="1900" dirty="0" smtClean="0"/>
              <a:t>} </a:t>
            </a:r>
          </a:p>
        </p:txBody>
      </p:sp>
      <p:pic>
        <p:nvPicPr>
          <p:cNvPr id="1126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238" y="1484313"/>
            <a:ext cx="4079875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8C823C33-C78C-431F-AF1E-C0DB9C7F5856}" type="slidenum">
              <a:rPr lang="en-GB" altLang="pl-PL" sz="1000" smtClean="0">
                <a:solidFill>
                  <a:srgbClr val="000099"/>
                </a:solidFill>
              </a:rPr>
              <a:pPr/>
              <a:t>7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Egzotyczne przykłady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dirty="0" smtClean="0"/>
          </a:p>
          <a:p>
            <a:r>
              <a:rPr lang="pl-PL" altLang="pl-PL" dirty="0" smtClean="0"/>
              <a:t>The </a:t>
            </a:r>
            <a:r>
              <a:rPr lang="pl-PL" altLang="pl-PL" dirty="0" err="1" smtClean="0"/>
              <a:t>TeX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showcase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>
                <a:solidFill>
                  <a:srgbClr val="000099"/>
                </a:solidFill>
              </a:rPr>
              <a:t>http://www.tug.org/texshowcase/</a:t>
            </a:r>
          </a:p>
          <a:p>
            <a:pPr lvl="1"/>
            <a:r>
              <a:rPr lang="pl-PL" altLang="pl-PL" dirty="0" smtClean="0"/>
              <a:t>daleko poza ramami codziennego użytku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39E81D17-0AC1-45BB-87D3-94328E492F8A}" type="slidenum">
              <a:rPr lang="en-GB" altLang="pl-PL" sz="1000" smtClean="0">
                <a:solidFill>
                  <a:srgbClr val="000099"/>
                </a:solidFill>
              </a:rPr>
              <a:pPr/>
              <a:t>8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Cechy i możliwości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mtClean="0"/>
              <a:t>Piszemy tekst „zwykłym” edytorem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Doskonałe czcionki; jakość drukarska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Składanie wzorów matematycznych</a:t>
            </a:r>
          </a:p>
          <a:p>
            <a:pPr>
              <a:lnSpc>
                <a:spcPct val="90000"/>
              </a:lnSpc>
            </a:pPr>
            <a:r>
              <a:rPr lang="pl-PL" altLang="pl-PL" smtClean="0"/>
              <a:t>Przenoszenie wyrazów</a:t>
            </a:r>
          </a:p>
          <a:p>
            <a:pPr>
              <a:lnSpc>
                <a:spcPct val="90000"/>
              </a:lnSpc>
            </a:pPr>
            <a:r>
              <a:rPr lang="pl-PL" altLang="pl-PL" smtClean="0">
                <a:solidFill>
                  <a:srgbClr val="0000FF"/>
                </a:solidFill>
              </a:rPr>
              <a:t>Otoczenia (…punkty) i wstawki (…tabele)</a:t>
            </a:r>
          </a:p>
          <a:p>
            <a:pPr>
              <a:lnSpc>
                <a:spcPct val="90000"/>
              </a:lnSpc>
            </a:pPr>
            <a:r>
              <a:rPr lang="pl-PL" altLang="pl-PL" smtClean="0">
                <a:solidFill>
                  <a:srgbClr val="0000FF"/>
                </a:solidFill>
              </a:rPr>
              <a:t>Wstawianie grafiki w wielu formatach</a:t>
            </a:r>
          </a:p>
          <a:p>
            <a:pPr>
              <a:lnSpc>
                <a:spcPct val="90000"/>
              </a:lnSpc>
            </a:pPr>
            <a:r>
              <a:rPr lang="pl-PL" altLang="pl-PL" smtClean="0">
                <a:solidFill>
                  <a:srgbClr val="0000FF"/>
                </a:solidFill>
              </a:rPr>
              <a:t>Etykiety i odnośniki do rysunków, tabel, stron, literatury; skorowidze i spisy</a:t>
            </a:r>
          </a:p>
          <a:p>
            <a:pPr>
              <a:lnSpc>
                <a:spcPct val="90000"/>
              </a:lnSpc>
            </a:pPr>
            <a:r>
              <a:rPr lang="pl-PL" altLang="pl-PL" smtClean="0">
                <a:solidFill>
                  <a:srgbClr val="0000FF"/>
                </a:solidFill>
              </a:rPr>
              <a:t>Wszelkie cechy stron, żywa pagina</a:t>
            </a:r>
          </a:p>
          <a:p>
            <a:pPr>
              <a:lnSpc>
                <a:spcPct val="90000"/>
              </a:lnSpc>
            </a:pPr>
            <a:r>
              <a:rPr lang="pl-PL" altLang="pl-PL" smtClean="0">
                <a:solidFill>
                  <a:srgbClr val="0000FF"/>
                </a:solidFill>
              </a:rPr>
              <a:t>Wparcie dla dokumentów wielojęzycznych</a:t>
            </a:r>
          </a:p>
          <a:p>
            <a:pPr>
              <a:lnSpc>
                <a:spcPct val="90000"/>
              </a:lnSpc>
            </a:pPr>
            <a:r>
              <a:rPr lang="pl-PL" altLang="pl-PL" smtClean="0">
                <a:solidFill>
                  <a:srgbClr val="0000FF"/>
                </a:solidFill>
              </a:rPr>
              <a:t>Budowa baz literatury</a:t>
            </a:r>
          </a:p>
          <a:p>
            <a:pPr>
              <a:lnSpc>
                <a:spcPct val="90000"/>
              </a:lnSpc>
            </a:pPr>
            <a:r>
              <a:rPr lang="pl-PL" altLang="pl-PL" smtClean="0">
                <a:solidFill>
                  <a:srgbClr val="0000FF"/>
                </a:solidFill>
              </a:rPr>
              <a:t>Wielka liczba pakietów do celów specjalnych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smtClean="0">
                <a:solidFill>
                  <a:srgbClr val="000099"/>
                </a:solidFill>
              </a:rPr>
              <a:t>LaTeX    1. Wstęp    </a:t>
            </a:r>
            <a:fld id="{85354B9B-D557-479D-868B-E49E22137F31}" type="slidenum">
              <a:rPr lang="en-GB" altLang="pl-PL" sz="1000" smtClean="0">
                <a:solidFill>
                  <a:srgbClr val="000099"/>
                </a:solidFill>
              </a:rPr>
              <a:pPr/>
              <a:t>9</a:t>
            </a:fld>
            <a:r>
              <a:rPr lang="en-GB" altLang="pl-PL" sz="100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Schemat przetwarzania</a:t>
            </a:r>
          </a:p>
        </p:txBody>
      </p:sp>
      <p:sp>
        <p:nvSpPr>
          <p:cNvPr id="634884" name="AutoShape 4"/>
          <p:cNvSpPr>
            <a:spLocks noChangeArrowheads="1"/>
          </p:cNvSpPr>
          <p:nvPr/>
        </p:nvSpPr>
        <p:spPr bwMode="auto">
          <a:xfrm>
            <a:off x="2989263" y="981075"/>
            <a:ext cx="1943100" cy="1296988"/>
          </a:xfrm>
          <a:prstGeom prst="flowChartProcess">
            <a:avLst/>
          </a:prstGeom>
          <a:solidFill>
            <a:srgbClr val="FF99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kompilacja</a:t>
            </a:r>
          </a:p>
          <a:p>
            <a:pPr algn="ctr"/>
            <a:r>
              <a:rPr lang="pl-PL" altLang="pl-PL" sz="1600"/>
              <a:t>(TeX-owanie)</a:t>
            </a:r>
            <a:br>
              <a:rPr lang="pl-PL" altLang="pl-PL" sz="1600"/>
            </a:br>
            <a:r>
              <a:rPr lang="pl-PL" altLang="pl-PL" sz="1600"/>
              <a:t>&gt;latex plik.tex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250825" y="1196975"/>
            <a:ext cx="2376488" cy="792163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Źródło tekstowe</a:t>
            </a:r>
          </a:p>
          <a:p>
            <a:pPr algn="ctr"/>
            <a:r>
              <a:rPr lang="pl-PL" altLang="pl-PL" sz="1600"/>
              <a:t>plik.tex</a:t>
            </a:r>
          </a:p>
        </p:txBody>
      </p:sp>
      <p:sp>
        <p:nvSpPr>
          <p:cNvPr id="634886" name="AutoShape 6"/>
          <p:cNvSpPr>
            <a:spLocks noChangeArrowheads="1"/>
          </p:cNvSpPr>
          <p:nvPr/>
        </p:nvSpPr>
        <p:spPr bwMode="auto">
          <a:xfrm>
            <a:off x="5292725" y="1196975"/>
            <a:ext cx="2376488" cy="936625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plik.dvi</a:t>
            </a:r>
          </a:p>
        </p:txBody>
      </p:sp>
      <p:sp>
        <p:nvSpPr>
          <p:cNvPr id="634888" name="AutoShape 8"/>
          <p:cNvSpPr>
            <a:spLocks noChangeArrowheads="1"/>
          </p:cNvSpPr>
          <p:nvPr/>
        </p:nvSpPr>
        <p:spPr bwMode="auto">
          <a:xfrm>
            <a:off x="611188" y="2781300"/>
            <a:ext cx="2016125" cy="1296988"/>
          </a:xfrm>
          <a:prstGeom prst="flowChartProcess">
            <a:avLst/>
          </a:prstGeom>
          <a:solidFill>
            <a:srgbClr val="FFCC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kompilacja</a:t>
            </a:r>
          </a:p>
          <a:p>
            <a:pPr algn="ctr"/>
            <a:r>
              <a:rPr lang="pl-PL" altLang="pl-PL" sz="1600"/>
              <a:t>(PdfTeX-owanie)</a:t>
            </a:r>
            <a:br>
              <a:rPr lang="pl-PL" altLang="pl-PL" sz="1600"/>
            </a:br>
            <a:r>
              <a:rPr lang="pl-PL" altLang="pl-PL" sz="1600"/>
              <a:t>&gt;pdflatex plik.tex</a:t>
            </a:r>
          </a:p>
        </p:txBody>
      </p:sp>
      <p:sp>
        <p:nvSpPr>
          <p:cNvPr id="634889" name="AutoShape 9"/>
          <p:cNvSpPr>
            <a:spLocks noChangeArrowheads="1"/>
          </p:cNvSpPr>
          <p:nvPr/>
        </p:nvSpPr>
        <p:spPr bwMode="auto">
          <a:xfrm>
            <a:off x="7164388" y="2349500"/>
            <a:ext cx="1800225" cy="792163"/>
          </a:xfrm>
          <a:prstGeom prst="flowChartProcess">
            <a:avLst/>
          </a:prstGeom>
          <a:solidFill>
            <a:srgbClr val="FF99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Oglądanie</a:t>
            </a:r>
            <a:br>
              <a:rPr lang="pl-PL" altLang="pl-PL" sz="1600"/>
            </a:br>
            <a:r>
              <a:rPr lang="pl-PL" altLang="pl-PL" sz="1600"/>
              <a:t>&gt;yap plik.dvi</a:t>
            </a:r>
          </a:p>
        </p:txBody>
      </p:sp>
      <p:sp>
        <p:nvSpPr>
          <p:cNvPr id="634890" name="AutoShape 10"/>
          <p:cNvSpPr>
            <a:spLocks noChangeArrowheads="1"/>
          </p:cNvSpPr>
          <p:nvPr/>
        </p:nvSpPr>
        <p:spPr bwMode="auto">
          <a:xfrm>
            <a:off x="6227763" y="3933825"/>
            <a:ext cx="1800225" cy="792163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&gt;dvips plik.dvi</a:t>
            </a:r>
          </a:p>
        </p:txBody>
      </p:sp>
      <p:sp>
        <p:nvSpPr>
          <p:cNvPr id="634891" name="AutoShape 11"/>
          <p:cNvSpPr>
            <a:spLocks noChangeArrowheads="1"/>
          </p:cNvSpPr>
          <p:nvPr/>
        </p:nvSpPr>
        <p:spPr bwMode="auto">
          <a:xfrm>
            <a:off x="5724525" y="5300663"/>
            <a:ext cx="2376488" cy="936625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plik.ps</a:t>
            </a:r>
          </a:p>
        </p:txBody>
      </p:sp>
      <p:sp>
        <p:nvSpPr>
          <p:cNvPr id="634892" name="AutoShape 12"/>
          <p:cNvSpPr>
            <a:spLocks noChangeArrowheads="1"/>
          </p:cNvSpPr>
          <p:nvPr/>
        </p:nvSpPr>
        <p:spPr bwMode="auto">
          <a:xfrm>
            <a:off x="827088" y="5157788"/>
            <a:ext cx="2376487" cy="936625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plik.pdf</a:t>
            </a:r>
          </a:p>
        </p:txBody>
      </p:sp>
      <p:cxnSp>
        <p:nvCxnSpPr>
          <p:cNvPr id="634895" name="AutoShape 15"/>
          <p:cNvCxnSpPr>
            <a:cxnSpLocks noChangeShapeType="1"/>
            <a:stCxn id="14341" idx="5"/>
            <a:endCxn id="634884" idx="1"/>
          </p:cNvCxnSpPr>
          <p:nvPr/>
        </p:nvCxnSpPr>
        <p:spPr bwMode="auto">
          <a:xfrm>
            <a:off x="2386013" y="1593850"/>
            <a:ext cx="603250" cy="36513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896" name="AutoShape 16"/>
          <p:cNvCxnSpPr>
            <a:cxnSpLocks noChangeShapeType="1"/>
            <a:stCxn id="634884" idx="3"/>
            <a:endCxn id="634886" idx="2"/>
          </p:cNvCxnSpPr>
          <p:nvPr/>
        </p:nvCxnSpPr>
        <p:spPr bwMode="auto">
          <a:xfrm>
            <a:off x="4932363" y="1630363"/>
            <a:ext cx="598487" cy="3492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897" name="AutoShape 17"/>
          <p:cNvCxnSpPr>
            <a:cxnSpLocks noChangeShapeType="1"/>
            <a:stCxn id="14341" idx="3"/>
            <a:endCxn id="634888" idx="0"/>
          </p:cNvCxnSpPr>
          <p:nvPr/>
        </p:nvCxnSpPr>
        <p:spPr bwMode="auto">
          <a:xfrm>
            <a:off x="1196975" y="1989138"/>
            <a:ext cx="422275" cy="792162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898" name="AutoShape 18"/>
          <p:cNvCxnSpPr>
            <a:cxnSpLocks noChangeShapeType="1"/>
            <a:stCxn id="634888" idx="2"/>
            <a:endCxn id="634892" idx="0"/>
          </p:cNvCxnSpPr>
          <p:nvPr/>
        </p:nvCxnSpPr>
        <p:spPr bwMode="auto">
          <a:xfrm>
            <a:off x="1619250" y="4078288"/>
            <a:ext cx="633413" cy="1079500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899" name="AutoShape 19"/>
          <p:cNvCxnSpPr>
            <a:cxnSpLocks noChangeShapeType="1"/>
            <a:stCxn id="634886" idx="3"/>
            <a:endCxn id="634890" idx="0"/>
          </p:cNvCxnSpPr>
          <p:nvPr/>
        </p:nvCxnSpPr>
        <p:spPr bwMode="auto">
          <a:xfrm>
            <a:off x="6238875" y="2133600"/>
            <a:ext cx="889000" cy="180022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0" name="AutoShape 20"/>
          <p:cNvCxnSpPr>
            <a:cxnSpLocks noChangeShapeType="1"/>
            <a:stCxn id="634890" idx="2"/>
            <a:endCxn id="634891" idx="0"/>
          </p:cNvCxnSpPr>
          <p:nvPr/>
        </p:nvCxnSpPr>
        <p:spPr bwMode="auto">
          <a:xfrm>
            <a:off x="7127875" y="4725988"/>
            <a:ext cx="22225" cy="57467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1" name="AutoShape 21"/>
          <p:cNvCxnSpPr>
            <a:cxnSpLocks noChangeShapeType="1"/>
            <a:stCxn id="634886" idx="5"/>
            <a:endCxn id="634889" idx="0"/>
          </p:cNvCxnSpPr>
          <p:nvPr/>
        </p:nvCxnSpPr>
        <p:spPr bwMode="auto">
          <a:xfrm>
            <a:off x="7427913" y="1665288"/>
            <a:ext cx="636587" cy="684212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2" name="AutoShape 22"/>
          <p:cNvCxnSpPr>
            <a:cxnSpLocks noChangeShapeType="1"/>
            <a:stCxn id="634892" idx="3"/>
          </p:cNvCxnSpPr>
          <p:nvPr/>
        </p:nvCxnSpPr>
        <p:spPr bwMode="auto">
          <a:xfrm flipH="1">
            <a:off x="1763713" y="6094413"/>
            <a:ext cx="9525" cy="35877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3" name="AutoShape 23"/>
          <p:cNvCxnSpPr>
            <a:cxnSpLocks noChangeShapeType="1"/>
            <a:stCxn id="634891" idx="3"/>
          </p:cNvCxnSpPr>
          <p:nvPr/>
        </p:nvCxnSpPr>
        <p:spPr bwMode="auto">
          <a:xfrm flipH="1">
            <a:off x="6516688" y="6237288"/>
            <a:ext cx="153987" cy="287337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4904" name="AutoShape 24"/>
          <p:cNvSpPr>
            <a:spLocks noChangeArrowheads="1"/>
          </p:cNvSpPr>
          <p:nvPr/>
        </p:nvSpPr>
        <p:spPr bwMode="auto">
          <a:xfrm>
            <a:off x="3132138" y="2997200"/>
            <a:ext cx="1512887" cy="792163"/>
          </a:xfrm>
          <a:prstGeom prst="flowChartInputOutpu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plik.log</a:t>
            </a:r>
          </a:p>
        </p:txBody>
      </p:sp>
      <p:cxnSp>
        <p:nvCxnSpPr>
          <p:cNvPr id="634905" name="AutoShape 25"/>
          <p:cNvCxnSpPr>
            <a:cxnSpLocks noChangeShapeType="1"/>
            <a:stCxn id="634888" idx="3"/>
            <a:endCxn id="634904" idx="2"/>
          </p:cNvCxnSpPr>
          <p:nvPr/>
        </p:nvCxnSpPr>
        <p:spPr bwMode="auto">
          <a:xfrm flipV="1">
            <a:off x="2627313" y="3394075"/>
            <a:ext cx="655637" cy="36513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6" name="AutoShape 26"/>
          <p:cNvCxnSpPr>
            <a:cxnSpLocks noChangeShapeType="1"/>
            <a:stCxn id="634884" idx="2"/>
            <a:endCxn id="634904" idx="0"/>
          </p:cNvCxnSpPr>
          <p:nvPr/>
        </p:nvCxnSpPr>
        <p:spPr bwMode="auto">
          <a:xfrm>
            <a:off x="3960813" y="2278063"/>
            <a:ext cx="79375" cy="719137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7" name="AutoShape 27"/>
          <p:cNvCxnSpPr>
            <a:cxnSpLocks noChangeShapeType="1"/>
            <a:stCxn id="634908" idx="1"/>
            <a:endCxn id="634892" idx="0"/>
          </p:cNvCxnSpPr>
          <p:nvPr/>
        </p:nvCxnSpPr>
        <p:spPr bwMode="auto">
          <a:xfrm flipH="1">
            <a:off x="2252663" y="4762500"/>
            <a:ext cx="1455737" cy="395288"/>
          </a:xfrm>
          <a:prstGeom prst="straightConnector1">
            <a:avLst/>
          </a:prstGeom>
          <a:noFill/>
          <a:ln w="9525">
            <a:solidFill>
              <a:schemeClr val="bg2"/>
            </a:solidFill>
            <a:prstDash val="lg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4908" name="AutoShape 28"/>
          <p:cNvSpPr>
            <a:spLocks noChangeArrowheads="1"/>
          </p:cNvSpPr>
          <p:nvPr/>
        </p:nvSpPr>
        <p:spPr bwMode="auto">
          <a:xfrm>
            <a:off x="3708400" y="4365625"/>
            <a:ext cx="2016125" cy="792163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&gt;dvipdfm plik.dvi</a:t>
            </a:r>
          </a:p>
        </p:txBody>
      </p:sp>
      <p:cxnSp>
        <p:nvCxnSpPr>
          <p:cNvPr id="634909" name="AutoShape 29"/>
          <p:cNvCxnSpPr>
            <a:cxnSpLocks noChangeShapeType="1"/>
            <a:stCxn id="634886" idx="3"/>
            <a:endCxn id="634908" idx="0"/>
          </p:cNvCxnSpPr>
          <p:nvPr/>
        </p:nvCxnSpPr>
        <p:spPr bwMode="auto">
          <a:xfrm flipH="1">
            <a:off x="4716463" y="2133600"/>
            <a:ext cx="1522412" cy="2232025"/>
          </a:xfrm>
          <a:prstGeom prst="straightConnector1">
            <a:avLst/>
          </a:prstGeom>
          <a:noFill/>
          <a:ln w="9525">
            <a:solidFill>
              <a:schemeClr val="bg2"/>
            </a:solidFill>
            <a:prstDash val="lg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10" name="AutoShape 30"/>
          <p:cNvCxnSpPr>
            <a:cxnSpLocks noChangeShapeType="1"/>
            <a:stCxn id="634908" idx="0"/>
            <a:endCxn id="634904" idx="3"/>
          </p:cNvCxnSpPr>
          <p:nvPr/>
        </p:nvCxnSpPr>
        <p:spPr bwMode="auto">
          <a:xfrm flipH="1" flipV="1">
            <a:off x="3735388" y="3789363"/>
            <a:ext cx="981075" cy="576262"/>
          </a:xfrm>
          <a:prstGeom prst="straightConnector1">
            <a:avLst/>
          </a:prstGeom>
          <a:noFill/>
          <a:ln w="9525">
            <a:solidFill>
              <a:schemeClr val="bg2"/>
            </a:solidFill>
            <a:prstDash val="lg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4911" name="AutoShape 31"/>
          <p:cNvSpPr>
            <a:spLocks noChangeArrowheads="1"/>
          </p:cNvSpPr>
          <p:nvPr/>
        </p:nvSpPr>
        <p:spPr bwMode="auto">
          <a:xfrm>
            <a:off x="2916238" y="6021388"/>
            <a:ext cx="2663825" cy="576262"/>
          </a:xfrm>
          <a:prstGeom prst="flowChartInputOutput">
            <a:avLst/>
          </a:prstGeom>
          <a:solidFill>
            <a:srgbClr val="00FF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… .lof .lot .aux </a:t>
            </a:r>
            <a:br>
              <a:rPr lang="pl-PL" altLang="pl-PL" sz="1600"/>
            </a:br>
            <a:r>
              <a:rPr lang="pl-PL" altLang="pl-PL" sz="1600"/>
              <a:t>.toc .ilg .idx…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3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4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34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34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3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34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34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34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34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34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34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34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34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3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34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634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634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634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634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634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634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634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349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34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34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884" grpId="0" animBg="1"/>
      <p:bldP spid="634886" grpId="0" animBg="1"/>
      <p:bldP spid="634888" grpId="0" animBg="1"/>
      <p:bldP spid="634889" grpId="0" animBg="1"/>
      <p:bldP spid="634890" grpId="0" animBg="1"/>
      <p:bldP spid="634891" grpId="0" animBg="1"/>
      <p:bldP spid="634892" grpId="0" animBg="1"/>
      <p:bldP spid="634904" grpId="0" animBg="1"/>
      <p:bldP spid="634908" grpId="0" animBg="1"/>
      <p:bldP spid="634911" grpId="0" animBg="1"/>
    </p:bldLst>
  </p:timing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5289</TotalTime>
  <Words>717</Words>
  <Application>Microsoft Office PowerPoint</Application>
  <PresentationFormat>Pokaz na ekranie (4:3)</PresentationFormat>
  <Paragraphs>197</Paragraphs>
  <Slides>20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7" baseType="lpstr">
      <vt:lpstr>Arial</vt:lpstr>
      <vt:lpstr>OpenSymbol</vt:lpstr>
      <vt:lpstr>Symbol</vt:lpstr>
      <vt:lpstr>Times New Roman</vt:lpstr>
      <vt:lpstr>Verdana</vt:lpstr>
      <vt:lpstr>Wingdings</vt:lpstr>
      <vt:lpstr>Chmielewski_ICCVG04</vt:lpstr>
      <vt:lpstr>LaTeX   1. Wstęp </vt:lpstr>
      <vt:lpstr>Koncepcje systemów edycji</vt:lpstr>
      <vt:lpstr>Historia</vt:lpstr>
      <vt:lpstr>Ten Reasons Why TeX is Better than Word</vt:lpstr>
      <vt:lpstr>Łatwo osiągnąć najwyższą jakość</vt:lpstr>
      <vt:lpstr>LaTeX – przykład</vt:lpstr>
      <vt:lpstr>Egzotyczne przykłady</vt:lpstr>
      <vt:lpstr>Cechy i możliwości</vt:lpstr>
      <vt:lpstr>Schemat przetwarzania</vt:lpstr>
      <vt:lpstr>Podstawy</vt:lpstr>
      <vt:lpstr>Struktura pliku źródłowego</vt:lpstr>
      <vt:lpstr>Klasy dokumentów</vt:lpstr>
      <vt:lpstr>Pakiety</vt:lpstr>
      <vt:lpstr>Style strony</vt:lpstr>
      <vt:lpstr>Instrukcje struktury dokumentu</vt:lpstr>
      <vt:lpstr>Przenoszenie wyrazów</vt:lpstr>
      <vt:lpstr>Czcionki i ogonki – sposób ogólny</vt:lpstr>
      <vt:lpstr>Czcionki i ogonki – sposób wygodny</vt:lpstr>
      <vt:lpstr>Instalacja i działamy!</vt:lpstr>
      <vt:lpstr>Proszę otworzyć dokument i pisać…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lchmiel</cp:lastModifiedBy>
  <cp:revision>256</cp:revision>
  <cp:lastPrinted>2000-03-01T14:24:30Z</cp:lastPrinted>
  <dcterms:created xsi:type="dcterms:W3CDTF">2004-09-09T11:36:23Z</dcterms:created>
  <dcterms:modified xsi:type="dcterms:W3CDTF">2022-03-02T11:09:48Z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