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315" r:id="rId3"/>
    <p:sldId id="314" r:id="rId4"/>
    <p:sldId id="309" r:id="rId5"/>
    <p:sldId id="313" r:id="rId6"/>
  </p:sldIdLst>
  <p:sldSz cx="9144000" cy="6858000" type="screen4x3"/>
  <p:notesSz cx="9866313" cy="66659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99">
          <p15:clr>
            <a:srgbClr val="A4A3A4"/>
          </p15:clr>
        </p15:guide>
        <p15:guide id="2" pos="31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  <a:srgbClr val="D32121"/>
    <a:srgbClr val="BA1818"/>
    <a:srgbClr val="009900"/>
    <a:srgbClr val="FF0000"/>
    <a:srgbClr val="0000FF"/>
    <a:srgbClr val="DDDDDD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819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1404" y="-78"/>
      </p:cViewPr>
      <p:guideLst>
        <p:guide orient="horz" pos="2099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B4FEABA-B98E-4C10-AB12-814B94F903E7}" type="datetime1">
              <a:rPr lang="en-US"/>
              <a:pPr>
                <a:defRPr/>
              </a:pPr>
              <a:t>3/2/2022</a:t>
            </a:fld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B7DA5C0-CE0A-48CE-81CD-B46121588E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397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3267075" y="500063"/>
            <a:ext cx="3333750" cy="2500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6038" y="3165475"/>
            <a:ext cx="7234237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tekstu z Wzorca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77A5706-8491-444B-B0B8-637DB346F855}" type="datetime1">
              <a:rPr lang="en-GB"/>
              <a:pPr>
                <a:defRPr/>
              </a:pPr>
              <a:t>02/03/2022</a:t>
            </a:fld>
            <a:endParaRPr lang="en-GB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DA77169-C419-4365-B2DF-8BCBBC9721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74606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fld id="{E8942EE2-C608-4118-A8C1-7D46F4A4C696}" type="datetime1">
              <a:rPr kumimoji="0" lang="en-GB" altLang="pl-PL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02/03/2022</a:t>
            </a:fld>
            <a:endParaRPr kumimoji="0" lang="en-GB" altLang="pl-PL" sz="120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fld id="{D3EE5F66-3AC2-42B3-864B-54597A75D185}" type="slidenum">
              <a:rPr kumimoji="0" lang="en-GB" altLang="pl-PL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</a:t>
            </a:fld>
            <a:endParaRPr kumimoji="0" lang="en-GB" altLang="pl-PL" sz="120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pl-PL" smtClean="0"/>
          </a:p>
        </p:txBody>
      </p:sp>
    </p:spTree>
    <p:extLst>
      <p:ext uri="{BB962C8B-B14F-4D97-AF65-F5344CB8AC3E}">
        <p14:creationId xmlns:p14="http://schemas.microsoft.com/office/powerpoint/2010/main" val="3019606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304800" y="3933825"/>
            <a:ext cx="8534400" cy="71438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endParaRPr lang="pl-PL" altLang="pl-PL" smtClean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88" y="333375"/>
            <a:ext cx="8458200" cy="3455988"/>
          </a:xfrm>
        </p:spPr>
        <p:txBody>
          <a:bodyPr anchor="ctr"/>
          <a:lstStyle>
            <a:lvl1pPr algn="ctr">
              <a:defRPr sz="2800"/>
            </a:lvl1pPr>
          </a:lstStyle>
          <a:p>
            <a:pPr lvl="0"/>
            <a:endParaRPr lang="en-GB" noProof="0" smtClean="0"/>
          </a:p>
        </p:txBody>
      </p:sp>
      <p:sp>
        <p:nvSpPr>
          <p:cNvPr id="1639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349250" y="4149725"/>
            <a:ext cx="8458200" cy="2303463"/>
          </a:xfrm>
        </p:spPr>
        <p:txBody>
          <a:bodyPr anchorCtr="1"/>
          <a:lstStyle>
            <a:lvl1pPr marL="0" indent="0" algn="ctr">
              <a:buFontTx/>
              <a:buNone/>
              <a:defRPr sz="2400">
                <a:solidFill>
                  <a:srgbClr val="000066"/>
                </a:solidFill>
                <a:sym typeface="Symbol" panose="05050102010706020507" pitchFamily="18" charset="2"/>
              </a:defRPr>
            </a:lvl1pPr>
          </a:lstStyle>
          <a:p>
            <a:pPr lvl="0"/>
            <a:endParaRPr lang="en-GB" noProof="0" smtClean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64782583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/>
              <a:t>LaTeX    0. Informacje o zajęciach </a:t>
            </a:r>
            <a:fld id="{5CA25E89-BD77-4FC0-A25A-A7483DCADF3B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/5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277678514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23075" y="115888"/>
            <a:ext cx="2212975" cy="66262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79388" y="115888"/>
            <a:ext cx="6491287" cy="66262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/>
              <a:t>LaTeX    0. Informacje o zajęciach </a:t>
            </a:r>
            <a:fld id="{471367A3-586C-4D9A-9780-57CB3F20D5B2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/5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955153857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/>
              <a:t>LaTeX    0. Informacje o zajęciach </a:t>
            </a:r>
            <a:fld id="{78B6FDCB-0F84-422D-A6D1-D37E13E3E3C6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/5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819971236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/>
              <a:t>LaTeX    0. Informacje o zajęciach </a:t>
            </a:r>
            <a:fld id="{CF1BC1AB-394E-4EBB-B35E-383575B67414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/5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199360921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79388" y="952500"/>
            <a:ext cx="4351337" cy="57896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83125" y="952500"/>
            <a:ext cx="4352925" cy="57896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/>
              <a:t>LaTeX    0. Informacje o zajęciach </a:t>
            </a:r>
            <a:fld id="{DFE85B89-802E-4D56-AEAA-48A6EAC26D4E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/5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78534428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/>
              <a:t>LaTeX    0. Informacje o zajęciach </a:t>
            </a:r>
            <a:fld id="{89E5082A-8756-45F0-B97D-18BB1E0D60E2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/5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202894409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/>
              <a:t>LaTeX    0. Informacje o zajęciach </a:t>
            </a:r>
            <a:fld id="{BA9CE2FC-968C-4D84-92AA-373E818B50FC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/5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418185268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/>
              <a:t>LaTeX    0. Informacje o zajęciach </a:t>
            </a:r>
            <a:fld id="{09D31FA3-A510-4750-B706-A32B1E56BFD2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/5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596428568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/>
              <a:t>LaTeX    0. Informacje o zajęciach </a:t>
            </a:r>
            <a:fld id="{638A929C-AC2A-4B4A-97D9-E26AEAA0F3D5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/5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637334765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/>
              <a:t>LaTeX    0. Informacje o zajęciach </a:t>
            </a:r>
            <a:fld id="{6B6EEC26-206D-4D2A-A88A-2C932FD5AA9D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/5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4196114203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9388" y="6597650"/>
            <a:ext cx="89281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r>
              <a:rPr lang="pl-PL" altLang="pl-PL" dirty="0"/>
              <a:t>LaTeX    0. Informacje o zajęciach </a:t>
            </a:r>
            <a:fld id="{4E600C8B-9E8E-4989-BBE7-18C5F0A270A0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/5</a:t>
            </a:r>
            <a:endParaRPr lang="en-GB" altLang="pl-PL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15888"/>
            <a:ext cx="8856662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Tytuł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952500"/>
            <a:ext cx="8856662" cy="578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style tekstu</a:t>
            </a:r>
            <a:br>
              <a:rPr lang="en-GB" altLang="pl-PL" smtClean="0"/>
            </a:br>
            <a:r>
              <a:rPr lang="en-GB" altLang="pl-PL" smtClean="0"/>
              <a:t>z Wzorca</a:t>
            </a:r>
          </a:p>
          <a:p>
            <a:pPr lvl="1"/>
            <a:r>
              <a:rPr lang="en-GB" altLang="pl-PL" smtClean="0"/>
              <a:t>Drugi poziom</a:t>
            </a:r>
          </a:p>
          <a:p>
            <a:pPr lvl="2"/>
            <a:r>
              <a:rPr lang="en-GB" altLang="pl-PL" smtClean="0"/>
              <a:t>Trzeci poziom</a:t>
            </a:r>
          </a:p>
          <a:p>
            <a:pPr lvl="3"/>
            <a:r>
              <a:rPr lang="en-GB" altLang="pl-PL" smtClean="0"/>
              <a:t>Czwarty poziom</a:t>
            </a:r>
          </a:p>
          <a:p>
            <a:pPr lvl="4"/>
            <a:r>
              <a:rPr lang="en-GB" altLang="pl-PL" smtClean="0"/>
              <a:t>Piąty poziom</a:t>
            </a:r>
          </a:p>
        </p:txBody>
      </p:sp>
      <p:sp>
        <p:nvSpPr>
          <p:cNvPr id="1029" name="Rectangle 21"/>
          <p:cNvSpPr>
            <a:spLocks noChangeArrowheads="1"/>
          </p:cNvSpPr>
          <p:nvPr userDrawn="1"/>
        </p:nvSpPr>
        <p:spPr bwMode="auto">
          <a:xfrm>
            <a:off x="123825" y="850900"/>
            <a:ext cx="8924925" cy="3175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>
              <a:defRPr/>
            </a:pPr>
            <a:endParaRPr kumimoji="0" lang="en-GB" altLang="pl-PL" sz="2600" smtClean="0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>
    <p:wipe dir="d"/>
  </p:transition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 kern="1200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9pPr>
    </p:titleStyle>
    <p:bodyStyle>
      <a:lvl1pPr marL="533400" indent="-5334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800" kern="1200">
          <a:solidFill>
            <a:srgbClr val="300606"/>
          </a:solidFill>
          <a:latin typeface="+mn-lt"/>
          <a:ea typeface="+mn-ea"/>
          <a:cs typeface="+mn-cs"/>
        </a:defRPr>
      </a:lvl1pPr>
      <a:lvl2pPr marL="952500" indent="-4953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80000"/>
        <a:buFont typeface="OpenSymbol" panose="05010000000000000000" pitchFamily="2" charset="0"/>
        <a:buChar char="♦"/>
        <a:defRPr kumimoji="1" sz="2600" kern="1200">
          <a:solidFill>
            <a:srgbClr val="300606"/>
          </a:solidFill>
          <a:latin typeface="+mn-lt"/>
          <a:ea typeface="+mn-ea"/>
          <a:cs typeface="+mn-cs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Font typeface="Wingdings" panose="05000000000000000000" pitchFamily="2" charset="2"/>
        <a:buChar char="§"/>
        <a:defRPr kumimoji="1" sz="2400" kern="1200">
          <a:solidFill>
            <a:srgbClr val="300606"/>
          </a:solidFill>
          <a:latin typeface="+mn-lt"/>
          <a:ea typeface="+mn-ea"/>
          <a:cs typeface="+mn-cs"/>
        </a:defRPr>
      </a:lvl3pPr>
      <a:lvl4pPr marL="17526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000" kern="1200">
          <a:solidFill>
            <a:srgbClr val="300606"/>
          </a:solidFill>
          <a:latin typeface="+mn-lt"/>
          <a:ea typeface="+mn-ea"/>
          <a:cs typeface="+mn-cs"/>
        </a:defRPr>
      </a:lvl4pPr>
      <a:lvl5pPr marL="22098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–"/>
        <a:defRPr kumimoji="1" sz="2000" kern="1200">
          <a:solidFill>
            <a:srgbClr val="30060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dirty="0" smtClean="0"/>
              <a:t>LaTeX</a:t>
            </a:r>
            <a:br>
              <a:rPr lang="pl-PL" altLang="pl-PL" dirty="0" smtClean="0"/>
            </a:b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pl-PL" altLang="pl-PL" dirty="0" smtClean="0"/>
              <a:t>0. Informacje o zajęciach</a:t>
            </a:r>
            <a:br>
              <a:rPr lang="pl-PL" altLang="pl-PL" dirty="0" smtClean="0"/>
            </a:br>
            <a:endParaRPr lang="en-GB" altLang="pl-PL" dirty="0" smtClean="0"/>
          </a:p>
        </p:txBody>
      </p:sp>
      <p:sp>
        <p:nvSpPr>
          <p:cNvPr id="51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49250" y="4365104"/>
            <a:ext cx="8458200" cy="2088084"/>
          </a:xfrm>
        </p:spPr>
        <p:txBody>
          <a:bodyPr/>
          <a:lstStyle/>
          <a:p>
            <a:r>
              <a:rPr lang="en-GB" altLang="pl-PL" dirty="0" smtClean="0"/>
              <a:t>Leszek J Chmielewski</a:t>
            </a:r>
          </a:p>
          <a:p>
            <a:r>
              <a:rPr lang="pl-PL" altLang="pl-PL" dirty="0" smtClean="0"/>
              <a:t>Wydział Zastosowań Informatyki i Matematyki</a:t>
            </a:r>
            <a:br>
              <a:rPr lang="pl-PL" altLang="pl-PL" dirty="0" smtClean="0"/>
            </a:br>
            <a:r>
              <a:rPr lang="pl-PL" altLang="pl-PL" dirty="0" smtClean="0"/>
              <a:t>SGGW</a:t>
            </a:r>
          </a:p>
          <a:p>
            <a:r>
              <a:rPr lang="pl-PL" altLang="pl-PL" dirty="0" smtClean="0"/>
              <a:t/>
            </a:r>
            <a:br>
              <a:rPr lang="pl-PL" altLang="pl-PL" dirty="0" smtClean="0"/>
            </a:br>
            <a:endParaRPr lang="en-GB" altLang="pl-PL" sz="2000" dirty="0" smtClean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0" y="5501335"/>
            <a:ext cx="951853" cy="951853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Nazwa i wymowa Latech</a:t>
            </a:r>
            <a:endParaRPr lang="en-GB" altLang="pl-PL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 sz="1800" dirty="0" smtClean="0"/>
          </a:p>
          <a:p>
            <a:r>
              <a:rPr lang="pl-PL" altLang="pl-PL" dirty="0" smtClean="0"/>
              <a:t>TeX: </a:t>
            </a:r>
            <a:r>
              <a:rPr lang="el-GR" altLang="pl-PL" i="1" dirty="0" smtClean="0"/>
              <a:t>τεχ</a:t>
            </a:r>
            <a:r>
              <a:rPr lang="pl-PL" altLang="pl-PL" dirty="0" smtClean="0"/>
              <a:t> od greckiego </a:t>
            </a:r>
            <a:r>
              <a:rPr lang="el-GR" altLang="pl-PL" i="1" dirty="0" smtClean="0"/>
              <a:t>τεχνη</a:t>
            </a:r>
            <a:r>
              <a:rPr lang="pl-PL" altLang="pl-PL" dirty="0" smtClean="0"/>
              <a:t> (techn</a:t>
            </a:r>
            <a:r>
              <a:rPr lang="en-US" altLang="pl-PL" dirty="0" smtClean="0"/>
              <a:t>é</a:t>
            </a:r>
            <a:r>
              <a:rPr lang="pl-PL" altLang="pl-PL" dirty="0" smtClean="0"/>
              <a:t>)</a:t>
            </a:r>
            <a:br>
              <a:rPr lang="pl-PL" altLang="pl-PL" dirty="0" smtClean="0"/>
            </a:br>
            <a:r>
              <a:rPr lang="pl-PL" altLang="pl-PL" dirty="0" smtClean="0"/>
              <a:t>– sztuka, rzemiosło </a:t>
            </a:r>
            <a:r>
              <a:rPr lang="pl-PL" altLang="pl-PL" dirty="0" smtClean="0">
                <a:sym typeface="Symbol" panose="05050102010706020507" pitchFamily="18" charset="2"/>
              </a:rPr>
              <a:t> </a:t>
            </a:r>
            <a:r>
              <a:rPr lang="pl-PL" altLang="pl-PL" i="1" dirty="0" smtClean="0">
                <a:sym typeface="Symbol" panose="05050102010706020507" pitchFamily="18" charset="2"/>
              </a:rPr>
              <a:t>technika</a:t>
            </a:r>
            <a:r>
              <a:rPr lang="pl-PL" altLang="pl-PL" dirty="0" smtClean="0"/>
              <a:t>,</a:t>
            </a:r>
            <a:br>
              <a:rPr lang="pl-PL" altLang="pl-PL" dirty="0" smtClean="0"/>
            </a:br>
            <a:r>
              <a:rPr lang="pl-PL" altLang="pl-PL" dirty="0" smtClean="0"/>
              <a:t>czyli </a:t>
            </a:r>
            <a:r>
              <a:rPr lang="pl-PL" altLang="pl-PL" b="1" dirty="0" smtClean="0"/>
              <a:t>[</a:t>
            </a:r>
            <a:r>
              <a:rPr lang="pl-PL" altLang="pl-PL" b="1" dirty="0" err="1" smtClean="0"/>
              <a:t>tech</a:t>
            </a:r>
            <a:r>
              <a:rPr lang="pl-PL" altLang="pl-PL" b="1" dirty="0" smtClean="0"/>
              <a:t>]</a:t>
            </a:r>
            <a:r>
              <a:rPr lang="pl-PL" altLang="pl-PL" dirty="0" smtClean="0"/>
              <a:t> (anglojęzyczni mówią </a:t>
            </a:r>
            <a:r>
              <a:rPr lang="pl-PL" altLang="pl-PL" b="1" dirty="0" smtClean="0"/>
              <a:t>[tek]</a:t>
            </a:r>
            <a:r>
              <a:rPr lang="pl-PL" altLang="pl-PL" dirty="0" smtClean="0"/>
              <a:t>)</a:t>
            </a:r>
          </a:p>
          <a:p>
            <a:pPr lvl="1"/>
            <a:r>
              <a:rPr lang="pl-PL" altLang="pl-PL" dirty="0" smtClean="0"/>
              <a:t>podstawowy system zbudowany przed </a:t>
            </a:r>
            <a:br>
              <a:rPr lang="pl-PL" altLang="pl-PL" dirty="0" smtClean="0"/>
            </a:br>
            <a:r>
              <a:rPr lang="pl-PL" altLang="pl-PL" dirty="0" smtClean="0"/>
              <a:t>Donalda </a:t>
            </a:r>
            <a:r>
              <a:rPr lang="pl-PL" altLang="pl-PL" dirty="0" err="1" smtClean="0"/>
              <a:t>Knutha</a:t>
            </a:r>
            <a:endParaRPr lang="pl-PL" altLang="pl-PL" dirty="0" smtClean="0"/>
          </a:p>
          <a:p>
            <a:pPr lvl="1"/>
            <a:endParaRPr lang="pl-PL" altLang="pl-PL" dirty="0" smtClean="0"/>
          </a:p>
          <a:p>
            <a:r>
              <a:rPr lang="pl-PL" altLang="pl-PL" dirty="0" smtClean="0"/>
              <a:t>LaTeX: La-</a:t>
            </a:r>
            <a:r>
              <a:rPr lang="el-GR" altLang="pl-PL" i="1" dirty="0" smtClean="0"/>
              <a:t>τεχ</a:t>
            </a:r>
            <a:r>
              <a:rPr lang="pl-PL" altLang="pl-PL" i="1" dirty="0" smtClean="0"/>
              <a:t> </a:t>
            </a:r>
            <a:r>
              <a:rPr lang="pl-PL" altLang="pl-PL" dirty="0" smtClean="0"/>
              <a:t>od pierwszych liter </a:t>
            </a:r>
            <a:br>
              <a:rPr lang="pl-PL" altLang="pl-PL" dirty="0" smtClean="0"/>
            </a:br>
            <a:r>
              <a:rPr lang="pl-PL" altLang="pl-PL" dirty="0" smtClean="0"/>
              <a:t>nazwiska twórcy – </a:t>
            </a:r>
            <a:r>
              <a:rPr lang="pl-PL" altLang="pl-PL" dirty="0" err="1" smtClean="0"/>
              <a:t>Lamport</a:t>
            </a:r>
            <a:r>
              <a:rPr lang="pl-PL" altLang="pl-PL" dirty="0" smtClean="0"/>
              <a:t>, </a:t>
            </a:r>
            <a:br>
              <a:rPr lang="pl-PL" altLang="pl-PL" dirty="0" smtClean="0"/>
            </a:br>
            <a:r>
              <a:rPr lang="pl-PL" altLang="pl-PL" dirty="0" smtClean="0"/>
              <a:t>czyli </a:t>
            </a:r>
            <a:r>
              <a:rPr lang="pl-PL" altLang="pl-PL" b="1" dirty="0" smtClean="0"/>
              <a:t>[</a:t>
            </a:r>
            <a:r>
              <a:rPr lang="pl-PL" altLang="pl-PL" b="1" dirty="0" err="1" smtClean="0"/>
              <a:t>latech</a:t>
            </a:r>
            <a:r>
              <a:rPr lang="pl-PL" altLang="pl-PL" b="1" dirty="0" smtClean="0"/>
              <a:t>]</a:t>
            </a:r>
            <a:r>
              <a:rPr lang="pl-PL" altLang="pl-PL" dirty="0" smtClean="0"/>
              <a:t> lub </a:t>
            </a:r>
            <a:r>
              <a:rPr lang="pl-PL" altLang="pl-PL" b="1" dirty="0" smtClean="0"/>
              <a:t>[latek]</a:t>
            </a:r>
            <a:r>
              <a:rPr lang="pl-PL" altLang="pl-PL" dirty="0" smtClean="0"/>
              <a:t>, ang. </a:t>
            </a:r>
            <a:r>
              <a:rPr lang="pl-PL" altLang="pl-PL" b="1" dirty="0" smtClean="0"/>
              <a:t>[lei-tek]</a:t>
            </a:r>
          </a:p>
          <a:p>
            <a:pPr lvl="1"/>
            <a:r>
              <a:rPr lang="pl-PL" altLang="pl-PL" dirty="0" smtClean="0"/>
              <a:t>system makr ułatwiający pisanie, najbardziej popularny, zbudowany przez </a:t>
            </a:r>
            <a:r>
              <a:rPr lang="pl-PL" altLang="pl-PL" dirty="0" err="1" smtClean="0"/>
              <a:t>Leslie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Lamporta</a:t>
            </a:r>
            <a:endParaRPr lang="en-GB" altLang="pl-P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dirty="0" smtClean="0">
                <a:solidFill>
                  <a:srgbClr val="000099"/>
                </a:solidFill>
              </a:rPr>
              <a:t>LaTeX    0. Informacje o zajęciach </a:t>
            </a:r>
            <a:fld id="{73EBBC7C-E3BF-4592-B4EE-F6C943F88E89}" type="slidenum">
              <a:rPr lang="en-GB" altLang="pl-PL" sz="1000" smtClean="0">
                <a:solidFill>
                  <a:srgbClr val="000099"/>
                </a:solidFill>
              </a:rPr>
              <a:pPr/>
              <a:t>3</a:t>
            </a:fld>
            <a:r>
              <a:rPr lang="en-GB" altLang="pl-PL" sz="1000" dirty="0" smtClean="0">
                <a:solidFill>
                  <a:srgbClr val="000099"/>
                </a:solidFill>
              </a:rPr>
              <a:t>/5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Źródła i oprogramowanie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mtClean="0"/>
              <a:t>T. Oetiker et al. The Not So Short Introduction to LaTeX</a:t>
            </a:r>
            <a:r>
              <a:rPr lang="pl-PL" altLang="pl-PL" sz="1600" smtClean="0"/>
              <a:t> </a:t>
            </a:r>
            <a:r>
              <a:rPr lang="pl-PL" altLang="pl-PL" smtClean="0"/>
              <a:t>2</a:t>
            </a:r>
            <a:r>
              <a:rPr lang="el-GR" altLang="pl-PL" smtClean="0"/>
              <a:t>ε</a:t>
            </a:r>
            <a:r>
              <a:rPr lang="pl-PL" altLang="pl-PL" smtClean="0">
                <a:sym typeface="Symbol" panose="05050102010706020507" pitchFamily="18" charset="2"/>
              </a:rPr>
              <a:t>. April 2011. </a:t>
            </a:r>
            <a:br>
              <a:rPr lang="pl-PL" altLang="pl-PL" smtClean="0">
                <a:sym typeface="Symbol" panose="05050102010706020507" pitchFamily="18" charset="2"/>
              </a:rPr>
            </a:br>
            <a:r>
              <a:rPr lang="pl-PL" altLang="pl-PL" smtClean="0">
                <a:sym typeface="Symbol" panose="05050102010706020507" pitchFamily="18" charset="2"/>
              </a:rPr>
              <a:t>(</a:t>
            </a:r>
            <a:r>
              <a:rPr lang="pl-PL" altLang="pl-PL" i="1" smtClean="0">
                <a:sym typeface="Symbol" panose="05050102010706020507" pitchFamily="18" charset="2"/>
              </a:rPr>
              <a:t>Or LaTeX</a:t>
            </a:r>
            <a:r>
              <a:rPr lang="pl-PL" altLang="pl-PL" sz="1600" i="1" smtClean="0">
                <a:sym typeface="Symbol" panose="05050102010706020507" pitchFamily="18" charset="2"/>
              </a:rPr>
              <a:t> </a:t>
            </a:r>
            <a:r>
              <a:rPr lang="pl-PL" altLang="pl-PL" i="1" smtClean="0">
                <a:sym typeface="Symbol" panose="05050102010706020507" pitchFamily="18" charset="2"/>
              </a:rPr>
              <a:t>2</a:t>
            </a:r>
            <a:r>
              <a:rPr lang="el-GR" altLang="pl-PL" i="1" smtClean="0"/>
              <a:t>ε</a:t>
            </a:r>
            <a:r>
              <a:rPr lang="pl-PL" altLang="pl-PL" i="1" smtClean="0">
                <a:sym typeface="Symbol" panose="05050102010706020507" pitchFamily="18" charset="2"/>
              </a:rPr>
              <a:t>" in 157 minutes</a:t>
            </a:r>
            <a:r>
              <a:rPr lang="pl-PL" altLang="pl-PL" smtClean="0">
                <a:sym typeface="Symbol" panose="05050102010706020507" pitchFamily="18" charset="2"/>
              </a:rPr>
              <a:t>)</a:t>
            </a:r>
          </a:p>
          <a:p>
            <a:r>
              <a:rPr lang="pl-PL" altLang="pl-PL" smtClean="0"/>
              <a:t>T. Oetiker et al. Nie za krótkie wprowadzenie do systemu LaTeX</a:t>
            </a:r>
            <a:r>
              <a:rPr lang="pl-PL" altLang="pl-PL" sz="1600" smtClean="0"/>
              <a:t> </a:t>
            </a:r>
            <a:r>
              <a:rPr lang="pl-PL" altLang="pl-PL" smtClean="0"/>
              <a:t>2</a:t>
            </a:r>
            <a:r>
              <a:rPr lang="el-GR" altLang="pl-PL" smtClean="0"/>
              <a:t>ε</a:t>
            </a:r>
            <a:r>
              <a:rPr lang="pl-PL" altLang="pl-PL" smtClean="0">
                <a:sym typeface="Symbol" panose="05050102010706020507" pitchFamily="18" charset="2"/>
              </a:rPr>
              <a:t>. Maj 2006. </a:t>
            </a:r>
            <a:br>
              <a:rPr lang="pl-PL" altLang="pl-PL" smtClean="0">
                <a:sym typeface="Symbol" panose="05050102010706020507" pitchFamily="18" charset="2"/>
              </a:rPr>
            </a:br>
            <a:r>
              <a:rPr lang="pl-PL" altLang="pl-PL" smtClean="0">
                <a:sym typeface="Symbol" panose="05050102010706020507" pitchFamily="18" charset="2"/>
              </a:rPr>
              <a:t>(tłum. T. Przechlewski i in.)</a:t>
            </a:r>
          </a:p>
          <a:p>
            <a:r>
              <a:rPr lang="pl-PL" altLang="pl-PL" smtClean="0"/>
              <a:t>LaTeX</a:t>
            </a:r>
            <a:r>
              <a:rPr lang="pl-PL" altLang="pl-PL" sz="1600" smtClean="0"/>
              <a:t> </a:t>
            </a:r>
            <a:r>
              <a:rPr lang="pl-PL" altLang="pl-PL" smtClean="0"/>
              <a:t>2</a:t>
            </a:r>
            <a:r>
              <a:rPr lang="el-GR" altLang="pl-PL" smtClean="0"/>
              <a:t>ε</a:t>
            </a:r>
            <a:r>
              <a:rPr lang="pl-PL" altLang="pl-PL" smtClean="0">
                <a:sym typeface="Symbol" panose="05050102010706020507" pitchFamily="18" charset="2"/>
              </a:rPr>
              <a:t> w wersji MiKTeX 2.9 </a:t>
            </a:r>
            <a:endParaRPr lang="pl-PL" altLang="pl-PL" smtClean="0"/>
          </a:p>
          <a:p>
            <a:r>
              <a:rPr lang="pl-PL" altLang="pl-PL" smtClean="0"/>
              <a:t>The Comprehensive TeX Archive Network  http://www.ctan.org</a:t>
            </a:r>
          </a:p>
          <a:p>
            <a:r>
              <a:rPr lang="pl-PL" altLang="pl-PL" smtClean="0"/>
              <a:t>Inne materiały, osobno cytowane</a:t>
            </a:r>
          </a:p>
          <a:p>
            <a:r>
              <a:rPr lang="pl-PL" altLang="pl-PL" smtClean="0"/>
              <a:t>The TeX showcase</a:t>
            </a:r>
            <a:br>
              <a:rPr lang="pl-PL" altLang="pl-PL" smtClean="0"/>
            </a:br>
            <a:r>
              <a:rPr lang="pl-PL" altLang="pl-PL" smtClean="0"/>
              <a:t>http://www.tug.org/texshowcase/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dirty="0" smtClean="0">
                <a:solidFill>
                  <a:srgbClr val="000099"/>
                </a:solidFill>
              </a:rPr>
              <a:t>LaTeX    0. Informacje o zajęciach </a:t>
            </a:r>
            <a:fld id="{768431B8-0AED-480C-BFF8-329B354E2FCC}" type="slidenum">
              <a:rPr lang="en-GB" altLang="pl-PL" sz="1000" smtClean="0">
                <a:solidFill>
                  <a:srgbClr val="000099"/>
                </a:solidFill>
              </a:rPr>
              <a:pPr/>
              <a:t>4</a:t>
            </a:fld>
            <a:r>
              <a:rPr lang="en-GB" altLang="pl-PL" sz="1000" dirty="0" smtClean="0">
                <a:solidFill>
                  <a:srgbClr val="000099"/>
                </a:solidFill>
              </a:rPr>
              <a:t>/5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Punktacja, zaliczenie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pl-PL" altLang="pl-PL" sz="2400" dirty="0" smtClean="0"/>
          </a:p>
          <a:p>
            <a:pPr>
              <a:buFontTx/>
              <a:buAutoNum type="arabicPeriod"/>
            </a:pPr>
            <a:r>
              <a:rPr lang="pl-PL" altLang="pl-PL" sz="2400" dirty="0" smtClean="0"/>
              <a:t>Podstawa: uczestnictwo w każdych zajęciach</a:t>
            </a:r>
          </a:p>
          <a:p>
            <a:pPr lvl="1"/>
            <a:r>
              <a:rPr lang="pl-PL" altLang="pl-PL" sz="2200" dirty="0" smtClean="0"/>
              <a:t>formalnie, dopuszcza się do 2 nieusprawiedliwionych nieobecności w semestrze</a:t>
            </a:r>
          </a:p>
          <a:p>
            <a:pPr lvl="1"/>
            <a:r>
              <a:rPr lang="pl-PL" altLang="pl-PL" sz="2200" dirty="0" smtClean="0"/>
              <a:t>mogę odjąć 5 pkt za każdą taką nieobecność</a:t>
            </a:r>
          </a:p>
          <a:p>
            <a:pPr>
              <a:buFontTx/>
              <a:buAutoNum type="arabicPeriod"/>
            </a:pPr>
            <a:r>
              <a:rPr lang="pl-PL" altLang="pl-PL" sz="2400" dirty="0" smtClean="0"/>
              <a:t>Małe zadania punktowane na zajęciach, do 20 pkt</a:t>
            </a:r>
          </a:p>
          <a:p>
            <a:pPr>
              <a:buFontTx/>
              <a:buAutoNum type="arabicPeriod"/>
            </a:pPr>
            <a:r>
              <a:rPr lang="pl-PL" altLang="pl-PL" sz="2400" dirty="0" smtClean="0"/>
              <a:t>Kolokwium, przez Moodle e.sggw.pl, 40 pkt</a:t>
            </a:r>
          </a:p>
          <a:p>
            <a:pPr>
              <a:buFontTx/>
              <a:buAutoNum type="arabicPeriod"/>
            </a:pPr>
            <a:r>
              <a:rPr lang="pl-PL" altLang="pl-PL" sz="2400" dirty="0" smtClean="0"/>
              <a:t>Projekt – tekst dobrze złożony w </a:t>
            </a:r>
            <a:r>
              <a:rPr lang="pl-PL" altLang="pl-PL" sz="2400" dirty="0" err="1" smtClean="0"/>
              <a:t>LaTeXu</a:t>
            </a:r>
            <a:r>
              <a:rPr lang="pl-PL" altLang="pl-PL" sz="2400" dirty="0" smtClean="0"/>
              <a:t>, 40 pkt</a:t>
            </a:r>
          </a:p>
          <a:p>
            <a:pPr lvl="1"/>
            <a:r>
              <a:rPr lang="pl-PL" altLang="pl-PL" sz="2200" dirty="0" smtClean="0"/>
              <a:t>ważne aspekty redakcyjne, nie tekst </a:t>
            </a:r>
          </a:p>
          <a:p>
            <a:pPr lvl="1"/>
            <a:r>
              <a:rPr lang="pl-PL" altLang="pl-PL" sz="2200" dirty="0" smtClean="0"/>
              <a:t>w grupach max. 2-osobowych</a:t>
            </a:r>
          </a:p>
          <a:p>
            <a:pPr lvl="1"/>
            <a:endParaRPr lang="pl-PL" altLang="pl-PL" sz="2200" dirty="0"/>
          </a:p>
          <a:p>
            <a:pPr marL="0" indent="0">
              <a:buNone/>
            </a:pPr>
            <a:r>
              <a:rPr lang="pl-PL" altLang="pl-PL" sz="2400" dirty="0" smtClean="0"/>
              <a:t>Klasyczna skala punktów: </a:t>
            </a:r>
            <a:r>
              <a:rPr lang="pl-PL" altLang="pl-PL" sz="2400" dirty="0"/>
              <a:t>2 (0-50 </a:t>
            </a:r>
            <a:r>
              <a:rPr lang="pl-PL" altLang="pl-PL" sz="2400" dirty="0" smtClean="0"/>
              <a:t>pkt); </a:t>
            </a:r>
            <a:r>
              <a:rPr lang="pl-PL" altLang="pl-PL" sz="2400" dirty="0"/>
              <a:t>3 (51-59); </a:t>
            </a:r>
            <a:r>
              <a:rPr lang="pl-PL" altLang="pl-PL" sz="2400" dirty="0" smtClean="0"/>
              <a:t/>
            </a:r>
            <a:br>
              <a:rPr lang="pl-PL" altLang="pl-PL" sz="2400" dirty="0" smtClean="0"/>
            </a:br>
            <a:r>
              <a:rPr lang="pl-PL" altLang="pl-PL" sz="2400" dirty="0" smtClean="0"/>
              <a:t>3.5 </a:t>
            </a:r>
            <a:r>
              <a:rPr lang="pl-PL" altLang="pl-PL" sz="2400" dirty="0"/>
              <a:t>(60-69</a:t>
            </a:r>
            <a:r>
              <a:rPr lang="pl-PL" altLang="pl-PL" sz="2400" dirty="0" smtClean="0"/>
              <a:t>); 4.0 </a:t>
            </a:r>
            <a:r>
              <a:rPr lang="pl-PL" altLang="pl-PL" sz="2400" dirty="0"/>
              <a:t>(70-79); 4.5 (80-89); </a:t>
            </a:r>
            <a:r>
              <a:rPr lang="pl-PL" altLang="pl-PL" sz="2400" dirty="0" smtClean="0"/>
              <a:t>5.0 </a:t>
            </a:r>
            <a:r>
              <a:rPr lang="pl-PL" altLang="pl-PL" sz="2400" dirty="0"/>
              <a:t>(90-100).</a:t>
            </a:r>
          </a:p>
          <a:p>
            <a:pPr marL="0" indent="0">
              <a:buNone/>
            </a:pPr>
            <a:endParaRPr lang="pl-PL" altLang="pl-PL" sz="2400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dirty="0" smtClean="0">
                <a:solidFill>
                  <a:srgbClr val="000099"/>
                </a:solidFill>
              </a:rPr>
              <a:t>LaTeX    0. Informacje o zajęciach </a:t>
            </a:r>
            <a:fld id="{B3F90FB8-0D77-4DE1-BC77-EEE93A40EE6D}" type="slidenum">
              <a:rPr lang="en-GB" altLang="pl-PL" sz="1000" smtClean="0">
                <a:solidFill>
                  <a:srgbClr val="000099"/>
                </a:solidFill>
              </a:rPr>
              <a:pPr/>
              <a:t>5</a:t>
            </a:fld>
            <a:r>
              <a:rPr lang="en-GB" altLang="pl-PL" sz="1000" dirty="0" smtClean="0">
                <a:solidFill>
                  <a:srgbClr val="000099"/>
                </a:solidFill>
              </a:rPr>
              <a:t>/5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Kontakt z wykładowcą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81075"/>
            <a:ext cx="8856662" cy="5789613"/>
          </a:xfrm>
        </p:spPr>
        <p:txBody>
          <a:bodyPr/>
          <a:lstStyle/>
          <a:p>
            <a:r>
              <a:rPr lang="pl-PL" altLang="pl-PL" dirty="0" smtClean="0"/>
              <a:t>Leszek Chmielewski</a:t>
            </a:r>
            <a:br>
              <a:rPr lang="pl-PL" altLang="pl-PL" dirty="0" smtClean="0"/>
            </a:br>
            <a:r>
              <a:rPr lang="pl-PL" altLang="pl-PL" dirty="0" smtClean="0"/>
              <a:t>dr hab. inż., prof. SGGW</a:t>
            </a:r>
            <a:br>
              <a:rPr lang="pl-PL" altLang="pl-PL" dirty="0" smtClean="0"/>
            </a:br>
            <a:endParaRPr lang="pl-PL" altLang="pl-PL" dirty="0" smtClean="0"/>
          </a:p>
          <a:p>
            <a:r>
              <a:rPr lang="pl-PL" altLang="pl-PL" dirty="0" smtClean="0">
                <a:solidFill>
                  <a:srgbClr val="0000FF"/>
                </a:solidFill>
              </a:rPr>
              <a:t>leszek_chmielewski@sggw.edu.pl</a:t>
            </a:r>
          </a:p>
          <a:p>
            <a:r>
              <a:rPr lang="en-GB" altLang="pl-PL" strike="sngStrike" dirty="0" smtClean="0">
                <a:solidFill>
                  <a:srgbClr val="000099"/>
                </a:solidFill>
              </a:rPr>
              <a:t>www.wzim.sggw.pl/leszek_chmielewski/</a:t>
            </a:r>
            <a:endParaRPr lang="pl-PL" altLang="pl-PL" strike="sngStrike" dirty="0" smtClean="0">
              <a:solidFill>
                <a:srgbClr val="0000FF"/>
              </a:solidFill>
            </a:endParaRPr>
          </a:p>
          <a:p>
            <a:r>
              <a:rPr lang="pl-PL" altLang="pl-PL" dirty="0" smtClean="0">
                <a:solidFill>
                  <a:srgbClr val="0000FF"/>
                </a:solidFill>
              </a:rPr>
              <a:t>http://lchmiel.pl </a:t>
            </a:r>
            <a:r>
              <a:rPr lang="pl-PL" altLang="pl-PL" dirty="0" smtClean="0">
                <a:sym typeface="Symbol" panose="05050102010706020507" pitchFamily="18" charset="2"/>
              </a:rPr>
              <a:t> Dla studentów</a:t>
            </a:r>
          </a:p>
          <a:p>
            <a:r>
              <a:rPr lang="pl-PL" altLang="pl-PL" dirty="0" smtClean="0">
                <a:solidFill>
                  <a:srgbClr val="0000FF"/>
                </a:solidFill>
              </a:rPr>
              <a:t>http://stud.lchmiel.pl</a:t>
            </a:r>
          </a:p>
          <a:p>
            <a:endParaRPr lang="pl-PL" altLang="pl-PL" dirty="0" smtClean="0"/>
          </a:p>
          <a:p>
            <a:r>
              <a:rPr lang="pl-PL" altLang="pl-PL" dirty="0" smtClean="0"/>
              <a:t>pokój 3/37B</a:t>
            </a:r>
          </a:p>
          <a:p>
            <a:r>
              <a:rPr lang="pl-PL" altLang="pl-PL" dirty="0" smtClean="0"/>
              <a:t>konsultacje: praktycznie MS Teams</a:t>
            </a:r>
          </a:p>
          <a:p>
            <a:r>
              <a:rPr lang="pl-PL" altLang="pl-PL" sz="2400" dirty="0"/>
              <a:t>Katedra Sztucznej Inteligencji </a:t>
            </a:r>
            <a:r>
              <a:rPr lang="pl-PL" altLang="pl-PL" sz="2400" dirty="0">
                <a:solidFill>
                  <a:srgbClr val="000099"/>
                </a:solidFill>
              </a:rPr>
              <a:t>http://</a:t>
            </a:r>
            <a:r>
              <a:rPr lang="pl-PL" altLang="pl-PL" sz="2400" dirty="0" smtClean="0">
                <a:solidFill>
                  <a:srgbClr val="000099"/>
                </a:solidFill>
              </a:rPr>
              <a:t>ksi.iit.sggw.pl</a:t>
            </a:r>
            <a:endParaRPr lang="pl-PL" altLang="pl-PL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mielewski_ICCVG04">
  <a:themeElements>
    <a:clrScheme name="Chmielewski_ICCVG04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Chmielewski_ICCVG04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900" b="0" i="0" u="none" strike="noStrike" cap="none" normalizeH="0" baseline="0" smtClean="0">
            <a:ln>
              <a:noFill/>
            </a:ln>
            <a:solidFill>
              <a:srgbClr val="300606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900" b="0" i="0" u="none" strike="noStrike" cap="none" normalizeH="0" baseline="0" smtClean="0">
            <a:ln>
              <a:noFill/>
            </a:ln>
            <a:solidFill>
              <a:srgbClr val="300606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Chmielewski_ICCVG04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mielewski_ICCVG04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mielewski_ICCVG04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Settings\lchmiel\Moje dokumenty\TEXT\ICCVG2004-Warszawa\Presentation\Chmielewski_ICCVG04.pot</Template>
  <TotalTime>5007</TotalTime>
  <Words>151</Words>
  <Application>Microsoft Office PowerPoint</Application>
  <PresentationFormat>Pokaz na ekranie (4:3)</PresentationFormat>
  <Paragraphs>45</Paragraphs>
  <Slides>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2" baseType="lpstr">
      <vt:lpstr>Arial</vt:lpstr>
      <vt:lpstr>OpenSymbol</vt:lpstr>
      <vt:lpstr>Symbol</vt:lpstr>
      <vt:lpstr>Times New Roman</vt:lpstr>
      <vt:lpstr>Verdana</vt:lpstr>
      <vt:lpstr>Wingdings</vt:lpstr>
      <vt:lpstr>Chmielewski_ICCVG04</vt:lpstr>
      <vt:lpstr>LaTeX   0. Informacje o zajęciach </vt:lpstr>
      <vt:lpstr>Nazwa i wymowa Latech</vt:lpstr>
      <vt:lpstr>Źródła i oprogramowanie</vt:lpstr>
      <vt:lpstr>Punktacja, zaliczenie</vt:lpstr>
      <vt:lpstr>Kontakt z wykładowcą</vt:lpstr>
    </vt:vector>
  </TitlesOfParts>
  <Company>w domu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Detection of Non-parametric Lines by Evidence Accumulation:  Finding Blood Vessels in Mammograms</dc:title>
  <dc:creator>Leszek Chmielewski</dc:creator>
  <dc:description>ICCVG 2004</dc:description>
  <cp:lastModifiedBy>lchmiel</cp:lastModifiedBy>
  <cp:revision>226</cp:revision>
  <cp:lastPrinted>2000-03-01T14:24:30Z</cp:lastPrinted>
  <dcterms:created xsi:type="dcterms:W3CDTF">2004-09-09T11:36:23Z</dcterms:created>
  <dcterms:modified xsi:type="dcterms:W3CDTF">2022-03-02T11:05:23Z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ęzyk">
    <vt:lpwstr>Angielski (UK)</vt:lpwstr>
  </property>
</Properties>
</file>